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38"/>
  </p:notesMasterIdLst>
  <p:handoutMasterIdLst>
    <p:handoutMasterId r:id="rId339"/>
  </p:handoutMasterIdLst>
  <p:sldIdLst>
    <p:sldId id="2370" r:id="rId2"/>
    <p:sldId id="2345" r:id="rId3"/>
    <p:sldId id="2472" r:id="rId4"/>
    <p:sldId id="811" r:id="rId5"/>
    <p:sldId id="2281" r:id="rId6"/>
    <p:sldId id="2282" r:id="rId7"/>
    <p:sldId id="838" r:id="rId8"/>
    <p:sldId id="2284" r:id="rId9"/>
    <p:sldId id="2285" r:id="rId10"/>
    <p:sldId id="2286" r:id="rId11"/>
    <p:sldId id="2289" r:id="rId12"/>
    <p:sldId id="2290" r:id="rId13"/>
    <p:sldId id="2291" r:id="rId14"/>
    <p:sldId id="2287" r:id="rId15"/>
    <p:sldId id="2288" r:id="rId16"/>
    <p:sldId id="841" r:id="rId17"/>
    <p:sldId id="2292" r:id="rId18"/>
    <p:sldId id="845" r:id="rId19"/>
    <p:sldId id="2136" r:id="rId20"/>
    <p:sldId id="2138" r:id="rId21"/>
    <p:sldId id="2137" r:id="rId22"/>
    <p:sldId id="2139" r:id="rId23"/>
    <p:sldId id="2519" r:id="rId24"/>
    <p:sldId id="2141" r:id="rId25"/>
    <p:sldId id="2142" r:id="rId26"/>
    <p:sldId id="2143" r:id="rId27"/>
    <p:sldId id="813" r:id="rId28"/>
    <p:sldId id="2387" r:id="rId29"/>
    <p:sldId id="2386" r:id="rId30"/>
    <p:sldId id="2388" r:id="rId31"/>
    <p:sldId id="2389" r:id="rId32"/>
    <p:sldId id="2378" r:id="rId33"/>
    <p:sldId id="2379" r:id="rId34"/>
    <p:sldId id="2380" r:id="rId35"/>
    <p:sldId id="2381" r:id="rId36"/>
    <p:sldId id="2382" r:id="rId37"/>
    <p:sldId id="2535" r:id="rId38"/>
    <p:sldId id="2536" r:id="rId39"/>
    <p:sldId id="2537" r:id="rId40"/>
    <p:sldId id="2390" r:id="rId41"/>
    <p:sldId id="815" r:id="rId42"/>
    <p:sldId id="2393" r:id="rId43"/>
    <p:sldId id="2392" r:id="rId44"/>
    <p:sldId id="2391" r:id="rId45"/>
    <p:sldId id="2395" r:id="rId46"/>
    <p:sldId id="2396" r:id="rId47"/>
    <p:sldId id="2397" r:id="rId48"/>
    <p:sldId id="2398" r:id="rId49"/>
    <p:sldId id="2399" r:id="rId50"/>
    <p:sldId id="2400" r:id="rId51"/>
    <p:sldId id="2401" r:id="rId52"/>
    <p:sldId id="2402" r:id="rId53"/>
    <p:sldId id="2144" r:id="rId54"/>
    <p:sldId id="2406" r:id="rId55"/>
    <p:sldId id="2405" r:id="rId56"/>
    <p:sldId id="2407" r:id="rId57"/>
    <p:sldId id="2408" r:id="rId58"/>
    <p:sldId id="2411" r:id="rId59"/>
    <p:sldId id="2409" r:id="rId60"/>
    <p:sldId id="816" r:id="rId61"/>
    <p:sldId id="2150" r:id="rId62"/>
    <p:sldId id="2412" r:id="rId63"/>
    <p:sldId id="2413" r:id="rId64"/>
    <p:sldId id="2415" r:id="rId65"/>
    <p:sldId id="2416" r:id="rId66"/>
    <p:sldId id="2417" r:id="rId67"/>
    <p:sldId id="2418" r:id="rId68"/>
    <p:sldId id="2419" r:id="rId69"/>
    <p:sldId id="2420" r:id="rId70"/>
    <p:sldId id="2421" r:id="rId71"/>
    <p:sldId id="2422" r:id="rId72"/>
    <p:sldId id="2423" r:id="rId73"/>
    <p:sldId id="2424" r:id="rId74"/>
    <p:sldId id="2425" r:id="rId75"/>
    <p:sldId id="2426" r:id="rId76"/>
    <p:sldId id="2427" r:id="rId77"/>
    <p:sldId id="2428" r:id="rId78"/>
    <p:sldId id="2429" r:id="rId79"/>
    <p:sldId id="817" r:id="rId80"/>
    <p:sldId id="2294" r:id="rId81"/>
    <p:sldId id="2430" r:id="rId82"/>
    <p:sldId id="2431" r:id="rId83"/>
    <p:sldId id="2432" r:id="rId84"/>
    <p:sldId id="2473" r:id="rId85"/>
    <p:sldId id="2474" r:id="rId86"/>
    <p:sldId id="818" r:id="rId87"/>
    <p:sldId id="2434" r:id="rId88"/>
    <p:sldId id="2435" r:id="rId89"/>
    <p:sldId id="2436" r:id="rId90"/>
    <p:sldId id="2307" r:id="rId91"/>
    <p:sldId id="2437" r:id="rId92"/>
    <p:sldId id="2438" r:id="rId93"/>
    <p:sldId id="2439" r:id="rId94"/>
    <p:sldId id="2441" r:id="rId95"/>
    <p:sldId id="2442" r:id="rId96"/>
    <p:sldId id="2443" r:id="rId97"/>
    <p:sldId id="2444" r:id="rId98"/>
    <p:sldId id="2445" r:id="rId99"/>
    <p:sldId id="2446" r:id="rId100"/>
    <p:sldId id="2447" r:id="rId101"/>
    <p:sldId id="2448" r:id="rId102"/>
    <p:sldId id="2449" r:id="rId103"/>
    <p:sldId id="2450" r:id="rId104"/>
    <p:sldId id="824" r:id="rId105"/>
    <p:sldId id="2154" r:id="rId106"/>
    <p:sldId id="2155" r:id="rId107"/>
    <p:sldId id="2156" r:id="rId108"/>
    <p:sldId id="823" r:id="rId109"/>
    <p:sldId id="2296" r:id="rId110"/>
    <p:sldId id="2298" r:id="rId111"/>
    <p:sldId id="2451" r:id="rId112"/>
    <p:sldId id="2452" r:id="rId113"/>
    <p:sldId id="819" r:id="rId114"/>
    <p:sldId id="2158" r:id="rId115"/>
    <p:sldId id="2520" r:id="rId116"/>
    <p:sldId id="2162" r:id="rId117"/>
    <p:sldId id="2453" r:id="rId118"/>
    <p:sldId id="2163" r:id="rId119"/>
    <p:sldId id="2164" r:id="rId120"/>
    <p:sldId id="2324" r:id="rId121"/>
    <p:sldId id="2325" r:id="rId122"/>
    <p:sldId id="2165" r:id="rId123"/>
    <p:sldId id="2166" r:id="rId124"/>
    <p:sldId id="2167" r:id="rId125"/>
    <p:sldId id="2475" r:id="rId126"/>
    <p:sldId id="2476" r:id="rId127"/>
    <p:sldId id="822" r:id="rId128"/>
    <p:sldId id="2350" r:id="rId129"/>
    <p:sldId id="2351" r:id="rId130"/>
    <p:sldId id="2352" r:id="rId131"/>
    <p:sldId id="2455" r:id="rId132"/>
    <p:sldId id="2456" r:id="rId133"/>
    <p:sldId id="2169" r:id="rId134"/>
    <p:sldId id="2170" r:id="rId135"/>
    <p:sldId id="2171" r:id="rId136"/>
    <p:sldId id="2458" r:id="rId137"/>
    <p:sldId id="2460" r:id="rId138"/>
    <p:sldId id="2461" r:id="rId139"/>
    <p:sldId id="2463" r:id="rId140"/>
    <p:sldId id="2462" r:id="rId141"/>
    <p:sldId id="2464" r:id="rId142"/>
    <p:sldId id="2465" r:id="rId143"/>
    <p:sldId id="2459" r:id="rId144"/>
    <p:sldId id="2197" r:id="rId145"/>
    <p:sldId id="2198" r:id="rId146"/>
    <p:sldId id="2534" r:id="rId147"/>
    <p:sldId id="2199" r:id="rId148"/>
    <p:sldId id="2129" r:id="rId149"/>
    <p:sldId id="2208" r:id="rId150"/>
    <p:sldId id="2207" r:id="rId151"/>
    <p:sldId id="2210" r:id="rId152"/>
    <p:sldId id="2209" r:id="rId153"/>
    <p:sldId id="2211" r:id="rId154"/>
    <p:sldId id="2213" r:id="rId155"/>
    <p:sldId id="2214" r:id="rId156"/>
    <p:sldId id="2219" r:id="rId157"/>
    <p:sldId id="2215" r:id="rId158"/>
    <p:sldId id="2216" r:id="rId159"/>
    <p:sldId id="2220" r:id="rId160"/>
    <p:sldId id="2222" r:id="rId161"/>
    <p:sldId id="2221" r:id="rId162"/>
    <p:sldId id="2223" r:id="rId163"/>
    <p:sldId id="2224" r:id="rId164"/>
    <p:sldId id="2225" r:id="rId165"/>
    <p:sldId id="2226" r:id="rId166"/>
    <p:sldId id="2228" r:id="rId167"/>
    <p:sldId id="2533" r:id="rId168"/>
    <p:sldId id="2229" r:id="rId169"/>
    <p:sldId id="2191" r:id="rId170"/>
    <p:sldId id="2088" r:id="rId171"/>
    <p:sldId id="2089" r:id="rId172"/>
    <p:sldId id="2090" r:id="rId173"/>
    <p:sldId id="1003" r:id="rId174"/>
    <p:sldId id="2192" r:id="rId175"/>
    <p:sldId id="2193" r:id="rId176"/>
    <p:sldId id="1005" r:id="rId177"/>
    <p:sldId id="1006" r:id="rId178"/>
    <p:sldId id="1008" r:id="rId179"/>
    <p:sldId id="2293" r:id="rId180"/>
    <p:sldId id="1009" r:id="rId181"/>
    <p:sldId id="2194" r:id="rId182"/>
    <p:sldId id="2195" r:id="rId183"/>
    <p:sldId id="2196" r:id="rId184"/>
    <p:sldId id="2522" r:id="rId185"/>
    <p:sldId id="2521" r:id="rId186"/>
    <p:sldId id="2466" r:id="rId187"/>
    <p:sldId id="2467" r:id="rId188"/>
    <p:sldId id="2468" r:id="rId189"/>
    <p:sldId id="2172" r:id="rId190"/>
    <p:sldId id="2297" r:id="rId191"/>
    <p:sldId id="2326" r:id="rId192"/>
    <p:sldId id="2329" r:id="rId193"/>
    <p:sldId id="2330" r:id="rId194"/>
    <p:sldId id="2331" r:id="rId195"/>
    <p:sldId id="2333" r:id="rId196"/>
    <p:sldId id="2332" r:id="rId197"/>
    <p:sldId id="2334" r:id="rId198"/>
    <p:sldId id="2335" r:id="rId199"/>
    <p:sldId id="2336" r:id="rId200"/>
    <p:sldId id="2337" r:id="rId201"/>
    <p:sldId id="2338" r:id="rId202"/>
    <p:sldId id="2343" r:id="rId203"/>
    <p:sldId id="2342" r:id="rId204"/>
    <p:sldId id="2339" r:id="rId205"/>
    <p:sldId id="2340" r:id="rId206"/>
    <p:sldId id="2341" r:id="rId207"/>
    <p:sldId id="2477" r:id="rId208"/>
    <p:sldId id="2478" r:id="rId209"/>
    <p:sldId id="2483" r:id="rId210"/>
    <p:sldId id="2480" r:id="rId211"/>
    <p:sldId id="2484" r:id="rId212"/>
    <p:sldId id="2486" r:id="rId213"/>
    <p:sldId id="2485" r:id="rId214"/>
    <p:sldId id="2487" r:id="rId215"/>
    <p:sldId id="2489" r:id="rId216"/>
    <p:sldId id="865" r:id="rId217"/>
    <p:sldId id="2230" r:id="rId218"/>
    <p:sldId id="2231" r:id="rId219"/>
    <p:sldId id="2232" r:id="rId220"/>
    <p:sldId id="2233" r:id="rId221"/>
    <p:sldId id="2234" r:id="rId222"/>
    <p:sldId id="868" r:id="rId223"/>
    <p:sldId id="869" r:id="rId224"/>
    <p:sldId id="870" r:id="rId225"/>
    <p:sldId id="871" r:id="rId226"/>
    <p:sldId id="872" r:id="rId227"/>
    <p:sldId id="873" r:id="rId228"/>
    <p:sldId id="874" r:id="rId229"/>
    <p:sldId id="2545" r:id="rId230"/>
    <p:sldId id="2546" r:id="rId231"/>
    <p:sldId id="2547" r:id="rId232"/>
    <p:sldId id="2548" r:id="rId233"/>
    <p:sldId id="2549" r:id="rId234"/>
    <p:sldId id="877" r:id="rId235"/>
    <p:sldId id="2239" r:id="rId236"/>
    <p:sldId id="878" r:id="rId237"/>
    <p:sldId id="2240" r:id="rId238"/>
    <p:sldId id="879" r:id="rId239"/>
    <p:sldId id="880" r:id="rId240"/>
    <p:sldId id="2353" r:id="rId241"/>
    <p:sldId id="2241" r:id="rId242"/>
    <p:sldId id="2242" r:id="rId243"/>
    <p:sldId id="883" r:id="rId244"/>
    <p:sldId id="2243" r:id="rId245"/>
    <p:sldId id="2540" r:id="rId246"/>
    <p:sldId id="2541" r:id="rId247"/>
    <p:sldId id="2140" r:id="rId248"/>
    <p:sldId id="2542" r:id="rId249"/>
    <p:sldId id="2543" r:id="rId250"/>
    <p:sldId id="2146" r:id="rId251"/>
    <p:sldId id="2544" r:id="rId252"/>
    <p:sldId id="2145" r:id="rId253"/>
    <p:sldId id="884" r:id="rId254"/>
    <p:sldId id="2245" r:id="rId255"/>
    <p:sldId id="2248" r:id="rId256"/>
    <p:sldId id="2247" r:id="rId257"/>
    <p:sldId id="2246" r:id="rId258"/>
    <p:sldId id="885" r:id="rId259"/>
    <p:sldId id="2251" r:id="rId260"/>
    <p:sldId id="2250" r:id="rId261"/>
    <p:sldId id="2252" r:id="rId262"/>
    <p:sldId id="2253" r:id="rId263"/>
    <p:sldId id="2204" r:id="rId264"/>
    <p:sldId id="2260" r:id="rId265"/>
    <p:sldId id="2261" r:id="rId266"/>
    <p:sldId id="2255" r:id="rId267"/>
    <p:sldId id="2254" r:id="rId268"/>
    <p:sldId id="2256" r:id="rId269"/>
    <p:sldId id="2257" r:id="rId270"/>
    <p:sldId id="2258" r:id="rId271"/>
    <p:sldId id="2259" r:id="rId272"/>
    <p:sldId id="2523" r:id="rId273"/>
    <p:sldId id="2262" r:id="rId274"/>
    <p:sldId id="891" r:id="rId275"/>
    <p:sldId id="892" r:id="rId276"/>
    <p:sldId id="2263" r:id="rId277"/>
    <p:sldId id="893" r:id="rId278"/>
    <p:sldId id="2524" r:id="rId279"/>
    <p:sldId id="2525" r:id="rId280"/>
    <p:sldId id="975" r:id="rId281"/>
    <p:sldId id="2264" r:id="rId282"/>
    <p:sldId id="894" r:id="rId283"/>
    <p:sldId id="2265" r:id="rId284"/>
    <p:sldId id="2266" r:id="rId285"/>
    <p:sldId id="895" r:id="rId286"/>
    <p:sldId id="766" r:id="rId287"/>
    <p:sldId id="742" r:id="rId288"/>
    <p:sldId id="2539" r:id="rId289"/>
    <p:sldId id="2538" r:id="rId290"/>
    <p:sldId id="767" r:id="rId291"/>
    <p:sldId id="745" r:id="rId292"/>
    <p:sldId id="2530" r:id="rId293"/>
    <p:sldId id="2267" r:id="rId294"/>
    <p:sldId id="2531" r:id="rId295"/>
    <p:sldId id="2529" r:id="rId296"/>
    <p:sldId id="2526" r:id="rId297"/>
    <p:sldId id="769" r:id="rId298"/>
    <p:sldId id="2528" r:id="rId299"/>
    <p:sldId id="896" r:id="rId300"/>
    <p:sldId id="897" r:id="rId301"/>
    <p:sldId id="898" r:id="rId302"/>
    <p:sldId id="949" r:id="rId303"/>
    <p:sldId id="946" r:id="rId304"/>
    <p:sldId id="2490" r:id="rId305"/>
    <p:sldId id="2532" r:id="rId306"/>
    <p:sldId id="2491" r:id="rId307"/>
    <p:sldId id="2493" r:id="rId308"/>
    <p:sldId id="2496" r:id="rId309"/>
    <p:sldId id="2498" r:id="rId310"/>
    <p:sldId id="2499" r:id="rId311"/>
    <p:sldId id="2500" r:id="rId312"/>
    <p:sldId id="2502" r:id="rId313"/>
    <p:sldId id="2503" r:id="rId314"/>
    <p:sldId id="2504" r:id="rId315"/>
    <p:sldId id="2506" r:id="rId316"/>
    <p:sldId id="2501" r:id="rId317"/>
    <p:sldId id="2507" r:id="rId318"/>
    <p:sldId id="2508" r:id="rId319"/>
    <p:sldId id="2509" r:id="rId320"/>
    <p:sldId id="2269" r:id="rId321"/>
    <p:sldId id="2273" r:id="rId322"/>
    <p:sldId id="2270" r:id="rId323"/>
    <p:sldId id="2274" r:id="rId324"/>
    <p:sldId id="2271" r:id="rId325"/>
    <p:sldId id="2510" r:id="rId326"/>
    <p:sldId id="2275" r:id="rId327"/>
    <p:sldId id="2278" r:id="rId328"/>
    <p:sldId id="800" r:id="rId329"/>
    <p:sldId id="2511" r:id="rId330"/>
    <p:sldId id="2512" r:id="rId331"/>
    <p:sldId id="2513" r:id="rId332"/>
    <p:sldId id="2514" r:id="rId333"/>
    <p:sldId id="2515" r:id="rId334"/>
    <p:sldId id="2516" r:id="rId335"/>
    <p:sldId id="2517" r:id="rId336"/>
    <p:sldId id="2518" r:id="rId337"/>
  </p:sldIdLst>
  <p:sldSz cx="9144000" cy="5143500" type="screen16x9"/>
  <p:notesSz cx="6735763" cy="9866313"/>
  <p:defaultTextStyle>
    <a:defPPr>
      <a:defRPr lang="en-US"/>
    </a:defPPr>
    <a:lvl1pPr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1pPr>
    <a:lvl2pPr marL="4572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2pPr>
    <a:lvl3pPr marL="9144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3pPr>
    <a:lvl4pPr marL="13716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4pPr>
    <a:lvl5pPr marL="1828800" algn="ctr" rtl="0" fontAlgn="base">
      <a:spcBef>
        <a:spcPct val="0"/>
      </a:spcBef>
      <a:spcAft>
        <a:spcPct val="0"/>
      </a:spcAft>
      <a:defRPr sz="2000" kern="1200">
        <a:solidFill>
          <a:schemeClr val="tx1"/>
        </a:solidFill>
        <a:latin typeface="Univers 45 Light" pitchFamily="2" charset="0"/>
        <a:ea typeface="HGP創英角ｺﾞｼｯｸUB" pitchFamily="50" charset="-128"/>
        <a:cs typeface="+mn-cs"/>
      </a:defRPr>
    </a:lvl5pPr>
    <a:lvl6pPr marL="2286000" algn="l" defTabSz="914400" rtl="0" eaLnBrk="1" latinLnBrk="0" hangingPunct="1">
      <a:defRPr sz="2000" kern="1200">
        <a:solidFill>
          <a:schemeClr val="tx1"/>
        </a:solidFill>
        <a:latin typeface="Univers 45 Light" pitchFamily="2" charset="0"/>
        <a:ea typeface="HGP創英角ｺﾞｼｯｸUB" pitchFamily="50" charset="-128"/>
        <a:cs typeface="+mn-cs"/>
      </a:defRPr>
    </a:lvl6pPr>
    <a:lvl7pPr marL="2743200" algn="l" defTabSz="914400" rtl="0" eaLnBrk="1" latinLnBrk="0" hangingPunct="1">
      <a:defRPr sz="2000" kern="1200">
        <a:solidFill>
          <a:schemeClr val="tx1"/>
        </a:solidFill>
        <a:latin typeface="Univers 45 Light" pitchFamily="2" charset="0"/>
        <a:ea typeface="HGP創英角ｺﾞｼｯｸUB" pitchFamily="50" charset="-128"/>
        <a:cs typeface="+mn-cs"/>
      </a:defRPr>
    </a:lvl7pPr>
    <a:lvl8pPr marL="3200400" algn="l" defTabSz="914400" rtl="0" eaLnBrk="1" latinLnBrk="0" hangingPunct="1">
      <a:defRPr sz="2000" kern="1200">
        <a:solidFill>
          <a:schemeClr val="tx1"/>
        </a:solidFill>
        <a:latin typeface="Univers 45 Light" pitchFamily="2" charset="0"/>
        <a:ea typeface="HGP創英角ｺﾞｼｯｸUB" pitchFamily="50" charset="-128"/>
        <a:cs typeface="+mn-cs"/>
      </a:defRPr>
    </a:lvl8pPr>
    <a:lvl9pPr marL="3657600" algn="l" defTabSz="914400" rtl="0" eaLnBrk="1" latinLnBrk="0" hangingPunct="1">
      <a:defRPr sz="2000" kern="1200">
        <a:solidFill>
          <a:schemeClr val="tx1"/>
        </a:solidFill>
        <a:latin typeface="Univers 45 Light" pitchFamily="2" charset="0"/>
        <a:ea typeface="HGP創英角ｺﾞｼｯｸUB" pitchFamily="50" charset="-128"/>
        <a:cs typeface="+mn-cs"/>
      </a:defRPr>
    </a:lvl9pPr>
  </p:defaultTextStyle>
  <p:extLst>
    <p:ext uri="{EFAFB233-063F-42B5-8137-9DF3F51BA10A}">
      <p15:sldGuideLst xmlns:p15="http://schemas.microsoft.com/office/powerpoint/2012/main">
        <p15:guide id="1" orient="horz" pos="612" userDrawn="1">
          <p15:clr>
            <a:srgbClr val="A4A3A4"/>
          </p15:clr>
        </p15:guide>
        <p15:guide id="2" orient="horz" pos="3060" userDrawn="1">
          <p15:clr>
            <a:srgbClr val="A4A3A4"/>
          </p15:clr>
        </p15:guide>
        <p15:guide id="3" orient="horz" pos="1836" userDrawn="1">
          <p15:clr>
            <a:srgbClr val="A4A3A4"/>
          </p15:clr>
        </p15:guide>
        <p15:guide id="4" orient="horz" pos="852" userDrawn="1">
          <p15:clr>
            <a:srgbClr val="A4A3A4"/>
          </p15:clr>
        </p15:guide>
        <p15:guide id="5" orient="horz" pos="2844" userDrawn="1">
          <p15:clr>
            <a:srgbClr val="A4A3A4"/>
          </p15:clr>
        </p15:guide>
        <p15:guide id="6" orient="horz" pos="360" userDrawn="1">
          <p15:clr>
            <a:srgbClr val="A4A3A4"/>
          </p15:clr>
        </p15:guide>
        <p15:guide id="7" orient="horz" pos="1800" userDrawn="1">
          <p15:clr>
            <a:srgbClr val="A4A3A4"/>
          </p15:clr>
        </p15:guide>
        <p15:guide id="8" pos="2832" userDrawn="1">
          <p15:clr>
            <a:srgbClr val="A4A3A4"/>
          </p15:clr>
        </p15:guide>
        <p15:guide id="9" pos="2928" userDrawn="1">
          <p15:clr>
            <a:srgbClr val="A4A3A4"/>
          </p15:clr>
        </p15:guide>
        <p15:guide id="10" pos="288" userDrawn="1">
          <p15:clr>
            <a:srgbClr val="A4A3A4"/>
          </p15:clr>
        </p15:guide>
        <p15:guide id="11" pos="5472" userDrawn="1">
          <p15:clr>
            <a:srgbClr val="A4A3A4"/>
          </p15:clr>
        </p15:guide>
        <p15:guide id="12" pos="4224" userDrawn="1">
          <p15:clr>
            <a:srgbClr val="A4A3A4"/>
          </p15:clr>
        </p15:guide>
        <p15:guide id="13" pos="1536" userDrawn="1">
          <p15:clr>
            <a:srgbClr val="A4A3A4"/>
          </p15:clr>
        </p15:guide>
        <p15:guide id="14" pos="4128" userDrawn="1">
          <p15:clr>
            <a:srgbClr val="A4A3A4"/>
          </p15:clr>
        </p15:guide>
        <p15:guide id="15" pos="1632" userDrawn="1">
          <p15:clr>
            <a:srgbClr val="A4A3A4"/>
          </p15:clr>
        </p15:guide>
      </p15:sldGuideLst>
    </p:ext>
    <p:ext uri="{2D200454-40CA-4A62-9FC3-DE9A4176ACB9}">
      <p15:notesGuideLst xmlns:p15="http://schemas.microsoft.com/office/powerpoint/2012/main">
        <p15:guide id="1" orient="horz" pos="3109">
          <p15:clr>
            <a:srgbClr val="A4A3A4"/>
          </p15:clr>
        </p15:guide>
        <p15:guide id="2" pos="212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kamoto" initials="k" lastIdx="1" clrIdx="0">
    <p:extLst>
      <p:ext uri="{19B8F6BF-5375-455C-9EA6-DF929625EA0E}">
        <p15:presenceInfo xmlns:p15="http://schemas.microsoft.com/office/powerpoint/2012/main" userId="k.okamot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33CC"/>
    <a:srgbClr val="C1DDC6"/>
    <a:srgbClr val="CC3300"/>
    <a:srgbClr val="1F9BA2"/>
    <a:srgbClr val="FFFFCC"/>
    <a:srgbClr val="FFFFFF"/>
    <a:srgbClr val="1F4649"/>
    <a:srgbClr val="EEEEEE"/>
    <a:srgbClr val="E3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00" autoAdjust="0"/>
    <p:restoredTop sz="83988" autoAdjust="0"/>
  </p:normalViewPr>
  <p:slideViewPr>
    <p:cSldViewPr>
      <p:cViewPr varScale="1">
        <p:scale>
          <a:sx n="49" d="100"/>
          <a:sy n="49" d="100"/>
        </p:scale>
        <p:origin x="62" y="730"/>
      </p:cViewPr>
      <p:guideLst>
        <p:guide orient="horz" pos="612"/>
        <p:guide orient="horz" pos="3060"/>
        <p:guide orient="horz" pos="1836"/>
        <p:guide orient="horz" pos="852"/>
        <p:guide orient="horz" pos="2844"/>
        <p:guide orient="horz" pos="360"/>
        <p:guide orient="horz" pos="1800"/>
        <p:guide pos="2832"/>
        <p:guide pos="2928"/>
        <p:guide pos="288"/>
        <p:guide pos="5472"/>
        <p:guide pos="4224"/>
        <p:guide pos="1536"/>
        <p:guide pos="4128"/>
        <p:guide pos="16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910"/>
    </p:cViewPr>
  </p:sorterViewPr>
  <p:notesViewPr>
    <p:cSldViewPr>
      <p:cViewPr varScale="1">
        <p:scale>
          <a:sx n="77" d="100"/>
          <a:sy n="77" d="100"/>
        </p:scale>
        <p:origin x="-2154" y="-96"/>
      </p:cViewPr>
      <p:guideLst>
        <p:guide orient="horz" pos="3109"/>
        <p:guide pos="2123"/>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handoutMaster" Target="handoutMasters/handout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commentAuthors" Target="commentAuthor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337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48" tIns="45475" rIns="90948" bIns="45475" numCol="1" anchor="t" anchorCtr="0" compatLnSpc="1">
            <a:prstTxWarp prst="textNoShape">
              <a:avLst/>
            </a:prstTxWarp>
          </a:bodyPr>
          <a:lstStyle>
            <a:lvl1pPr algn="l" defTabSz="909638">
              <a:defRPr sz="1200">
                <a:ea typeface="ＭＳ Ｐゴシック" pitchFamily="50" charset="-128"/>
                <a:cs typeface="Arial" charset="0"/>
              </a:defRPr>
            </a:lvl1pPr>
          </a:lstStyle>
          <a:p>
            <a:endParaRPr lang="ja-JP" altLang="en-US"/>
          </a:p>
        </p:txBody>
      </p:sp>
      <p:sp>
        <p:nvSpPr>
          <p:cNvPr id="137219" name="Rectangle 3"/>
          <p:cNvSpPr>
            <a:spLocks noGrp="1" noChangeArrowheads="1"/>
          </p:cNvSpPr>
          <p:nvPr>
            <p:ph type="dt" sz="quarter" idx="1"/>
          </p:nvPr>
        </p:nvSpPr>
        <p:spPr bwMode="auto">
          <a:xfrm>
            <a:off x="3814763" y="0"/>
            <a:ext cx="29337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48" tIns="45475" rIns="90948" bIns="45475" numCol="1" anchor="t" anchorCtr="0" compatLnSpc="1">
            <a:prstTxWarp prst="textNoShape">
              <a:avLst/>
            </a:prstTxWarp>
          </a:bodyPr>
          <a:lstStyle>
            <a:lvl1pPr algn="r" defTabSz="909638">
              <a:defRPr sz="1200">
                <a:ea typeface="ＭＳ Ｐゴシック" pitchFamily="50" charset="-128"/>
                <a:cs typeface="Arial" charset="0"/>
              </a:defRPr>
            </a:lvl1pPr>
          </a:lstStyle>
          <a:p>
            <a:fld id="{E1074A8F-B3BD-411F-872A-B6EBBB5BA4EF}" type="datetimeFigureOut">
              <a:rPr lang="ja-JP" altLang="en-US"/>
              <a:pPr/>
              <a:t>2022/3/1</a:t>
            </a:fld>
            <a:endParaRPr lang="ja-JP" altLang="en-US"/>
          </a:p>
        </p:txBody>
      </p:sp>
      <p:sp>
        <p:nvSpPr>
          <p:cNvPr id="137221" name="Rectangle 5"/>
          <p:cNvSpPr>
            <a:spLocks noGrp="1" noChangeArrowheads="1"/>
          </p:cNvSpPr>
          <p:nvPr>
            <p:ph type="sldNum" sz="quarter" idx="3"/>
          </p:nvPr>
        </p:nvSpPr>
        <p:spPr bwMode="auto">
          <a:xfrm>
            <a:off x="0" y="9405938"/>
            <a:ext cx="67484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48" tIns="45475" rIns="90948" bIns="45475" numCol="1" anchor="b" anchorCtr="0" compatLnSpc="1">
            <a:prstTxWarp prst="textNoShape">
              <a:avLst/>
            </a:prstTxWarp>
          </a:bodyPr>
          <a:lstStyle>
            <a:lvl1pPr defTabSz="909638">
              <a:defRPr sz="1600">
                <a:ea typeface="ＭＳ Ｐゴシック" pitchFamily="50" charset="-128"/>
                <a:cs typeface="Arial" charset="0"/>
              </a:defRPr>
            </a:lvl1pPr>
          </a:lstStyle>
          <a:p>
            <a:fld id="{323A8BBE-F8C0-4538-8881-3509EA09B9D7}" type="slidenum">
              <a:rPr lang="ja-JP" altLang="en-US"/>
              <a:pPr/>
              <a:t>‹#›</a:t>
            </a:fld>
            <a:endParaRPr lang="en-US" altLang="ja-JP"/>
          </a:p>
        </p:txBody>
      </p:sp>
    </p:spTree>
    <p:extLst>
      <p:ext uri="{BB962C8B-B14F-4D97-AF65-F5344CB8AC3E}">
        <p14:creationId xmlns:p14="http://schemas.microsoft.com/office/powerpoint/2010/main" val="3315142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17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t" anchorCtr="0" compatLnSpc="1">
            <a:prstTxWarp prst="textNoShape">
              <a:avLst/>
            </a:prstTxWarp>
          </a:bodyPr>
          <a:lstStyle>
            <a:lvl1pPr algn="l" defTabSz="909638">
              <a:defRPr sz="1200">
                <a:latin typeface="Arial" charset="0"/>
                <a:ea typeface="ＭＳ Ｐゴシック" pitchFamily="50" charset="-128"/>
                <a:cs typeface="Arial" charset="0"/>
              </a:defRPr>
            </a:lvl1pPr>
          </a:lstStyle>
          <a:p>
            <a:endParaRPr lang="ja-JP" altLang="en-US"/>
          </a:p>
        </p:txBody>
      </p:sp>
      <p:sp>
        <p:nvSpPr>
          <p:cNvPr id="48131" name="Rectangle 3"/>
          <p:cNvSpPr>
            <a:spLocks noGrp="1" noChangeArrowheads="1"/>
          </p:cNvSpPr>
          <p:nvPr>
            <p:ph type="dt" idx="1"/>
          </p:nvPr>
        </p:nvSpPr>
        <p:spPr bwMode="auto">
          <a:xfrm>
            <a:off x="3816350" y="0"/>
            <a:ext cx="2917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t" anchorCtr="0" compatLnSpc="1">
            <a:prstTxWarp prst="textNoShape">
              <a:avLst/>
            </a:prstTxWarp>
          </a:bodyPr>
          <a:lstStyle>
            <a:lvl1pPr algn="r" defTabSz="909638">
              <a:defRPr sz="1200">
                <a:latin typeface="Arial" charset="0"/>
                <a:ea typeface="ＭＳ Ｐゴシック" pitchFamily="50" charset="-128"/>
                <a:cs typeface="Arial" charset="0"/>
              </a:defRPr>
            </a:lvl1pPr>
          </a:lstStyle>
          <a:p>
            <a:fld id="{076CB4F6-B8CF-4BBC-B009-AD797F4F2E62}" type="datetimeFigureOut">
              <a:rPr lang="ja-JP" altLang="en-US"/>
              <a:pPr/>
              <a:t>2022/3/1</a:t>
            </a:fld>
            <a:endParaRPr lang="ja-JP" altLang="en-US"/>
          </a:p>
        </p:txBody>
      </p:sp>
      <p:sp>
        <p:nvSpPr>
          <p:cNvPr id="59396" name="Rectangle 4"/>
          <p:cNvSpPr>
            <a:spLocks noGrp="1" noRot="1" noChangeAspect="1" noChangeArrowheads="1" noTextEdit="1"/>
          </p:cNvSpPr>
          <p:nvPr>
            <p:ph type="sldImg" idx="2"/>
          </p:nvPr>
        </p:nvSpPr>
        <p:spPr bwMode="auto">
          <a:xfrm>
            <a:off x="-382588" y="685800"/>
            <a:ext cx="7470776" cy="4203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5"/>
          <p:cNvSpPr>
            <a:spLocks noGrp="1" noChangeArrowheads="1"/>
          </p:cNvSpPr>
          <p:nvPr>
            <p:ph type="body" sz="quarter" idx="3"/>
          </p:nvPr>
        </p:nvSpPr>
        <p:spPr bwMode="auto">
          <a:xfrm>
            <a:off x="673100" y="4686300"/>
            <a:ext cx="5389563"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t" anchorCtr="0" compatLnSpc="1">
            <a:prstTxWarp prst="textNoShape">
              <a:avLst/>
            </a:prstTxWarp>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p>
        </p:txBody>
      </p:sp>
      <p:sp>
        <p:nvSpPr>
          <p:cNvPr id="48134" name="Rectangle 6"/>
          <p:cNvSpPr>
            <a:spLocks noGrp="1" noChangeArrowheads="1"/>
          </p:cNvSpPr>
          <p:nvPr>
            <p:ph type="ftr" sz="quarter" idx="4"/>
          </p:nvPr>
        </p:nvSpPr>
        <p:spPr bwMode="auto">
          <a:xfrm>
            <a:off x="0" y="9369425"/>
            <a:ext cx="29178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b" anchorCtr="0" compatLnSpc="1">
            <a:prstTxWarp prst="textNoShape">
              <a:avLst/>
            </a:prstTxWarp>
          </a:bodyPr>
          <a:lstStyle>
            <a:lvl1pPr algn="l" defTabSz="909638">
              <a:defRPr sz="1200">
                <a:latin typeface="Arial" charset="0"/>
                <a:ea typeface="ＭＳ Ｐゴシック" pitchFamily="50" charset="-128"/>
                <a:cs typeface="Arial" charset="0"/>
              </a:defRPr>
            </a:lvl1pPr>
          </a:lstStyle>
          <a:p>
            <a:endParaRPr lang="ja-JP" altLang="en-US"/>
          </a:p>
        </p:txBody>
      </p:sp>
      <p:sp>
        <p:nvSpPr>
          <p:cNvPr id="48135" name="Rectangle 7"/>
          <p:cNvSpPr>
            <a:spLocks noGrp="1" noChangeArrowheads="1"/>
          </p:cNvSpPr>
          <p:nvPr>
            <p:ph type="sldNum" sz="quarter" idx="5"/>
          </p:nvPr>
        </p:nvSpPr>
        <p:spPr bwMode="auto">
          <a:xfrm>
            <a:off x="1795463" y="9077325"/>
            <a:ext cx="29194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909" tIns="45454" rIns="90909" bIns="45454" numCol="1" anchor="b" anchorCtr="0" compatLnSpc="1">
            <a:prstTxWarp prst="textNoShape">
              <a:avLst/>
            </a:prstTxWarp>
          </a:bodyPr>
          <a:lstStyle>
            <a:lvl1pPr defTabSz="909638">
              <a:defRPr sz="1200">
                <a:latin typeface="Arial" charset="0"/>
                <a:ea typeface="ＭＳ Ｐゴシック" pitchFamily="50" charset="-128"/>
                <a:cs typeface="Arial" charset="0"/>
              </a:defRPr>
            </a:lvl1pPr>
          </a:lstStyle>
          <a:p>
            <a:fld id="{A5D29C77-D09F-4CA4-B9AB-A82683F55A5A}" type="slidenum">
              <a:rPr lang="ja-JP" altLang="en-US"/>
              <a:pPr/>
              <a:t>‹#›</a:t>
            </a:fld>
            <a:endParaRPr lang="en-US" altLang="ja-JP"/>
          </a:p>
        </p:txBody>
      </p:sp>
    </p:spTree>
    <p:extLst>
      <p:ext uri="{BB962C8B-B14F-4D97-AF65-F5344CB8AC3E}">
        <p14:creationId xmlns:p14="http://schemas.microsoft.com/office/powerpoint/2010/main" val="24440010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D7FC451-CD94-431C-B979-1DCEC32DAC0E}" type="slidenum">
              <a:rPr lang="ja-JP" altLang="en-US"/>
              <a:pPr/>
              <a:t>0</a:t>
            </a:fld>
            <a:endParaRPr lang="en-US" altLang="ja-JP"/>
          </a:p>
        </p:txBody>
      </p:sp>
      <p:sp>
        <p:nvSpPr>
          <p:cNvPr id="60421" name="Rectangle 5"/>
          <p:cNvSpPr>
            <a:spLocks noGrp="1" noRot="1" noChangeAspect="1" noChangeArrowheads="1" noTextEdit="1"/>
          </p:cNvSpPr>
          <p:nvPr>
            <p:ph type="sldImg"/>
          </p:nvPr>
        </p:nvSpPr>
        <p:spPr>
          <a:xfrm>
            <a:off x="-382588" y="685800"/>
            <a:ext cx="7470776" cy="4203700"/>
          </a:xfrm>
          <a:ln/>
        </p:spPr>
      </p:sp>
      <p:sp>
        <p:nvSpPr>
          <p:cNvPr id="60426" name="Text Box 10"/>
          <p:cNvSpPr txBox="1">
            <a:spLocks noChangeArrowheads="1"/>
          </p:cNvSpPr>
          <p:nvPr/>
        </p:nvSpPr>
        <p:spPr bwMode="auto">
          <a:xfrm>
            <a:off x="2590800" y="5443538"/>
            <a:ext cx="1828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ja-JP" altLang="en-US" sz="1800">
                <a:ea typeface="ＭＳ Ｐゴシック" pitchFamily="50" charset="-128"/>
              </a:rPr>
              <a:t>【</a:t>
            </a:r>
            <a:r>
              <a:rPr lang="en-US" altLang="ja-JP" sz="1800">
                <a:ea typeface="ＭＳ Ｐゴシック" pitchFamily="50" charset="-128"/>
              </a:rPr>
              <a:t>Contents】</a:t>
            </a:r>
          </a:p>
        </p:txBody>
      </p:sp>
      <p:sp>
        <p:nvSpPr>
          <p:cNvPr id="60427" name="Text Box 11"/>
          <p:cNvSpPr txBox="1">
            <a:spLocks noChangeArrowheads="1"/>
          </p:cNvSpPr>
          <p:nvPr/>
        </p:nvSpPr>
        <p:spPr bwMode="auto">
          <a:xfrm>
            <a:off x="685800" y="6019800"/>
            <a:ext cx="5257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ja-JP" altLang="en-US" sz="1800">
                <a:latin typeface="ＭＳ ゴシック" pitchFamily="49" charset="-128"/>
                <a:ea typeface="ＭＳ ゴシック" pitchFamily="49" charset="-128"/>
              </a:rPr>
              <a:t>1．利益の確保とコストダウンの重要性・・</a:t>
            </a:r>
            <a:r>
              <a:rPr lang="en-US" altLang="ja-JP" sz="1800">
                <a:latin typeface="ＭＳ ゴシック" pitchFamily="49" charset="-128"/>
                <a:ea typeface="ＭＳ ゴシック" pitchFamily="49" charset="-128"/>
              </a:rPr>
              <a:t>P  2</a:t>
            </a:r>
          </a:p>
          <a:p>
            <a:pPr algn="l" eaLnBrk="0" hangingPunct="0"/>
            <a:r>
              <a:rPr lang="en-US" altLang="ja-JP" sz="1800">
                <a:latin typeface="ＭＳ ゴシック" pitchFamily="49" charset="-128"/>
                <a:ea typeface="ＭＳ ゴシック" pitchFamily="49" charset="-128"/>
              </a:rPr>
              <a:t>2．</a:t>
            </a:r>
            <a:r>
              <a:rPr lang="ja-JP" altLang="en-US" sz="1800">
                <a:latin typeface="ＭＳ ゴシック" pitchFamily="49" charset="-128"/>
                <a:ea typeface="ＭＳ ゴシック" pitchFamily="49" charset="-128"/>
              </a:rPr>
              <a:t>損益分岐点分析・・・・・・・・・・・</a:t>
            </a:r>
            <a:r>
              <a:rPr lang="en-US" altLang="ja-JP" sz="1800">
                <a:latin typeface="ＭＳ ゴシック" pitchFamily="49" charset="-128"/>
                <a:ea typeface="ＭＳ ゴシック" pitchFamily="49" charset="-128"/>
              </a:rPr>
              <a:t>P 13</a:t>
            </a:r>
          </a:p>
          <a:p>
            <a:pPr algn="l" eaLnBrk="0" hangingPunct="0"/>
            <a:r>
              <a:rPr lang="en-US" altLang="ja-JP" sz="1800">
                <a:latin typeface="ＭＳ ゴシック" pitchFamily="49" charset="-128"/>
                <a:ea typeface="ＭＳ ゴシック" pitchFamily="49" charset="-128"/>
              </a:rPr>
              <a:t>3．</a:t>
            </a:r>
            <a:r>
              <a:rPr lang="ja-JP" altLang="en-US" sz="1800">
                <a:latin typeface="ＭＳ ゴシック" pitchFamily="49" charset="-128"/>
                <a:ea typeface="ＭＳ ゴシック" pitchFamily="49" charset="-128"/>
              </a:rPr>
              <a:t>コストダウンへの応用・・・・・・・・</a:t>
            </a:r>
            <a:r>
              <a:rPr lang="en-US" altLang="ja-JP" sz="1800">
                <a:latin typeface="ＭＳ ゴシック" pitchFamily="49" charset="-128"/>
                <a:ea typeface="ＭＳ ゴシック" pitchFamily="49" charset="-128"/>
              </a:rPr>
              <a:t>P 26</a:t>
            </a:r>
          </a:p>
        </p:txBody>
      </p:sp>
      <p:sp>
        <p:nvSpPr>
          <p:cNvPr id="2" name="ノート プレースホルダー 1">
            <a:extLst>
              <a:ext uri="{FF2B5EF4-FFF2-40B4-BE49-F238E27FC236}">
                <a16:creationId xmlns:a16="http://schemas.microsoft.com/office/drawing/2014/main" id="{A1D8D720-ED43-4167-B321-D3FEEF86CB48}"/>
              </a:ext>
            </a:extLst>
          </p:cNvPr>
          <p:cNvSpPr>
            <a:spLocks noGrp="1"/>
          </p:cNvSpPr>
          <p:nvPr>
            <p:ph type="body" idx="1"/>
          </p:nvPr>
        </p:nvSpPr>
        <p:spPr/>
        <p:txBody>
          <a:bodyPr/>
          <a:lstStyle/>
          <a:p>
            <a:r>
              <a:rPr kumimoji="1" lang="ja-JP" altLang="en-US" dirty="0"/>
              <a:t>武器として学ぶ統計学</a:t>
            </a:r>
            <a:endParaRPr kumimoji="1" lang="en-US" altLang="ja-JP" dirty="0"/>
          </a:p>
          <a:p>
            <a:r>
              <a:rPr kumimoji="1" lang="ja-JP" altLang="en-US" dirty="0"/>
              <a:t>世界を切り開く統計学</a:t>
            </a:r>
            <a:endParaRPr kumimoji="1" lang="en-US" altLang="ja-JP" dirty="0"/>
          </a:p>
          <a:p>
            <a:r>
              <a:rPr kumimoji="1" lang="ja-JP" altLang="en-US" dirty="0"/>
              <a:t>データ社会を</a:t>
            </a:r>
            <a:endParaRPr kumimoji="1" lang="en-US" altLang="ja-JP" dirty="0"/>
          </a:p>
          <a:p>
            <a:r>
              <a:rPr kumimoji="1" lang="ja-JP" altLang="en-US" dirty="0"/>
              <a:t>スキル</a:t>
            </a:r>
            <a:endParaRPr kumimoji="1" lang="en-US" altLang="ja-JP" dirty="0"/>
          </a:p>
          <a:p>
            <a:r>
              <a:rPr kumimoji="1" lang="ja-JP" altLang="en-US" dirty="0"/>
              <a:t>データを活かす</a:t>
            </a:r>
            <a:endParaRPr kumimoji="1" lang="en-US" altLang="ja-JP" dirty="0"/>
          </a:p>
          <a:p>
            <a:r>
              <a:rPr kumimoji="1" lang="ja-JP" altLang="en-US" dirty="0"/>
              <a:t>データ活用術としての統計学</a:t>
            </a:r>
            <a:endParaRPr kumimoji="1" lang="en-US" altLang="ja-JP" dirty="0"/>
          </a:p>
          <a:p>
            <a:r>
              <a:rPr kumimoji="1" lang="ja-JP" altLang="en-US" dirty="0"/>
              <a:t>社会人が学ぶ統計学</a:t>
            </a:r>
            <a:endParaRPr kumimoji="1" lang="en-US" altLang="ja-JP" dirty="0"/>
          </a:p>
          <a:p>
            <a:r>
              <a:rPr kumimoji="1" lang="ja-JP" altLang="en-US" dirty="0"/>
              <a:t>１週間で学ぶ統計学</a:t>
            </a:r>
            <a:endParaRPr kumimoji="1" lang="en-US" altLang="ja-JP" dirty="0"/>
          </a:p>
          <a:p>
            <a:r>
              <a:rPr kumimoji="1" lang="ja-JP" altLang="en-US" dirty="0"/>
              <a:t>７日で学ぶ</a:t>
            </a:r>
            <a:endParaRPr kumimoji="1" lang="en-US" altLang="ja-JP" dirty="0"/>
          </a:p>
        </p:txBody>
      </p:sp>
    </p:spTree>
    <p:extLst>
      <p:ext uri="{BB962C8B-B14F-4D97-AF65-F5344CB8AC3E}">
        <p14:creationId xmlns:p14="http://schemas.microsoft.com/office/powerpoint/2010/main" val="475721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23</a:t>
            </a:fld>
            <a:endParaRPr kumimoji="1" lang="ja-JP" altLang="en-US"/>
          </a:p>
        </p:txBody>
      </p:sp>
    </p:spTree>
    <p:extLst>
      <p:ext uri="{BB962C8B-B14F-4D97-AF65-F5344CB8AC3E}">
        <p14:creationId xmlns:p14="http://schemas.microsoft.com/office/powerpoint/2010/main" val="4856841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171</a:t>
            </a:fld>
            <a:endParaRPr kumimoji="1" lang="ja-JP" altLang="en-US"/>
          </a:p>
        </p:txBody>
      </p:sp>
    </p:spTree>
    <p:extLst>
      <p:ext uri="{BB962C8B-B14F-4D97-AF65-F5344CB8AC3E}">
        <p14:creationId xmlns:p14="http://schemas.microsoft.com/office/powerpoint/2010/main" val="19625679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188</a:t>
            </a:fld>
            <a:endParaRPr lang="en-US" altLang="ja-JP"/>
          </a:p>
        </p:txBody>
      </p:sp>
    </p:spTree>
    <p:extLst>
      <p:ext uri="{BB962C8B-B14F-4D97-AF65-F5344CB8AC3E}">
        <p14:creationId xmlns:p14="http://schemas.microsoft.com/office/powerpoint/2010/main" val="7751616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189</a:t>
            </a:fld>
            <a:endParaRPr lang="en-US" altLang="ja-JP"/>
          </a:p>
        </p:txBody>
      </p:sp>
    </p:spTree>
    <p:extLst>
      <p:ext uri="{BB962C8B-B14F-4D97-AF65-F5344CB8AC3E}">
        <p14:creationId xmlns:p14="http://schemas.microsoft.com/office/powerpoint/2010/main" val="362039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190</a:t>
            </a:fld>
            <a:endParaRPr lang="en-US" altLang="ja-JP"/>
          </a:p>
        </p:txBody>
      </p:sp>
    </p:spTree>
    <p:extLst>
      <p:ext uri="{BB962C8B-B14F-4D97-AF65-F5344CB8AC3E}">
        <p14:creationId xmlns:p14="http://schemas.microsoft.com/office/powerpoint/2010/main" val="31761487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191</a:t>
            </a:fld>
            <a:endParaRPr lang="en-US" altLang="ja-JP"/>
          </a:p>
        </p:txBody>
      </p:sp>
    </p:spTree>
    <p:extLst>
      <p:ext uri="{BB962C8B-B14F-4D97-AF65-F5344CB8AC3E}">
        <p14:creationId xmlns:p14="http://schemas.microsoft.com/office/powerpoint/2010/main" val="720265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192</a:t>
            </a:fld>
            <a:endParaRPr lang="en-US" altLang="ja-JP"/>
          </a:p>
        </p:txBody>
      </p:sp>
    </p:spTree>
    <p:extLst>
      <p:ext uri="{BB962C8B-B14F-4D97-AF65-F5344CB8AC3E}">
        <p14:creationId xmlns:p14="http://schemas.microsoft.com/office/powerpoint/2010/main" val="10134462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193</a:t>
            </a:fld>
            <a:endParaRPr lang="en-US" altLang="ja-JP"/>
          </a:p>
        </p:txBody>
      </p:sp>
    </p:spTree>
    <p:extLst>
      <p:ext uri="{BB962C8B-B14F-4D97-AF65-F5344CB8AC3E}">
        <p14:creationId xmlns:p14="http://schemas.microsoft.com/office/powerpoint/2010/main" val="3307268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194</a:t>
            </a:fld>
            <a:endParaRPr lang="en-US" altLang="ja-JP"/>
          </a:p>
        </p:txBody>
      </p:sp>
    </p:spTree>
    <p:extLst>
      <p:ext uri="{BB962C8B-B14F-4D97-AF65-F5344CB8AC3E}">
        <p14:creationId xmlns:p14="http://schemas.microsoft.com/office/powerpoint/2010/main" val="30203395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195</a:t>
            </a:fld>
            <a:endParaRPr lang="en-US" altLang="ja-JP"/>
          </a:p>
        </p:txBody>
      </p:sp>
    </p:spTree>
    <p:extLst>
      <p:ext uri="{BB962C8B-B14F-4D97-AF65-F5344CB8AC3E}">
        <p14:creationId xmlns:p14="http://schemas.microsoft.com/office/powerpoint/2010/main" val="6162117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196</a:t>
            </a:fld>
            <a:endParaRPr lang="en-US" altLang="ja-JP"/>
          </a:p>
        </p:txBody>
      </p:sp>
    </p:spTree>
    <p:extLst>
      <p:ext uri="{BB962C8B-B14F-4D97-AF65-F5344CB8AC3E}">
        <p14:creationId xmlns:p14="http://schemas.microsoft.com/office/powerpoint/2010/main" val="259257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24</a:t>
            </a:fld>
            <a:endParaRPr kumimoji="1" lang="ja-JP" altLang="en-US"/>
          </a:p>
        </p:txBody>
      </p:sp>
    </p:spTree>
    <p:extLst>
      <p:ext uri="{BB962C8B-B14F-4D97-AF65-F5344CB8AC3E}">
        <p14:creationId xmlns:p14="http://schemas.microsoft.com/office/powerpoint/2010/main" val="15832175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197</a:t>
            </a:fld>
            <a:endParaRPr lang="en-US" altLang="ja-JP"/>
          </a:p>
        </p:txBody>
      </p:sp>
    </p:spTree>
    <p:extLst>
      <p:ext uri="{BB962C8B-B14F-4D97-AF65-F5344CB8AC3E}">
        <p14:creationId xmlns:p14="http://schemas.microsoft.com/office/powerpoint/2010/main" val="29616985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198</a:t>
            </a:fld>
            <a:endParaRPr lang="en-US" altLang="ja-JP"/>
          </a:p>
        </p:txBody>
      </p:sp>
    </p:spTree>
    <p:extLst>
      <p:ext uri="{BB962C8B-B14F-4D97-AF65-F5344CB8AC3E}">
        <p14:creationId xmlns:p14="http://schemas.microsoft.com/office/powerpoint/2010/main" val="27542336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199</a:t>
            </a:fld>
            <a:endParaRPr lang="en-US" altLang="ja-JP"/>
          </a:p>
        </p:txBody>
      </p:sp>
    </p:spTree>
    <p:extLst>
      <p:ext uri="{BB962C8B-B14F-4D97-AF65-F5344CB8AC3E}">
        <p14:creationId xmlns:p14="http://schemas.microsoft.com/office/powerpoint/2010/main" val="31399312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200</a:t>
            </a:fld>
            <a:endParaRPr lang="en-US" altLang="ja-JP"/>
          </a:p>
        </p:txBody>
      </p:sp>
    </p:spTree>
    <p:extLst>
      <p:ext uri="{BB962C8B-B14F-4D97-AF65-F5344CB8AC3E}">
        <p14:creationId xmlns:p14="http://schemas.microsoft.com/office/powerpoint/2010/main" val="332506775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201</a:t>
            </a:fld>
            <a:endParaRPr lang="en-US" altLang="ja-JP"/>
          </a:p>
        </p:txBody>
      </p:sp>
    </p:spTree>
    <p:extLst>
      <p:ext uri="{BB962C8B-B14F-4D97-AF65-F5344CB8AC3E}">
        <p14:creationId xmlns:p14="http://schemas.microsoft.com/office/powerpoint/2010/main" val="13704787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202</a:t>
            </a:fld>
            <a:endParaRPr lang="en-US" altLang="ja-JP"/>
          </a:p>
        </p:txBody>
      </p:sp>
    </p:spTree>
    <p:extLst>
      <p:ext uri="{BB962C8B-B14F-4D97-AF65-F5344CB8AC3E}">
        <p14:creationId xmlns:p14="http://schemas.microsoft.com/office/powerpoint/2010/main" val="36900200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203</a:t>
            </a:fld>
            <a:endParaRPr lang="en-US" altLang="ja-JP"/>
          </a:p>
        </p:txBody>
      </p:sp>
    </p:spTree>
    <p:extLst>
      <p:ext uri="{BB962C8B-B14F-4D97-AF65-F5344CB8AC3E}">
        <p14:creationId xmlns:p14="http://schemas.microsoft.com/office/powerpoint/2010/main" val="1072030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204</a:t>
            </a:fld>
            <a:endParaRPr lang="en-US" altLang="ja-JP"/>
          </a:p>
        </p:txBody>
      </p:sp>
    </p:spTree>
    <p:extLst>
      <p:ext uri="{BB962C8B-B14F-4D97-AF65-F5344CB8AC3E}">
        <p14:creationId xmlns:p14="http://schemas.microsoft.com/office/powerpoint/2010/main" val="398416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連続トランプの問題</a:t>
            </a:r>
            <a:r>
              <a:rPr kumimoji="1" lang="en-US" altLang="ja-JP" dirty="0"/>
              <a:t>0~4</a:t>
            </a:r>
            <a:r>
              <a:rPr kumimoji="1" lang="ja-JP" altLang="en-US" dirty="0"/>
              <a:t>を</a:t>
            </a:r>
            <a:endParaRPr kumimoji="1" lang="en-US" altLang="ja-JP" dirty="0"/>
          </a:p>
          <a:p>
            <a:r>
              <a:rPr kumimoji="1" lang="ja-JP" altLang="en-US" dirty="0"/>
              <a:t>連続一様分布のグラフ例</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205</a:t>
            </a:fld>
            <a:endParaRPr lang="en-US" altLang="ja-JP"/>
          </a:p>
        </p:txBody>
      </p:sp>
    </p:spTree>
    <p:extLst>
      <p:ext uri="{BB962C8B-B14F-4D97-AF65-F5344CB8AC3E}">
        <p14:creationId xmlns:p14="http://schemas.microsoft.com/office/powerpoint/2010/main" val="34717293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r>
              <a:rPr kumimoji="1" lang="ja-JP" altLang="en-US" dirty="0"/>
              <a:t>いくつかの条件を満たす場合、ヒストグラムの分布を正規分布で近似することができます。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正規分布の特徴は</a:t>
            </a:r>
            <a:r>
              <a:rPr lang="ja-JP" altLang="en-US" sz="1200" dirty="0"/>
              <a:t>左右対称になった西洋の釣鐘と似た形状の曲線（ベルカーブ）</a:t>
            </a:r>
            <a:endParaRPr lang="en-US" altLang="ja-JP" sz="1200" dirty="0"/>
          </a:p>
          <a:p>
            <a:r>
              <a:rPr kumimoji="1" lang="ja-JP" altLang="en-US" dirty="0"/>
              <a:t>であり、分布の中心は</a:t>
            </a:r>
            <a:r>
              <a:rPr kumimoji="1" lang="en-US" altLang="ja-JP" dirty="0" err="1"/>
              <a:t>μ</a:t>
            </a:r>
            <a:r>
              <a:rPr kumimoji="1" lang="ja-JP" altLang="en-US" dirty="0"/>
              <a:t>で決まり、分布の伸び幅は</a:t>
            </a:r>
            <a:r>
              <a:rPr kumimoji="1" lang="en-US" altLang="ja-JP" dirty="0" err="1"/>
              <a:t>σ</a:t>
            </a:r>
            <a:r>
              <a:rPr kumimoji="1" lang="ja-JP" altLang="en-US" dirty="0"/>
              <a:t>によって決まります。</a:t>
            </a:r>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208</a:t>
            </a:fld>
            <a:endParaRPr kumimoji="1" lang="ja-JP" altLang="en-US"/>
          </a:p>
        </p:txBody>
      </p:sp>
      <p:sp>
        <p:nvSpPr>
          <p:cNvPr id="5" name="フッター プレースホルダー 4">
            <a:extLst>
              <a:ext uri="{FF2B5EF4-FFF2-40B4-BE49-F238E27FC236}">
                <a16:creationId xmlns:a16="http://schemas.microsoft.com/office/drawing/2014/main" id="{36CA7309-723F-4C3B-8992-FD5272933916}"/>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540456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25</a:t>
            </a:fld>
            <a:endParaRPr kumimoji="1" lang="ja-JP" altLang="en-US"/>
          </a:p>
        </p:txBody>
      </p:sp>
    </p:spTree>
    <p:extLst>
      <p:ext uri="{BB962C8B-B14F-4D97-AF65-F5344CB8AC3E}">
        <p14:creationId xmlns:p14="http://schemas.microsoft.com/office/powerpoint/2010/main" val="24860724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r>
              <a:rPr kumimoji="1" lang="ja-JP" altLang="en-US" dirty="0"/>
              <a:t>いくつかの条件を満たす場合、ヒストグラムの分布を正規分布で近似することができます。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正規分布の特徴は</a:t>
            </a:r>
            <a:r>
              <a:rPr lang="ja-JP" altLang="en-US" sz="1200" dirty="0"/>
              <a:t>左右対称になった西洋の釣鐘と似た形状の曲線（ベルカーブ）</a:t>
            </a:r>
            <a:endParaRPr lang="en-US" altLang="ja-JP" sz="1200" dirty="0"/>
          </a:p>
          <a:p>
            <a:r>
              <a:rPr kumimoji="1" lang="ja-JP" altLang="en-US" dirty="0"/>
              <a:t>であり、分布の中心は</a:t>
            </a:r>
            <a:r>
              <a:rPr kumimoji="1" lang="en-US" altLang="ja-JP" dirty="0" err="1"/>
              <a:t>μ</a:t>
            </a:r>
            <a:r>
              <a:rPr kumimoji="1" lang="ja-JP" altLang="en-US" dirty="0"/>
              <a:t>で決まり、分布の伸び幅は</a:t>
            </a:r>
            <a:r>
              <a:rPr kumimoji="1" lang="en-US" altLang="ja-JP" dirty="0" err="1"/>
              <a:t>σ</a:t>
            </a:r>
            <a:r>
              <a:rPr kumimoji="1" lang="ja-JP" altLang="en-US" dirty="0"/>
              <a:t>によって決まります。</a:t>
            </a:r>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209</a:t>
            </a:fld>
            <a:endParaRPr kumimoji="1" lang="ja-JP" altLang="en-US"/>
          </a:p>
        </p:txBody>
      </p:sp>
      <p:sp>
        <p:nvSpPr>
          <p:cNvPr id="5" name="フッター プレースホルダー 4">
            <a:extLst>
              <a:ext uri="{FF2B5EF4-FFF2-40B4-BE49-F238E27FC236}">
                <a16:creationId xmlns:a16="http://schemas.microsoft.com/office/drawing/2014/main" id="{36CA7309-723F-4C3B-8992-FD5272933916}"/>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3038239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r>
              <a:rPr kumimoji="1" lang="ja-JP" altLang="en-US" dirty="0"/>
              <a:t>いくつかの条件を満たす場合、ヒストグラムの分布を正規分布で近似することができます。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正規分布の特徴は</a:t>
            </a:r>
            <a:r>
              <a:rPr lang="ja-JP" altLang="en-US" sz="1200" dirty="0"/>
              <a:t>左右対称になった西洋の釣鐘と似た形状の曲線（ベルカーブ）</a:t>
            </a:r>
            <a:endParaRPr lang="en-US" altLang="ja-JP" sz="1200" dirty="0"/>
          </a:p>
          <a:p>
            <a:r>
              <a:rPr kumimoji="1" lang="ja-JP" altLang="en-US" dirty="0"/>
              <a:t>であり、分布の中心は</a:t>
            </a:r>
            <a:r>
              <a:rPr kumimoji="1" lang="en-US" altLang="ja-JP" dirty="0" err="1"/>
              <a:t>μ</a:t>
            </a:r>
            <a:r>
              <a:rPr kumimoji="1" lang="ja-JP" altLang="en-US" dirty="0"/>
              <a:t>で決まり、分布の伸び幅は</a:t>
            </a:r>
            <a:r>
              <a:rPr kumimoji="1" lang="en-US" altLang="ja-JP" dirty="0" err="1"/>
              <a:t>σ</a:t>
            </a:r>
            <a:r>
              <a:rPr kumimoji="1" lang="ja-JP" altLang="en-US" dirty="0"/>
              <a:t>によって決まります。</a:t>
            </a:r>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210</a:t>
            </a:fld>
            <a:endParaRPr kumimoji="1" lang="ja-JP" altLang="en-US"/>
          </a:p>
        </p:txBody>
      </p:sp>
      <p:sp>
        <p:nvSpPr>
          <p:cNvPr id="5" name="フッター プレースホルダー 4">
            <a:extLst>
              <a:ext uri="{FF2B5EF4-FFF2-40B4-BE49-F238E27FC236}">
                <a16:creationId xmlns:a16="http://schemas.microsoft.com/office/drawing/2014/main" id="{36CA7309-723F-4C3B-8992-FD5272933916}"/>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2135817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r>
              <a:rPr kumimoji="1" lang="ja-JP" altLang="en-US" dirty="0"/>
              <a:t>いくつかの条件を満たす場合、ヒストグラムの分布を正規分布で近似することができます。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正規分布の特徴は</a:t>
            </a:r>
            <a:r>
              <a:rPr lang="ja-JP" altLang="en-US" sz="1200" dirty="0"/>
              <a:t>左右対称になった西洋の釣鐘と似た形状の曲線（ベルカーブ）</a:t>
            </a:r>
            <a:endParaRPr lang="en-US" altLang="ja-JP" sz="1200" dirty="0"/>
          </a:p>
          <a:p>
            <a:r>
              <a:rPr kumimoji="1" lang="ja-JP" altLang="en-US" dirty="0"/>
              <a:t>であり、分布の中心は</a:t>
            </a:r>
            <a:r>
              <a:rPr kumimoji="1" lang="en-US" altLang="ja-JP" dirty="0" err="1"/>
              <a:t>μ</a:t>
            </a:r>
            <a:r>
              <a:rPr kumimoji="1" lang="ja-JP" altLang="en-US" dirty="0"/>
              <a:t>で決まり、分布の伸び幅は</a:t>
            </a:r>
            <a:r>
              <a:rPr kumimoji="1" lang="en-US" altLang="ja-JP" dirty="0" err="1"/>
              <a:t>σ</a:t>
            </a:r>
            <a:r>
              <a:rPr kumimoji="1" lang="ja-JP" altLang="en-US" dirty="0"/>
              <a:t>によって決まります。</a:t>
            </a:r>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211</a:t>
            </a:fld>
            <a:endParaRPr kumimoji="1" lang="ja-JP" altLang="en-US"/>
          </a:p>
        </p:txBody>
      </p:sp>
      <p:sp>
        <p:nvSpPr>
          <p:cNvPr id="5" name="フッター プレースホルダー 4">
            <a:extLst>
              <a:ext uri="{FF2B5EF4-FFF2-40B4-BE49-F238E27FC236}">
                <a16:creationId xmlns:a16="http://schemas.microsoft.com/office/drawing/2014/main" id="{36CA7309-723F-4C3B-8992-FD5272933916}"/>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7206007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r>
              <a:rPr kumimoji="1" lang="ja-JP" altLang="en-US" dirty="0"/>
              <a:t>いくつかの条件を満たす場合、ヒストグラムの分布を正規分布で近似することができます。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正規分布の特徴は</a:t>
            </a:r>
            <a:r>
              <a:rPr lang="ja-JP" altLang="en-US" sz="1200" dirty="0"/>
              <a:t>左右対称になった西洋の釣鐘と似た形状の曲線（ベルカーブ）</a:t>
            </a:r>
            <a:endParaRPr lang="en-US" altLang="ja-JP" sz="1200" dirty="0"/>
          </a:p>
          <a:p>
            <a:r>
              <a:rPr kumimoji="1" lang="ja-JP" altLang="en-US" dirty="0"/>
              <a:t>であり、分布の中心は</a:t>
            </a:r>
            <a:r>
              <a:rPr kumimoji="1" lang="en-US" altLang="ja-JP" dirty="0" err="1"/>
              <a:t>μ</a:t>
            </a:r>
            <a:r>
              <a:rPr kumimoji="1" lang="ja-JP" altLang="en-US" dirty="0"/>
              <a:t>で決まり、分布の伸び幅は</a:t>
            </a:r>
            <a:r>
              <a:rPr kumimoji="1" lang="en-US" altLang="ja-JP" dirty="0" err="1"/>
              <a:t>σ</a:t>
            </a:r>
            <a:r>
              <a:rPr kumimoji="1" lang="ja-JP" altLang="en-US" dirty="0"/>
              <a:t>によって決まります。</a:t>
            </a:r>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212</a:t>
            </a:fld>
            <a:endParaRPr kumimoji="1" lang="ja-JP" altLang="en-US"/>
          </a:p>
        </p:txBody>
      </p:sp>
      <p:sp>
        <p:nvSpPr>
          <p:cNvPr id="5" name="フッター プレースホルダー 4">
            <a:extLst>
              <a:ext uri="{FF2B5EF4-FFF2-40B4-BE49-F238E27FC236}">
                <a16:creationId xmlns:a16="http://schemas.microsoft.com/office/drawing/2014/main" id="{36CA7309-723F-4C3B-8992-FD5272933916}"/>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7902218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r>
              <a:rPr kumimoji="1" lang="ja-JP" altLang="en-US" dirty="0"/>
              <a:t>いくつかの条件を満たす場合、ヒストグラムの分布を正規分布で近似することができます。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正規分布の特徴は</a:t>
            </a:r>
            <a:r>
              <a:rPr lang="ja-JP" altLang="en-US" sz="1200" dirty="0"/>
              <a:t>左右対称になった西洋の釣鐘と似た形状の曲線（ベルカーブ）</a:t>
            </a:r>
            <a:endParaRPr lang="en-US" altLang="ja-JP" sz="1200" dirty="0"/>
          </a:p>
          <a:p>
            <a:r>
              <a:rPr kumimoji="1" lang="ja-JP" altLang="en-US" dirty="0"/>
              <a:t>であり、分布の中心は</a:t>
            </a:r>
            <a:r>
              <a:rPr kumimoji="1" lang="en-US" altLang="ja-JP" dirty="0" err="1"/>
              <a:t>μ</a:t>
            </a:r>
            <a:r>
              <a:rPr kumimoji="1" lang="ja-JP" altLang="en-US" dirty="0"/>
              <a:t>で決まり、分布の伸び幅は</a:t>
            </a:r>
            <a:r>
              <a:rPr kumimoji="1" lang="en-US" altLang="ja-JP" dirty="0" err="1"/>
              <a:t>σ</a:t>
            </a:r>
            <a:r>
              <a:rPr kumimoji="1" lang="ja-JP" altLang="en-US" dirty="0"/>
              <a:t>によって決まります。</a:t>
            </a:r>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213</a:t>
            </a:fld>
            <a:endParaRPr kumimoji="1" lang="ja-JP" altLang="en-US"/>
          </a:p>
        </p:txBody>
      </p:sp>
      <p:sp>
        <p:nvSpPr>
          <p:cNvPr id="5" name="フッター プレースホルダー 4">
            <a:extLst>
              <a:ext uri="{FF2B5EF4-FFF2-40B4-BE49-F238E27FC236}">
                <a16:creationId xmlns:a16="http://schemas.microsoft.com/office/drawing/2014/main" id="{36CA7309-723F-4C3B-8992-FD5272933916}"/>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30944011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r>
              <a:rPr kumimoji="1" lang="ja-JP" altLang="en-US" dirty="0"/>
              <a:t>いくつかの条件を満たす場合、ヒストグラムの分布を正規分布で近似することができます。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正規分布の特徴は</a:t>
            </a:r>
            <a:r>
              <a:rPr lang="ja-JP" altLang="en-US" sz="1200" dirty="0"/>
              <a:t>左右対称になった西洋の釣鐘と似た形状の曲線（ベルカーブ）</a:t>
            </a:r>
            <a:endParaRPr lang="en-US" altLang="ja-JP" sz="1200" dirty="0"/>
          </a:p>
          <a:p>
            <a:r>
              <a:rPr kumimoji="1" lang="ja-JP" altLang="en-US" dirty="0"/>
              <a:t>であり、分布の中心は</a:t>
            </a:r>
            <a:r>
              <a:rPr kumimoji="1" lang="en-US" altLang="ja-JP" dirty="0" err="1"/>
              <a:t>μ</a:t>
            </a:r>
            <a:r>
              <a:rPr kumimoji="1" lang="ja-JP" altLang="en-US" dirty="0"/>
              <a:t>で決まり、分布の伸び幅は</a:t>
            </a:r>
            <a:r>
              <a:rPr kumimoji="1" lang="en-US" altLang="ja-JP" dirty="0" err="1"/>
              <a:t>σ</a:t>
            </a:r>
            <a:r>
              <a:rPr kumimoji="1" lang="ja-JP" altLang="en-US" dirty="0"/>
              <a:t>によって決まります。</a:t>
            </a:r>
          </a:p>
        </p:txBody>
      </p:sp>
      <p:sp>
        <p:nvSpPr>
          <p:cNvPr id="4" name="スライド番号プレースホルダー 3"/>
          <p:cNvSpPr>
            <a:spLocks noGrp="1"/>
          </p:cNvSpPr>
          <p:nvPr>
            <p:ph type="sldNum" sz="quarter" idx="10"/>
          </p:nvPr>
        </p:nvSpPr>
        <p:spPr/>
        <p:txBody>
          <a:bodyPr/>
          <a:lstStyle/>
          <a:p>
            <a:fld id="{342CBD32-02B8-6948-92A3-51F4372A2EFE}" type="slidenum">
              <a:rPr kumimoji="1" lang="ja-JP" altLang="en-US" smtClean="0"/>
              <a:t>214</a:t>
            </a:fld>
            <a:endParaRPr kumimoji="1" lang="ja-JP" altLang="en-US"/>
          </a:p>
        </p:txBody>
      </p:sp>
      <p:sp>
        <p:nvSpPr>
          <p:cNvPr id="5" name="フッター プレースホルダー 4">
            <a:extLst>
              <a:ext uri="{FF2B5EF4-FFF2-40B4-BE49-F238E27FC236}">
                <a16:creationId xmlns:a16="http://schemas.microsoft.com/office/drawing/2014/main" id="{36CA7309-723F-4C3B-8992-FD5272933916}"/>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3295997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221</a:t>
            </a:fld>
            <a:endParaRPr kumimoji="1" lang="ja-JP" altLang="en-US"/>
          </a:p>
        </p:txBody>
      </p:sp>
    </p:spTree>
    <p:extLst>
      <p:ext uri="{BB962C8B-B14F-4D97-AF65-F5344CB8AC3E}">
        <p14:creationId xmlns:p14="http://schemas.microsoft.com/office/powerpoint/2010/main" val="2433088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222</a:t>
            </a:fld>
            <a:endParaRPr kumimoji="1" lang="ja-JP" altLang="en-US"/>
          </a:p>
        </p:txBody>
      </p:sp>
      <p:sp>
        <p:nvSpPr>
          <p:cNvPr id="5" name="フッター プレースホルダー 4">
            <a:extLst>
              <a:ext uri="{FF2B5EF4-FFF2-40B4-BE49-F238E27FC236}">
                <a16:creationId xmlns:a16="http://schemas.microsoft.com/office/drawing/2014/main" id="{FDA3C09D-608A-4BE8-9909-908569EF3F74}"/>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3306168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242</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6377832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243</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9601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26</a:t>
            </a:fld>
            <a:endParaRPr kumimoji="1" lang="ja-JP" altLang="en-US"/>
          </a:p>
        </p:txBody>
      </p:sp>
    </p:spTree>
    <p:extLst>
      <p:ext uri="{BB962C8B-B14F-4D97-AF65-F5344CB8AC3E}">
        <p14:creationId xmlns:p14="http://schemas.microsoft.com/office/powerpoint/2010/main" val="115348852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244</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0388164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245</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7111415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246</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9530843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247</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9745707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248</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26453422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249</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261702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250</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8635104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1425"/>
            <a:ext cx="48355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251</a:t>
            </a:fld>
            <a:endParaRPr kumimoji="1" lang="ja-JP" altLang="en-US"/>
          </a:p>
        </p:txBody>
      </p:sp>
      <p:sp>
        <p:nvSpPr>
          <p:cNvPr id="5" name="フッター プレースホルダー 4">
            <a:extLst>
              <a:ext uri="{FF2B5EF4-FFF2-40B4-BE49-F238E27FC236}">
                <a16:creationId xmlns:a16="http://schemas.microsoft.com/office/drawing/2014/main" id="{9C8E090F-B934-4A8E-B132-7BDE0214857A}"/>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41435578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11"/>
          </p:nvPr>
        </p:nvSpPr>
        <p:spPr/>
        <p:txBody>
          <a:bodyPr/>
          <a:lstStyle/>
          <a:p>
            <a:fld id="{BD33E08F-E1C1-47E5-8E1A-9FE1B491D006}" type="slidenum">
              <a:rPr kumimoji="1" lang="ja-JP" altLang="en-US" smtClean="0"/>
              <a:t>252</a:t>
            </a:fld>
            <a:endParaRPr kumimoji="1" lang="ja-JP" altLang="en-US"/>
          </a:p>
        </p:txBody>
      </p:sp>
    </p:spTree>
    <p:extLst>
      <p:ext uri="{BB962C8B-B14F-4D97-AF65-F5344CB8AC3E}">
        <p14:creationId xmlns:p14="http://schemas.microsoft.com/office/powerpoint/2010/main" val="134201047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11"/>
          </p:nvPr>
        </p:nvSpPr>
        <p:spPr/>
        <p:txBody>
          <a:bodyPr/>
          <a:lstStyle/>
          <a:p>
            <a:fld id="{BD33E08F-E1C1-47E5-8E1A-9FE1B491D006}" type="slidenum">
              <a:rPr kumimoji="1" lang="ja-JP" altLang="en-US" smtClean="0"/>
              <a:t>253</a:t>
            </a:fld>
            <a:endParaRPr kumimoji="1" lang="ja-JP" altLang="en-US"/>
          </a:p>
        </p:txBody>
      </p:sp>
    </p:spTree>
    <p:extLst>
      <p:ext uri="{BB962C8B-B14F-4D97-AF65-F5344CB8AC3E}">
        <p14:creationId xmlns:p14="http://schemas.microsoft.com/office/powerpoint/2010/main" val="2212586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40</a:t>
            </a:fld>
            <a:endParaRPr kumimoji="1" lang="ja-JP" altLang="en-US"/>
          </a:p>
        </p:txBody>
      </p:sp>
    </p:spTree>
    <p:extLst>
      <p:ext uri="{BB962C8B-B14F-4D97-AF65-F5344CB8AC3E}">
        <p14:creationId xmlns:p14="http://schemas.microsoft.com/office/powerpoint/2010/main" val="172491423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11"/>
          </p:nvPr>
        </p:nvSpPr>
        <p:spPr/>
        <p:txBody>
          <a:bodyPr/>
          <a:lstStyle/>
          <a:p>
            <a:fld id="{BD33E08F-E1C1-47E5-8E1A-9FE1B491D006}" type="slidenum">
              <a:rPr kumimoji="1" lang="ja-JP" altLang="en-US" smtClean="0"/>
              <a:t>254</a:t>
            </a:fld>
            <a:endParaRPr kumimoji="1" lang="ja-JP" altLang="en-US"/>
          </a:p>
        </p:txBody>
      </p:sp>
    </p:spTree>
    <p:extLst>
      <p:ext uri="{BB962C8B-B14F-4D97-AF65-F5344CB8AC3E}">
        <p14:creationId xmlns:p14="http://schemas.microsoft.com/office/powerpoint/2010/main" val="88984087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11"/>
          </p:nvPr>
        </p:nvSpPr>
        <p:spPr/>
        <p:txBody>
          <a:bodyPr/>
          <a:lstStyle/>
          <a:p>
            <a:fld id="{BD33E08F-E1C1-47E5-8E1A-9FE1B491D006}" type="slidenum">
              <a:rPr kumimoji="1" lang="ja-JP" altLang="en-US" smtClean="0"/>
              <a:t>255</a:t>
            </a:fld>
            <a:endParaRPr kumimoji="1" lang="ja-JP" altLang="en-US"/>
          </a:p>
        </p:txBody>
      </p:sp>
    </p:spTree>
    <p:extLst>
      <p:ext uri="{BB962C8B-B14F-4D97-AF65-F5344CB8AC3E}">
        <p14:creationId xmlns:p14="http://schemas.microsoft.com/office/powerpoint/2010/main" val="2242637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11"/>
          </p:nvPr>
        </p:nvSpPr>
        <p:spPr/>
        <p:txBody>
          <a:bodyPr/>
          <a:lstStyle/>
          <a:p>
            <a:fld id="{BD33E08F-E1C1-47E5-8E1A-9FE1B491D006}" type="slidenum">
              <a:rPr kumimoji="1" lang="ja-JP" altLang="en-US" smtClean="0"/>
              <a:t>256</a:t>
            </a:fld>
            <a:endParaRPr kumimoji="1" lang="ja-JP" altLang="en-US"/>
          </a:p>
        </p:txBody>
      </p:sp>
    </p:spTree>
    <p:extLst>
      <p:ext uri="{BB962C8B-B14F-4D97-AF65-F5344CB8AC3E}">
        <p14:creationId xmlns:p14="http://schemas.microsoft.com/office/powerpoint/2010/main" val="16813245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257</a:t>
            </a:fld>
            <a:endParaRPr kumimoji="1" lang="ja-JP" altLang="en-US"/>
          </a:p>
        </p:txBody>
      </p:sp>
      <p:sp>
        <p:nvSpPr>
          <p:cNvPr id="5" name="フッター プレースホルダー 4">
            <a:extLst>
              <a:ext uri="{FF2B5EF4-FFF2-40B4-BE49-F238E27FC236}">
                <a16:creationId xmlns:a16="http://schemas.microsoft.com/office/drawing/2014/main" id="{6144D9CE-2348-4372-83B6-8156321BEBA0}"/>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00480900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258</a:t>
            </a:fld>
            <a:endParaRPr kumimoji="1" lang="ja-JP" altLang="en-US"/>
          </a:p>
        </p:txBody>
      </p:sp>
      <p:sp>
        <p:nvSpPr>
          <p:cNvPr id="5" name="フッター プレースホルダー 4">
            <a:extLst>
              <a:ext uri="{FF2B5EF4-FFF2-40B4-BE49-F238E27FC236}">
                <a16:creationId xmlns:a16="http://schemas.microsoft.com/office/drawing/2014/main" id="{6144D9CE-2348-4372-83B6-8156321BEBA0}"/>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582230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259</a:t>
            </a:fld>
            <a:endParaRPr kumimoji="1" lang="ja-JP" altLang="en-US"/>
          </a:p>
        </p:txBody>
      </p:sp>
      <p:sp>
        <p:nvSpPr>
          <p:cNvPr id="5" name="フッター プレースホルダー 4">
            <a:extLst>
              <a:ext uri="{FF2B5EF4-FFF2-40B4-BE49-F238E27FC236}">
                <a16:creationId xmlns:a16="http://schemas.microsoft.com/office/drawing/2014/main" id="{6144D9CE-2348-4372-83B6-8156321BEBA0}"/>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397148387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260</a:t>
            </a:fld>
            <a:endParaRPr kumimoji="1" lang="ja-JP" altLang="en-US"/>
          </a:p>
        </p:txBody>
      </p:sp>
      <p:sp>
        <p:nvSpPr>
          <p:cNvPr id="5" name="フッター プレースホルダー 4">
            <a:extLst>
              <a:ext uri="{FF2B5EF4-FFF2-40B4-BE49-F238E27FC236}">
                <a16:creationId xmlns:a16="http://schemas.microsoft.com/office/drawing/2014/main" id="{6144D9CE-2348-4372-83B6-8156321BEBA0}"/>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5266266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261</a:t>
            </a:fld>
            <a:endParaRPr kumimoji="1" lang="ja-JP" altLang="en-US"/>
          </a:p>
        </p:txBody>
      </p:sp>
      <p:sp>
        <p:nvSpPr>
          <p:cNvPr id="5" name="フッター プレースホルダー 4">
            <a:extLst>
              <a:ext uri="{FF2B5EF4-FFF2-40B4-BE49-F238E27FC236}">
                <a16:creationId xmlns:a16="http://schemas.microsoft.com/office/drawing/2014/main" id="{6144D9CE-2348-4372-83B6-8156321BEBA0}"/>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02585216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039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41</a:t>
            </a:fld>
            <a:endParaRPr kumimoji="1" lang="ja-JP" altLang="en-US"/>
          </a:p>
        </p:txBody>
      </p:sp>
    </p:spTree>
    <p:extLst>
      <p:ext uri="{BB962C8B-B14F-4D97-AF65-F5344CB8AC3E}">
        <p14:creationId xmlns:p14="http://schemas.microsoft.com/office/powerpoint/2010/main" val="42667266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8223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272</a:t>
            </a:fld>
            <a:endParaRPr kumimoji="1" lang="ja-JP" altLang="en-US"/>
          </a:p>
        </p:txBody>
      </p:sp>
      <p:sp>
        <p:nvSpPr>
          <p:cNvPr id="5" name="フッター プレースホルダー 4">
            <a:extLst>
              <a:ext uri="{FF2B5EF4-FFF2-40B4-BE49-F238E27FC236}">
                <a16:creationId xmlns:a16="http://schemas.microsoft.com/office/drawing/2014/main" id="{02101C66-74BE-4EC3-A757-1E492BA0CF40}"/>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427134722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1425"/>
            <a:ext cx="5953125" cy="334962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273</a:t>
            </a:fld>
            <a:endParaRPr kumimoji="1" lang="ja-JP" altLang="en-US"/>
          </a:p>
        </p:txBody>
      </p:sp>
      <p:sp>
        <p:nvSpPr>
          <p:cNvPr id="5" name="フッター プレースホルダー 4">
            <a:extLst>
              <a:ext uri="{FF2B5EF4-FFF2-40B4-BE49-F238E27FC236}">
                <a16:creationId xmlns:a16="http://schemas.microsoft.com/office/drawing/2014/main" id="{02101C66-74BE-4EC3-A757-1E492BA0CF40}"/>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15981856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274</a:t>
            </a:fld>
            <a:endParaRPr kumimoji="1" lang="ja-JP" altLang="en-US"/>
          </a:p>
        </p:txBody>
      </p:sp>
      <p:sp>
        <p:nvSpPr>
          <p:cNvPr id="5" name="フッター プレースホルダー 4">
            <a:extLst>
              <a:ext uri="{FF2B5EF4-FFF2-40B4-BE49-F238E27FC236}">
                <a16:creationId xmlns:a16="http://schemas.microsoft.com/office/drawing/2014/main" id="{252EEAF1-D9F5-4658-A5C8-08232158666E}"/>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21471330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275</a:t>
            </a:fld>
            <a:endParaRPr kumimoji="1" lang="ja-JP" altLang="en-US"/>
          </a:p>
        </p:txBody>
      </p:sp>
      <p:sp>
        <p:nvSpPr>
          <p:cNvPr id="5" name="フッター プレースホルダー 4">
            <a:extLst>
              <a:ext uri="{FF2B5EF4-FFF2-40B4-BE49-F238E27FC236}">
                <a16:creationId xmlns:a16="http://schemas.microsoft.com/office/drawing/2014/main" id="{252EEAF1-D9F5-4658-A5C8-08232158666E}"/>
              </a:ext>
            </a:extLst>
          </p:cNvPr>
          <p:cNvSpPr>
            <a:spLocks noGrp="1"/>
          </p:cNvSpPr>
          <p:nvPr>
            <p:ph type="ftr" sz="quarter" idx="11"/>
          </p:nvPr>
        </p:nvSpPr>
        <p:spPr/>
        <p:txBody>
          <a:bodyPr/>
          <a:lstStyle/>
          <a:p>
            <a:r>
              <a:rPr kumimoji="1" lang="en-US" altLang="ja-JP"/>
              <a:t>© Wakara Co. 2017</a:t>
            </a:r>
            <a:endParaRPr kumimoji="1" lang="ja-JP" altLang="en-US"/>
          </a:p>
        </p:txBody>
      </p:sp>
    </p:spTree>
    <p:extLst>
      <p:ext uri="{BB962C8B-B14F-4D97-AF65-F5344CB8AC3E}">
        <p14:creationId xmlns:p14="http://schemas.microsoft.com/office/powerpoint/2010/main" val="10901383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306</a:t>
            </a:fld>
            <a:endParaRPr kumimoji="1" lang="ja-JP" altLang="en-US"/>
          </a:p>
        </p:txBody>
      </p:sp>
    </p:spTree>
    <p:extLst>
      <p:ext uri="{BB962C8B-B14F-4D97-AF65-F5344CB8AC3E}">
        <p14:creationId xmlns:p14="http://schemas.microsoft.com/office/powerpoint/2010/main" val="31268011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307</a:t>
            </a:fld>
            <a:endParaRPr kumimoji="1" lang="ja-JP" altLang="en-US"/>
          </a:p>
        </p:txBody>
      </p:sp>
    </p:spTree>
    <p:extLst>
      <p:ext uri="{BB962C8B-B14F-4D97-AF65-F5344CB8AC3E}">
        <p14:creationId xmlns:p14="http://schemas.microsoft.com/office/powerpoint/2010/main" val="16313254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308</a:t>
            </a:fld>
            <a:endParaRPr kumimoji="1" lang="ja-JP" altLang="en-US"/>
          </a:p>
        </p:txBody>
      </p:sp>
    </p:spTree>
    <p:extLst>
      <p:ext uri="{BB962C8B-B14F-4D97-AF65-F5344CB8AC3E}">
        <p14:creationId xmlns:p14="http://schemas.microsoft.com/office/powerpoint/2010/main" val="423780306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309</a:t>
            </a:fld>
            <a:endParaRPr kumimoji="1" lang="ja-JP" altLang="en-US"/>
          </a:p>
        </p:txBody>
      </p:sp>
    </p:spTree>
    <p:extLst>
      <p:ext uri="{BB962C8B-B14F-4D97-AF65-F5344CB8AC3E}">
        <p14:creationId xmlns:p14="http://schemas.microsoft.com/office/powerpoint/2010/main" val="35782501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310</a:t>
            </a:fld>
            <a:endParaRPr kumimoji="1" lang="ja-JP" altLang="en-US"/>
          </a:p>
        </p:txBody>
      </p:sp>
    </p:spTree>
    <p:extLst>
      <p:ext uri="{BB962C8B-B14F-4D97-AF65-F5344CB8AC3E}">
        <p14:creationId xmlns:p14="http://schemas.microsoft.com/office/powerpoint/2010/main" val="2620165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42</a:t>
            </a:fld>
            <a:endParaRPr kumimoji="1" lang="ja-JP" altLang="en-US"/>
          </a:p>
        </p:txBody>
      </p:sp>
    </p:spTree>
    <p:extLst>
      <p:ext uri="{BB962C8B-B14F-4D97-AF65-F5344CB8AC3E}">
        <p14:creationId xmlns:p14="http://schemas.microsoft.com/office/powerpoint/2010/main" val="186621001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311</a:t>
            </a:fld>
            <a:endParaRPr kumimoji="1" lang="ja-JP" altLang="en-US"/>
          </a:p>
        </p:txBody>
      </p:sp>
    </p:spTree>
    <p:extLst>
      <p:ext uri="{BB962C8B-B14F-4D97-AF65-F5344CB8AC3E}">
        <p14:creationId xmlns:p14="http://schemas.microsoft.com/office/powerpoint/2010/main" val="390778825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312</a:t>
            </a:fld>
            <a:endParaRPr kumimoji="1" lang="ja-JP" altLang="en-US"/>
          </a:p>
        </p:txBody>
      </p:sp>
    </p:spTree>
    <p:extLst>
      <p:ext uri="{BB962C8B-B14F-4D97-AF65-F5344CB8AC3E}">
        <p14:creationId xmlns:p14="http://schemas.microsoft.com/office/powerpoint/2010/main" val="350363578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313</a:t>
            </a:fld>
            <a:endParaRPr kumimoji="1" lang="ja-JP" altLang="en-US"/>
          </a:p>
        </p:txBody>
      </p:sp>
    </p:spTree>
    <p:extLst>
      <p:ext uri="{BB962C8B-B14F-4D97-AF65-F5344CB8AC3E}">
        <p14:creationId xmlns:p14="http://schemas.microsoft.com/office/powerpoint/2010/main" val="331817887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315</a:t>
            </a:fld>
            <a:endParaRPr lang="en-US" altLang="ja-JP"/>
          </a:p>
        </p:txBody>
      </p:sp>
    </p:spTree>
    <p:extLst>
      <p:ext uri="{BB962C8B-B14F-4D97-AF65-F5344CB8AC3E}">
        <p14:creationId xmlns:p14="http://schemas.microsoft.com/office/powerpoint/2010/main" val="3241606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316</a:t>
            </a:fld>
            <a:endParaRPr lang="en-US" altLang="ja-JP"/>
          </a:p>
        </p:txBody>
      </p:sp>
    </p:spTree>
    <p:extLst>
      <p:ext uri="{BB962C8B-B14F-4D97-AF65-F5344CB8AC3E}">
        <p14:creationId xmlns:p14="http://schemas.microsoft.com/office/powerpoint/2010/main" val="353964447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318</a:t>
            </a:fld>
            <a:endParaRPr lang="en-US" altLang="ja-JP"/>
          </a:p>
        </p:txBody>
      </p:sp>
    </p:spTree>
    <p:extLst>
      <p:ext uri="{BB962C8B-B14F-4D97-AF65-F5344CB8AC3E}">
        <p14:creationId xmlns:p14="http://schemas.microsoft.com/office/powerpoint/2010/main" val="2819157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319</a:t>
            </a:fld>
            <a:endParaRPr kumimoji="1" lang="ja-JP" altLang="en-US"/>
          </a:p>
        </p:txBody>
      </p:sp>
    </p:spTree>
    <p:extLst>
      <p:ext uri="{BB962C8B-B14F-4D97-AF65-F5344CB8AC3E}">
        <p14:creationId xmlns:p14="http://schemas.microsoft.com/office/powerpoint/2010/main" val="34779960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320</a:t>
            </a:fld>
            <a:endParaRPr kumimoji="1" lang="ja-JP" altLang="en-US"/>
          </a:p>
        </p:txBody>
      </p:sp>
    </p:spTree>
    <p:extLst>
      <p:ext uri="{BB962C8B-B14F-4D97-AF65-F5344CB8AC3E}">
        <p14:creationId xmlns:p14="http://schemas.microsoft.com/office/powerpoint/2010/main" val="209978180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321</a:t>
            </a:fld>
            <a:endParaRPr kumimoji="1" lang="ja-JP" altLang="en-US"/>
          </a:p>
        </p:txBody>
      </p:sp>
    </p:spTree>
    <p:extLst>
      <p:ext uri="{BB962C8B-B14F-4D97-AF65-F5344CB8AC3E}">
        <p14:creationId xmlns:p14="http://schemas.microsoft.com/office/powerpoint/2010/main" val="20237336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322</a:t>
            </a:fld>
            <a:endParaRPr kumimoji="1" lang="ja-JP" altLang="en-US"/>
          </a:p>
        </p:txBody>
      </p:sp>
    </p:spTree>
    <p:extLst>
      <p:ext uri="{BB962C8B-B14F-4D97-AF65-F5344CB8AC3E}">
        <p14:creationId xmlns:p14="http://schemas.microsoft.com/office/powerpoint/2010/main" val="3549992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43</a:t>
            </a:fld>
            <a:endParaRPr kumimoji="1" lang="ja-JP" altLang="en-US"/>
          </a:p>
        </p:txBody>
      </p:sp>
    </p:spTree>
    <p:extLst>
      <p:ext uri="{BB962C8B-B14F-4D97-AF65-F5344CB8AC3E}">
        <p14:creationId xmlns:p14="http://schemas.microsoft.com/office/powerpoint/2010/main" val="12675402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323</a:t>
            </a:fld>
            <a:endParaRPr kumimoji="1" lang="ja-JP" altLang="en-US"/>
          </a:p>
        </p:txBody>
      </p:sp>
    </p:spTree>
    <p:extLst>
      <p:ext uri="{BB962C8B-B14F-4D97-AF65-F5344CB8AC3E}">
        <p14:creationId xmlns:p14="http://schemas.microsoft.com/office/powerpoint/2010/main" val="45009821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324</a:t>
            </a:fld>
            <a:endParaRPr kumimoji="1" lang="ja-JP" altLang="en-US"/>
          </a:p>
        </p:txBody>
      </p:sp>
    </p:spTree>
    <p:extLst>
      <p:ext uri="{BB962C8B-B14F-4D97-AF65-F5344CB8AC3E}">
        <p14:creationId xmlns:p14="http://schemas.microsoft.com/office/powerpoint/2010/main" val="27672111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325</a:t>
            </a:fld>
            <a:endParaRPr kumimoji="1" lang="ja-JP" altLang="en-US"/>
          </a:p>
        </p:txBody>
      </p:sp>
    </p:spTree>
    <p:extLst>
      <p:ext uri="{BB962C8B-B14F-4D97-AF65-F5344CB8AC3E}">
        <p14:creationId xmlns:p14="http://schemas.microsoft.com/office/powerpoint/2010/main" val="399051698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326</a:t>
            </a:fld>
            <a:endParaRPr kumimoji="1" lang="ja-JP" altLang="en-US"/>
          </a:p>
        </p:txBody>
      </p:sp>
    </p:spTree>
    <p:extLst>
      <p:ext uri="{BB962C8B-B14F-4D97-AF65-F5344CB8AC3E}">
        <p14:creationId xmlns:p14="http://schemas.microsoft.com/office/powerpoint/2010/main" val="73242573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332</a:t>
            </a:fld>
            <a:endParaRPr kumimoji="1" lang="ja-JP" altLang="en-US"/>
          </a:p>
        </p:txBody>
      </p:sp>
    </p:spTree>
    <p:extLst>
      <p:ext uri="{BB962C8B-B14F-4D97-AF65-F5344CB8AC3E}">
        <p14:creationId xmlns:p14="http://schemas.microsoft.com/office/powerpoint/2010/main" val="393273660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333</a:t>
            </a:fld>
            <a:endParaRPr kumimoji="1" lang="ja-JP" altLang="en-US"/>
          </a:p>
        </p:txBody>
      </p:sp>
    </p:spTree>
    <p:extLst>
      <p:ext uri="{BB962C8B-B14F-4D97-AF65-F5344CB8AC3E}">
        <p14:creationId xmlns:p14="http://schemas.microsoft.com/office/powerpoint/2010/main" val="67868054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334</a:t>
            </a:fld>
            <a:endParaRPr kumimoji="1" lang="ja-JP" altLang="en-US"/>
          </a:p>
        </p:txBody>
      </p:sp>
    </p:spTree>
    <p:extLst>
      <p:ext uri="{BB962C8B-B14F-4D97-AF65-F5344CB8AC3E}">
        <p14:creationId xmlns:p14="http://schemas.microsoft.com/office/powerpoint/2010/main" val="337793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44</a:t>
            </a:fld>
            <a:endParaRPr kumimoji="1" lang="ja-JP" altLang="en-US"/>
          </a:p>
        </p:txBody>
      </p:sp>
    </p:spTree>
    <p:extLst>
      <p:ext uri="{BB962C8B-B14F-4D97-AF65-F5344CB8AC3E}">
        <p14:creationId xmlns:p14="http://schemas.microsoft.com/office/powerpoint/2010/main" val="4002106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45</a:t>
            </a:fld>
            <a:endParaRPr kumimoji="1" lang="ja-JP" altLang="en-US"/>
          </a:p>
        </p:txBody>
      </p:sp>
    </p:spTree>
    <p:extLst>
      <p:ext uri="{BB962C8B-B14F-4D97-AF65-F5344CB8AC3E}">
        <p14:creationId xmlns:p14="http://schemas.microsoft.com/office/powerpoint/2010/main" val="183384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15</a:t>
            </a:fld>
            <a:endParaRPr kumimoji="1" lang="ja-JP" altLang="en-US"/>
          </a:p>
        </p:txBody>
      </p:sp>
    </p:spTree>
    <p:extLst>
      <p:ext uri="{BB962C8B-B14F-4D97-AF65-F5344CB8AC3E}">
        <p14:creationId xmlns:p14="http://schemas.microsoft.com/office/powerpoint/2010/main" val="1912905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46</a:t>
            </a:fld>
            <a:endParaRPr kumimoji="1" lang="ja-JP" altLang="en-US"/>
          </a:p>
        </p:txBody>
      </p:sp>
    </p:spTree>
    <p:extLst>
      <p:ext uri="{BB962C8B-B14F-4D97-AF65-F5344CB8AC3E}">
        <p14:creationId xmlns:p14="http://schemas.microsoft.com/office/powerpoint/2010/main" val="166603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47</a:t>
            </a:fld>
            <a:endParaRPr kumimoji="1" lang="ja-JP" altLang="en-US"/>
          </a:p>
        </p:txBody>
      </p:sp>
    </p:spTree>
    <p:extLst>
      <p:ext uri="{BB962C8B-B14F-4D97-AF65-F5344CB8AC3E}">
        <p14:creationId xmlns:p14="http://schemas.microsoft.com/office/powerpoint/2010/main" val="3824082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48</a:t>
            </a:fld>
            <a:endParaRPr kumimoji="1" lang="ja-JP" altLang="en-US"/>
          </a:p>
        </p:txBody>
      </p:sp>
    </p:spTree>
    <p:extLst>
      <p:ext uri="{BB962C8B-B14F-4D97-AF65-F5344CB8AC3E}">
        <p14:creationId xmlns:p14="http://schemas.microsoft.com/office/powerpoint/2010/main" val="3465099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49</a:t>
            </a:fld>
            <a:endParaRPr kumimoji="1" lang="ja-JP" altLang="en-US"/>
          </a:p>
        </p:txBody>
      </p:sp>
    </p:spTree>
    <p:extLst>
      <p:ext uri="{BB962C8B-B14F-4D97-AF65-F5344CB8AC3E}">
        <p14:creationId xmlns:p14="http://schemas.microsoft.com/office/powerpoint/2010/main" val="3958473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50</a:t>
            </a:fld>
            <a:endParaRPr kumimoji="1" lang="ja-JP" altLang="en-US"/>
          </a:p>
        </p:txBody>
      </p:sp>
    </p:spTree>
    <p:extLst>
      <p:ext uri="{BB962C8B-B14F-4D97-AF65-F5344CB8AC3E}">
        <p14:creationId xmlns:p14="http://schemas.microsoft.com/office/powerpoint/2010/main" val="370332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51</a:t>
            </a:fld>
            <a:endParaRPr kumimoji="1" lang="ja-JP" altLang="en-US"/>
          </a:p>
        </p:txBody>
      </p:sp>
    </p:spTree>
    <p:extLst>
      <p:ext uri="{BB962C8B-B14F-4D97-AF65-F5344CB8AC3E}">
        <p14:creationId xmlns:p14="http://schemas.microsoft.com/office/powerpoint/2010/main" val="1883180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52</a:t>
            </a:fld>
            <a:endParaRPr kumimoji="1" lang="ja-JP" altLang="en-US"/>
          </a:p>
        </p:txBody>
      </p:sp>
    </p:spTree>
    <p:extLst>
      <p:ext uri="{BB962C8B-B14F-4D97-AF65-F5344CB8AC3E}">
        <p14:creationId xmlns:p14="http://schemas.microsoft.com/office/powerpoint/2010/main" val="2803827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53</a:t>
            </a:fld>
            <a:endParaRPr kumimoji="1" lang="ja-JP" altLang="en-US"/>
          </a:p>
        </p:txBody>
      </p:sp>
    </p:spTree>
    <p:extLst>
      <p:ext uri="{BB962C8B-B14F-4D97-AF65-F5344CB8AC3E}">
        <p14:creationId xmlns:p14="http://schemas.microsoft.com/office/powerpoint/2010/main" val="365848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54</a:t>
            </a:fld>
            <a:endParaRPr kumimoji="1" lang="ja-JP" altLang="en-US"/>
          </a:p>
        </p:txBody>
      </p:sp>
    </p:spTree>
    <p:extLst>
      <p:ext uri="{BB962C8B-B14F-4D97-AF65-F5344CB8AC3E}">
        <p14:creationId xmlns:p14="http://schemas.microsoft.com/office/powerpoint/2010/main" val="4122734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55</a:t>
            </a:fld>
            <a:endParaRPr kumimoji="1" lang="ja-JP" altLang="en-US"/>
          </a:p>
        </p:txBody>
      </p:sp>
    </p:spTree>
    <p:extLst>
      <p:ext uri="{BB962C8B-B14F-4D97-AF65-F5344CB8AC3E}">
        <p14:creationId xmlns:p14="http://schemas.microsoft.com/office/powerpoint/2010/main" val="989071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16</a:t>
            </a:fld>
            <a:endParaRPr kumimoji="1" lang="ja-JP" altLang="en-US"/>
          </a:p>
        </p:txBody>
      </p:sp>
    </p:spTree>
    <p:extLst>
      <p:ext uri="{BB962C8B-B14F-4D97-AF65-F5344CB8AC3E}">
        <p14:creationId xmlns:p14="http://schemas.microsoft.com/office/powerpoint/2010/main" val="410214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56</a:t>
            </a:fld>
            <a:endParaRPr kumimoji="1" lang="ja-JP" altLang="en-US"/>
          </a:p>
        </p:txBody>
      </p:sp>
    </p:spTree>
    <p:extLst>
      <p:ext uri="{BB962C8B-B14F-4D97-AF65-F5344CB8AC3E}">
        <p14:creationId xmlns:p14="http://schemas.microsoft.com/office/powerpoint/2010/main" val="3122226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57</a:t>
            </a:fld>
            <a:endParaRPr kumimoji="1" lang="ja-JP" altLang="en-US"/>
          </a:p>
        </p:txBody>
      </p:sp>
    </p:spTree>
    <p:extLst>
      <p:ext uri="{BB962C8B-B14F-4D97-AF65-F5344CB8AC3E}">
        <p14:creationId xmlns:p14="http://schemas.microsoft.com/office/powerpoint/2010/main" val="2395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58</a:t>
            </a:fld>
            <a:endParaRPr kumimoji="1" lang="ja-JP" altLang="en-US"/>
          </a:p>
        </p:txBody>
      </p:sp>
    </p:spTree>
    <p:extLst>
      <p:ext uri="{BB962C8B-B14F-4D97-AF65-F5344CB8AC3E}">
        <p14:creationId xmlns:p14="http://schemas.microsoft.com/office/powerpoint/2010/main" val="417066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59</a:t>
            </a:fld>
            <a:endParaRPr kumimoji="1" lang="ja-JP" altLang="en-US"/>
          </a:p>
        </p:txBody>
      </p:sp>
    </p:spTree>
    <p:extLst>
      <p:ext uri="{BB962C8B-B14F-4D97-AF65-F5344CB8AC3E}">
        <p14:creationId xmlns:p14="http://schemas.microsoft.com/office/powerpoint/2010/main" val="598712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60</a:t>
            </a:fld>
            <a:endParaRPr kumimoji="1" lang="ja-JP" altLang="en-US"/>
          </a:p>
        </p:txBody>
      </p:sp>
    </p:spTree>
    <p:extLst>
      <p:ext uri="{BB962C8B-B14F-4D97-AF65-F5344CB8AC3E}">
        <p14:creationId xmlns:p14="http://schemas.microsoft.com/office/powerpoint/2010/main" val="910072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61</a:t>
            </a:fld>
            <a:endParaRPr kumimoji="1" lang="ja-JP" altLang="en-US"/>
          </a:p>
        </p:txBody>
      </p:sp>
    </p:spTree>
    <p:extLst>
      <p:ext uri="{BB962C8B-B14F-4D97-AF65-F5344CB8AC3E}">
        <p14:creationId xmlns:p14="http://schemas.microsoft.com/office/powerpoint/2010/main" val="2896488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62</a:t>
            </a:fld>
            <a:endParaRPr kumimoji="1" lang="ja-JP" altLang="en-US"/>
          </a:p>
        </p:txBody>
      </p:sp>
    </p:spTree>
    <p:extLst>
      <p:ext uri="{BB962C8B-B14F-4D97-AF65-F5344CB8AC3E}">
        <p14:creationId xmlns:p14="http://schemas.microsoft.com/office/powerpoint/2010/main" val="142515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63</a:t>
            </a:fld>
            <a:endParaRPr kumimoji="1" lang="ja-JP" altLang="en-US"/>
          </a:p>
        </p:txBody>
      </p:sp>
    </p:spTree>
    <p:extLst>
      <p:ext uri="{BB962C8B-B14F-4D97-AF65-F5344CB8AC3E}">
        <p14:creationId xmlns:p14="http://schemas.microsoft.com/office/powerpoint/2010/main" val="4029299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64</a:t>
            </a:fld>
            <a:endParaRPr kumimoji="1" lang="ja-JP" altLang="en-US"/>
          </a:p>
        </p:txBody>
      </p:sp>
    </p:spTree>
    <p:extLst>
      <p:ext uri="{BB962C8B-B14F-4D97-AF65-F5344CB8AC3E}">
        <p14:creationId xmlns:p14="http://schemas.microsoft.com/office/powerpoint/2010/main" val="2325193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65</a:t>
            </a:fld>
            <a:endParaRPr kumimoji="1" lang="ja-JP" altLang="en-US"/>
          </a:p>
        </p:txBody>
      </p:sp>
    </p:spTree>
    <p:extLst>
      <p:ext uri="{BB962C8B-B14F-4D97-AF65-F5344CB8AC3E}">
        <p14:creationId xmlns:p14="http://schemas.microsoft.com/office/powerpoint/2010/main" val="24005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17</a:t>
            </a:fld>
            <a:endParaRPr kumimoji="1" lang="ja-JP" altLang="en-US"/>
          </a:p>
        </p:txBody>
      </p:sp>
    </p:spTree>
    <p:extLst>
      <p:ext uri="{BB962C8B-B14F-4D97-AF65-F5344CB8AC3E}">
        <p14:creationId xmlns:p14="http://schemas.microsoft.com/office/powerpoint/2010/main" val="3558824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66</a:t>
            </a:fld>
            <a:endParaRPr kumimoji="1" lang="ja-JP" altLang="en-US"/>
          </a:p>
        </p:txBody>
      </p:sp>
    </p:spTree>
    <p:extLst>
      <p:ext uri="{BB962C8B-B14F-4D97-AF65-F5344CB8AC3E}">
        <p14:creationId xmlns:p14="http://schemas.microsoft.com/office/powerpoint/2010/main" val="3961746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67</a:t>
            </a:fld>
            <a:endParaRPr kumimoji="1" lang="ja-JP" altLang="en-US"/>
          </a:p>
        </p:txBody>
      </p:sp>
    </p:spTree>
    <p:extLst>
      <p:ext uri="{BB962C8B-B14F-4D97-AF65-F5344CB8AC3E}">
        <p14:creationId xmlns:p14="http://schemas.microsoft.com/office/powerpoint/2010/main" val="1812593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68</a:t>
            </a:fld>
            <a:endParaRPr kumimoji="1" lang="ja-JP" altLang="en-US"/>
          </a:p>
        </p:txBody>
      </p:sp>
    </p:spTree>
    <p:extLst>
      <p:ext uri="{BB962C8B-B14F-4D97-AF65-F5344CB8AC3E}">
        <p14:creationId xmlns:p14="http://schemas.microsoft.com/office/powerpoint/2010/main" val="3585646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69</a:t>
            </a:fld>
            <a:endParaRPr kumimoji="1" lang="ja-JP" altLang="en-US"/>
          </a:p>
        </p:txBody>
      </p:sp>
    </p:spTree>
    <p:extLst>
      <p:ext uri="{BB962C8B-B14F-4D97-AF65-F5344CB8AC3E}">
        <p14:creationId xmlns:p14="http://schemas.microsoft.com/office/powerpoint/2010/main" val="2624589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70</a:t>
            </a:fld>
            <a:endParaRPr kumimoji="1" lang="ja-JP" altLang="en-US"/>
          </a:p>
        </p:txBody>
      </p:sp>
    </p:spTree>
    <p:extLst>
      <p:ext uri="{BB962C8B-B14F-4D97-AF65-F5344CB8AC3E}">
        <p14:creationId xmlns:p14="http://schemas.microsoft.com/office/powerpoint/2010/main" val="3971592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71</a:t>
            </a:fld>
            <a:endParaRPr kumimoji="1" lang="ja-JP" altLang="en-US"/>
          </a:p>
        </p:txBody>
      </p:sp>
    </p:spTree>
    <p:extLst>
      <p:ext uri="{BB962C8B-B14F-4D97-AF65-F5344CB8AC3E}">
        <p14:creationId xmlns:p14="http://schemas.microsoft.com/office/powerpoint/2010/main" val="2265338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72</a:t>
            </a:fld>
            <a:endParaRPr kumimoji="1" lang="ja-JP" altLang="en-US"/>
          </a:p>
        </p:txBody>
      </p:sp>
    </p:spTree>
    <p:extLst>
      <p:ext uri="{BB962C8B-B14F-4D97-AF65-F5344CB8AC3E}">
        <p14:creationId xmlns:p14="http://schemas.microsoft.com/office/powerpoint/2010/main" val="4241931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73</a:t>
            </a:fld>
            <a:endParaRPr kumimoji="1" lang="ja-JP" altLang="en-US"/>
          </a:p>
        </p:txBody>
      </p:sp>
    </p:spTree>
    <p:extLst>
      <p:ext uri="{BB962C8B-B14F-4D97-AF65-F5344CB8AC3E}">
        <p14:creationId xmlns:p14="http://schemas.microsoft.com/office/powerpoint/2010/main" val="2843992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74</a:t>
            </a:fld>
            <a:endParaRPr kumimoji="1" lang="ja-JP" altLang="en-US"/>
          </a:p>
        </p:txBody>
      </p:sp>
    </p:spTree>
    <p:extLst>
      <p:ext uri="{BB962C8B-B14F-4D97-AF65-F5344CB8AC3E}">
        <p14:creationId xmlns:p14="http://schemas.microsoft.com/office/powerpoint/2010/main" val="259653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75</a:t>
            </a:fld>
            <a:endParaRPr kumimoji="1" lang="ja-JP" altLang="en-US"/>
          </a:p>
        </p:txBody>
      </p:sp>
    </p:spTree>
    <p:extLst>
      <p:ext uri="{BB962C8B-B14F-4D97-AF65-F5344CB8AC3E}">
        <p14:creationId xmlns:p14="http://schemas.microsoft.com/office/powerpoint/2010/main" val="257345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18</a:t>
            </a:fld>
            <a:endParaRPr kumimoji="1" lang="ja-JP" altLang="en-US"/>
          </a:p>
        </p:txBody>
      </p:sp>
    </p:spTree>
    <p:extLst>
      <p:ext uri="{BB962C8B-B14F-4D97-AF65-F5344CB8AC3E}">
        <p14:creationId xmlns:p14="http://schemas.microsoft.com/office/powerpoint/2010/main" val="2752336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76</a:t>
            </a:fld>
            <a:endParaRPr kumimoji="1" lang="ja-JP" altLang="en-US"/>
          </a:p>
        </p:txBody>
      </p:sp>
    </p:spTree>
    <p:extLst>
      <p:ext uri="{BB962C8B-B14F-4D97-AF65-F5344CB8AC3E}">
        <p14:creationId xmlns:p14="http://schemas.microsoft.com/office/powerpoint/2010/main" val="2224167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77</a:t>
            </a:fld>
            <a:endParaRPr kumimoji="1" lang="ja-JP" altLang="en-US"/>
          </a:p>
        </p:txBody>
      </p:sp>
    </p:spTree>
    <p:extLst>
      <p:ext uri="{BB962C8B-B14F-4D97-AF65-F5344CB8AC3E}">
        <p14:creationId xmlns:p14="http://schemas.microsoft.com/office/powerpoint/2010/main" val="1271937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85</a:t>
            </a:fld>
            <a:endParaRPr kumimoji="1" lang="ja-JP" altLang="en-US"/>
          </a:p>
        </p:txBody>
      </p:sp>
    </p:spTree>
    <p:extLst>
      <p:ext uri="{BB962C8B-B14F-4D97-AF65-F5344CB8AC3E}">
        <p14:creationId xmlns:p14="http://schemas.microsoft.com/office/powerpoint/2010/main" val="31849419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86</a:t>
            </a:fld>
            <a:endParaRPr kumimoji="1" lang="ja-JP" altLang="en-US"/>
          </a:p>
        </p:txBody>
      </p:sp>
    </p:spTree>
    <p:extLst>
      <p:ext uri="{BB962C8B-B14F-4D97-AF65-F5344CB8AC3E}">
        <p14:creationId xmlns:p14="http://schemas.microsoft.com/office/powerpoint/2010/main" val="239504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87</a:t>
            </a:fld>
            <a:endParaRPr kumimoji="1" lang="ja-JP" altLang="en-US"/>
          </a:p>
        </p:txBody>
      </p:sp>
    </p:spTree>
    <p:extLst>
      <p:ext uri="{BB962C8B-B14F-4D97-AF65-F5344CB8AC3E}">
        <p14:creationId xmlns:p14="http://schemas.microsoft.com/office/powerpoint/2010/main" val="1108816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88</a:t>
            </a:fld>
            <a:endParaRPr kumimoji="1" lang="ja-JP" altLang="en-US"/>
          </a:p>
        </p:txBody>
      </p:sp>
    </p:spTree>
    <p:extLst>
      <p:ext uri="{BB962C8B-B14F-4D97-AF65-F5344CB8AC3E}">
        <p14:creationId xmlns:p14="http://schemas.microsoft.com/office/powerpoint/2010/main" val="41459930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89</a:t>
            </a:fld>
            <a:endParaRPr kumimoji="1" lang="ja-JP" altLang="en-US"/>
          </a:p>
        </p:txBody>
      </p:sp>
    </p:spTree>
    <p:extLst>
      <p:ext uri="{BB962C8B-B14F-4D97-AF65-F5344CB8AC3E}">
        <p14:creationId xmlns:p14="http://schemas.microsoft.com/office/powerpoint/2010/main" val="9928172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90</a:t>
            </a:fld>
            <a:endParaRPr kumimoji="1" lang="ja-JP" altLang="en-US"/>
          </a:p>
        </p:txBody>
      </p:sp>
    </p:spTree>
    <p:extLst>
      <p:ext uri="{BB962C8B-B14F-4D97-AF65-F5344CB8AC3E}">
        <p14:creationId xmlns:p14="http://schemas.microsoft.com/office/powerpoint/2010/main" val="25930955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91</a:t>
            </a:fld>
            <a:endParaRPr kumimoji="1" lang="ja-JP" altLang="en-US"/>
          </a:p>
        </p:txBody>
      </p:sp>
    </p:spTree>
    <p:extLst>
      <p:ext uri="{BB962C8B-B14F-4D97-AF65-F5344CB8AC3E}">
        <p14:creationId xmlns:p14="http://schemas.microsoft.com/office/powerpoint/2010/main" val="313084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92</a:t>
            </a:fld>
            <a:endParaRPr kumimoji="1" lang="ja-JP" altLang="en-US"/>
          </a:p>
        </p:txBody>
      </p:sp>
    </p:spTree>
    <p:extLst>
      <p:ext uri="{BB962C8B-B14F-4D97-AF65-F5344CB8AC3E}">
        <p14:creationId xmlns:p14="http://schemas.microsoft.com/office/powerpoint/2010/main" val="95508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19</a:t>
            </a:fld>
            <a:endParaRPr kumimoji="1" lang="ja-JP" altLang="en-US"/>
          </a:p>
        </p:txBody>
      </p:sp>
    </p:spTree>
    <p:extLst>
      <p:ext uri="{BB962C8B-B14F-4D97-AF65-F5344CB8AC3E}">
        <p14:creationId xmlns:p14="http://schemas.microsoft.com/office/powerpoint/2010/main" val="38344356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93</a:t>
            </a:fld>
            <a:endParaRPr kumimoji="1" lang="ja-JP" altLang="en-US"/>
          </a:p>
        </p:txBody>
      </p:sp>
    </p:spTree>
    <p:extLst>
      <p:ext uri="{BB962C8B-B14F-4D97-AF65-F5344CB8AC3E}">
        <p14:creationId xmlns:p14="http://schemas.microsoft.com/office/powerpoint/2010/main" val="1107978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94</a:t>
            </a:fld>
            <a:endParaRPr kumimoji="1" lang="ja-JP" altLang="en-US"/>
          </a:p>
        </p:txBody>
      </p:sp>
    </p:spTree>
    <p:extLst>
      <p:ext uri="{BB962C8B-B14F-4D97-AF65-F5344CB8AC3E}">
        <p14:creationId xmlns:p14="http://schemas.microsoft.com/office/powerpoint/2010/main" val="2293965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95</a:t>
            </a:fld>
            <a:endParaRPr kumimoji="1" lang="ja-JP" altLang="en-US"/>
          </a:p>
        </p:txBody>
      </p:sp>
    </p:spTree>
    <p:extLst>
      <p:ext uri="{BB962C8B-B14F-4D97-AF65-F5344CB8AC3E}">
        <p14:creationId xmlns:p14="http://schemas.microsoft.com/office/powerpoint/2010/main" val="9792426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96</a:t>
            </a:fld>
            <a:endParaRPr kumimoji="1" lang="ja-JP" altLang="en-US"/>
          </a:p>
        </p:txBody>
      </p:sp>
    </p:spTree>
    <p:extLst>
      <p:ext uri="{BB962C8B-B14F-4D97-AF65-F5344CB8AC3E}">
        <p14:creationId xmlns:p14="http://schemas.microsoft.com/office/powerpoint/2010/main" val="42629234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97</a:t>
            </a:fld>
            <a:endParaRPr kumimoji="1" lang="ja-JP" altLang="en-US"/>
          </a:p>
        </p:txBody>
      </p:sp>
    </p:spTree>
    <p:extLst>
      <p:ext uri="{BB962C8B-B14F-4D97-AF65-F5344CB8AC3E}">
        <p14:creationId xmlns:p14="http://schemas.microsoft.com/office/powerpoint/2010/main" val="2661976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98</a:t>
            </a:fld>
            <a:endParaRPr kumimoji="1" lang="ja-JP" altLang="en-US"/>
          </a:p>
        </p:txBody>
      </p:sp>
    </p:spTree>
    <p:extLst>
      <p:ext uri="{BB962C8B-B14F-4D97-AF65-F5344CB8AC3E}">
        <p14:creationId xmlns:p14="http://schemas.microsoft.com/office/powerpoint/2010/main" val="498871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99</a:t>
            </a:fld>
            <a:endParaRPr kumimoji="1" lang="ja-JP" altLang="en-US"/>
          </a:p>
        </p:txBody>
      </p:sp>
    </p:spTree>
    <p:extLst>
      <p:ext uri="{BB962C8B-B14F-4D97-AF65-F5344CB8AC3E}">
        <p14:creationId xmlns:p14="http://schemas.microsoft.com/office/powerpoint/2010/main" val="508356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100</a:t>
            </a:fld>
            <a:endParaRPr kumimoji="1" lang="ja-JP" altLang="en-US"/>
          </a:p>
        </p:txBody>
      </p:sp>
    </p:spTree>
    <p:extLst>
      <p:ext uri="{BB962C8B-B14F-4D97-AF65-F5344CB8AC3E}">
        <p14:creationId xmlns:p14="http://schemas.microsoft.com/office/powerpoint/2010/main" val="39295677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101</a:t>
            </a:fld>
            <a:endParaRPr kumimoji="1" lang="ja-JP" altLang="en-US"/>
          </a:p>
        </p:txBody>
      </p:sp>
    </p:spTree>
    <p:extLst>
      <p:ext uri="{BB962C8B-B14F-4D97-AF65-F5344CB8AC3E}">
        <p14:creationId xmlns:p14="http://schemas.microsoft.com/office/powerpoint/2010/main" val="33457756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平均値＝期待値の説明</a:t>
            </a:r>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102</a:t>
            </a:fld>
            <a:endParaRPr kumimoji="1" lang="ja-JP" altLang="en-US"/>
          </a:p>
        </p:txBody>
      </p:sp>
    </p:spTree>
    <p:extLst>
      <p:ext uri="{BB962C8B-B14F-4D97-AF65-F5344CB8AC3E}">
        <p14:creationId xmlns:p14="http://schemas.microsoft.com/office/powerpoint/2010/main" val="4091870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20</a:t>
            </a:fld>
            <a:endParaRPr kumimoji="1" lang="ja-JP" altLang="en-US"/>
          </a:p>
        </p:txBody>
      </p:sp>
    </p:spTree>
    <p:extLst>
      <p:ext uri="{BB962C8B-B14F-4D97-AF65-F5344CB8AC3E}">
        <p14:creationId xmlns:p14="http://schemas.microsoft.com/office/powerpoint/2010/main" val="34197853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答え</a:t>
            </a:r>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108</a:t>
            </a:fld>
            <a:endParaRPr lang="en-US" altLang="ja-JP"/>
          </a:p>
        </p:txBody>
      </p:sp>
    </p:spTree>
    <p:extLst>
      <p:ext uri="{BB962C8B-B14F-4D97-AF65-F5344CB8AC3E}">
        <p14:creationId xmlns:p14="http://schemas.microsoft.com/office/powerpoint/2010/main" val="4236919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答え</a:t>
            </a:r>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109</a:t>
            </a:fld>
            <a:endParaRPr lang="en-US" altLang="ja-JP"/>
          </a:p>
        </p:txBody>
      </p:sp>
    </p:spTree>
    <p:extLst>
      <p:ext uri="{BB962C8B-B14F-4D97-AF65-F5344CB8AC3E}">
        <p14:creationId xmlns:p14="http://schemas.microsoft.com/office/powerpoint/2010/main" val="35959094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答え</a:t>
            </a:r>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110</a:t>
            </a:fld>
            <a:endParaRPr lang="en-US" altLang="ja-JP"/>
          </a:p>
        </p:txBody>
      </p:sp>
    </p:spTree>
    <p:extLst>
      <p:ext uri="{BB962C8B-B14F-4D97-AF65-F5344CB8AC3E}">
        <p14:creationId xmlns:p14="http://schemas.microsoft.com/office/powerpoint/2010/main" val="8848686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答え</a:t>
            </a:r>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111</a:t>
            </a:fld>
            <a:endParaRPr lang="en-US" altLang="ja-JP"/>
          </a:p>
        </p:txBody>
      </p:sp>
    </p:spTree>
    <p:extLst>
      <p:ext uri="{BB962C8B-B14F-4D97-AF65-F5344CB8AC3E}">
        <p14:creationId xmlns:p14="http://schemas.microsoft.com/office/powerpoint/2010/main" val="7368408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枠で囲んで上から順番に説明</a:t>
            </a:r>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117</a:t>
            </a:fld>
            <a:endParaRPr lang="en-US" altLang="ja-JP"/>
          </a:p>
        </p:txBody>
      </p:sp>
    </p:spTree>
    <p:extLst>
      <p:ext uri="{BB962C8B-B14F-4D97-AF65-F5344CB8AC3E}">
        <p14:creationId xmlns:p14="http://schemas.microsoft.com/office/powerpoint/2010/main" val="5780082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離散の分布の例（月のクレジットカードの使い方）</a:t>
            </a:r>
            <a:endParaRPr kumimoji="1" lang="en-US" altLang="ja-JP" dirty="0"/>
          </a:p>
          <a:p>
            <a:r>
              <a:rPr kumimoji="1" lang="ja-JP" altLang="en-US" dirty="0"/>
              <a:t>連続の例（水の量、降水量、睡眠時間など）</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126</a:t>
            </a:fld>
            <a:endParaRPr lang="en-US" altLang="ja-JP"/>
          </a:p>
        </p:txBody>
      </p:sp>
    </p:spTree>
    <p:extLst>
      <p:ext uri="{BB962C8B-B14F-4D97-AF65-F5344CB8AC3E}">
        <p14:creationId xmlns:p14="http://schemas.microsoft.com/office/powerpoint/2010/main" val="5792020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離散の分布の例（月のクレジットカードの使い方）</a:t>
            </a:r>
            <a:endParaRPr kumimoji="1" lang="en-US" altLang="ja-JP" dirty="0"/>
          </a:p>
          <a:p>
            <a:r>
              <a:rPr kumimoji="1" lang="ja-JP" altLang="en-US" dirty="0"/>
              <a:t>連続の例（水の量、降水量、睡眠時間など）</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127</a:t>
            </a:fld>
            <a:endParaRPr lang="en-US" altLang="ja-JP"/>
          </a:p>
        </p:txBody>
      </p:sp>
    </p:spTree>
    <p:extLst>
      <p:ext uri="{BB962C8B-B14F-4D97-AF65-F5344CB8AC3E}">
        <p14:creationId xmlns:p14="http://schemas.microsoft.com/office/powerpoint/2010/main" val="4254702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離散の分布の例（月のクレジットカードの使い方）</a:t>
            </a:r>
            <a:endParaRPr kumimoji="1" lang="en-US" altLang="ja-JP" dirty="0"/>
          </a:p>
          <a:p>
            <a:r>
              <a:rPr kumimoji="1" lang="ja-JP" altLang="en-US" dirty="0"/>
              <a:t>連続の例（水の量、降水量、睡眠時間など）</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128</a:t>
            </a:fld>
            <a:endParaRPr lang="en-US" altLang="ja-JP"/>
          </a:p>
        </p:txBody>
      </p:sp>
    </p:spTree>
    <p:extLst>
      <p:ext uri="{BB962C8B-B14F-4D97-AF65-F5344CB8AC3E}">
        <p14:creationId xmlns:p14="http://schemas.microsoft.com/office/powerpoint/2010/main" val="19490031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r>
              <a:rPr kumimoji="1" lang="ja-JP" altLang="en-US" dirty="0"/>
              <a:t>離散の分布の例（月のクレジットカードの使い方）</a:t>
            </a:r>
            <a:endParaRPr kumimoji="1" lang="en-US" altLang="ja-JP" dirty="0"/>
          </a:p>
          <a:p>
            <a:r>
              <a:rPr kumimoji="1" lang="ja-JP" altLang="en-US" dirty="0"/>
              <a:t>連続の例（水の量、降水量、睡眠時間など）</a:t>
            </a:r>
            <a:endParaRPr kumimoji="1" lang="en-US" altLang="ja-JP" dirty="0"/>
          </a:p>
        </p:txBody>
      </p:sp>
      <p:sp>
        <p:nvSpPr>
          <p:cNvPr id="4" name="スライド番号プレースホルダー 3"/>
          <p:cNvSpPr>
            <a:spLocks noGrp="1"/>
          </p:cNvSpPr>
          <p:nvPr>
            <p:ph type="sldNum" sz="quarter" idx="5"/>
          </p:nvPr>
        </p:nvSpPr>
        <p:spPr/>
        <p:txBody>
          <a:bodyPr/>
          <a:lstStyle/>
          <a:p>
            <a:fld id="{A5D29C77-D09F-4CA4-B9AB-A82683F55A5A}" type="slidenum">
              <a:rPr lang="ja-JP" altLang="en-US" smtClean="0"/>
              <a:pPr/>
              <a:t>129</a:t>
            </a:fld>
            <a:endParaRPr lang="en-US" altLang="ja-JP"/>
          </a:p>
        </p:txBody>
      </p:sp>
    </p:spTree>
    <p:extLst>
      <p:ext uri="{BB962C8B-B14F-4D97-AF65-F5344CB8AC3E}">
        <p14:creationId xmlns:p14="http://schemas.microsoft.com/office/powerpoint/2010/main" val="38256851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147</a:t>
            </a:fld>
            <a:endParaRPr kumimoji="1" lang="ja-JP" altLang="en-US"/>
          </a:p>
        </p:txBody>
      </p:sp>
    </p:spTree>
    <p:extLst>
      <p:ext uri="{BB962C8B-B14F-4D97-AF65-F5344CB8AC3E}">
        <p14:creationId xmlns:p14="http://schemas.microsoft.com/office/powerpoint/2010/main" val="391125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21</a:t>
            </a:fld>
            <a:endParaRPr kumimoji="1" lang="ja-JP" altLang="en-US"/>
          </a:p>
        </p:txBody>
      </p:sp>
    </p:spTree>
    <p:extLst>
      <p:ext uri="{BB962C8B-B14F-4D97-AF65-F5344CB8AC3E}">
        <p14:creationId xmlns:p14="http://schemas.microsoft.com/office/powerpoint/2010/main" val="11309145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148</a:t>
            </a:fld>
            <a:endParaRPr kumimoji="1" lang="ja-JP" altLang="en-US"/>
          </a:p>
        </p:txBody>
      </p:sp>
    </p:spTree>
    <p:extLst>
      <p:ext uri="{BB962C8B-B14F-4D97-AF65-F5344CB8AC3E}">
        <p14:creationId xmlns:p14="http://schemas.microsoft.com/office/powerpoint/2010/main" val="32686211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149</a:t>
            </a:fld>
            <a:endParaRPr kumimoji="1" lang="ja-JP" altLang="en-US"/>
          </a:p>
        </p:txBody>
      </p:sp>
    </p:spTree>
    <p:extLst>
      <p:ext uri="{BB962C8B-B14F-4D97-AF65-F5344CB8AC3E}">
        <p14:creationId xmlns:p14="http://schemas.microsoft.com/office/powerpoint/2010/main" val="3139951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150</a:t>
            </a:fld>
            <a:endParaRPr kumimoji="1" lang="ja-JP" altLang="en-US"/>
          </a:p>
        </p:txBody>
      </p:sp>
    </p:spTree>
    <p:extLst>
      <p:ext uri="{BB962C8B-B14F-4D97-AF65-F5344CB8AC3E}">
        <p14:creationId xmlns:p14="http://schemas.microsoft.com/office/powerpoint/2010/main" val="3201589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151</a:t>
            </a:fld>
            <a:endParaRPr kumimoji="1" lang="ja-JP" altLang="en-US"/>
          </a:p>
        </p:txBody>
      </p:sp>
    </p:spTree>
    <p:extLst>
      <p:ext uri="{BB962C8B-B14F-4D97-AF65-F5344CB8AC3E}">
        <p14:creationId xmlns:p14="http://schemas.microsoft.com/office/powerpoint/2010/main" val="6649470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152</a:t>
            </a:fld>
            <a:endParaRPr kumimoji="1" lang="ja-JP" altLang="en-US"/>
          </a:p>
        </p:txBody>
      </p:sp>
    </p:spTree>
    <p:extLst>
      <p:ext uri="{BB962C8B-B14F-4D97-AF65-F5344CB8AC3E}">
        <p14:creationId xmlns:p14="http://schemas.microsoft.com/office/powerpoint/2010/main" val="25696849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153</a:t>
            </a:fld>
            <a:endParaRPr kumimoji="1" lang="ja-JP" altLang="en-US"/>
          </a:p>
        </p:txBody>
      </p:sp>
    </p:spTree>
    <p:extLst>
      <p:ext uri="{BB962C8B-B14F-4D97-AF65-F5344CB8AC3E}">
        <p14:creationId xmlns:p14="http://schemas.microsoft.com/office/powerpoint/2010/main" val="30316615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154</a:t>
            </a:fld>
            <a:endParaRPr kumimoji="1" lang="ja-JP" altLang="en-US"/>
          </a:p>
        </p:txBody>
      </p:sp>
    </p:spTree>
    <p:extLst>
      <p:ext uri="{BB962C8B-B14F-4D97-AF65-F5344CB8AC3E}">
        <p14:creationId xmlns:p14="http://schemas.microsoft.com/office/powerpoint/2010/main" val="3745668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155</a:t>
            </a:fld>
            <a:endParaRPr kumimoji="1" lang="ja-JP" altLang="en-US"/>
          </a:p>
        </p:txBody>
      </p:sp>
    </p:spTree>
    <p:extLst>
      <p:ext uri="{BB962C8B-B14F-4D97-AF65-F5344CB8AC3E}">
        <p14:creationId xmlns:p14="http://schemas.microsoft.com/office/powerpoint/2010/main" val="34591980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156</a:t>
            </a:fld>
            <a:endParaRPr kumimoji="1" lang="ja-JP" altLang="en-US"/>
          </a:p>
        </p:txBody>
      </p:sp>
    </p:spTree>
    <p:extLst>
      <p:ext uri="{BB962C8B-B14F-4D97-AF65-F5344CB8AC3E}">
        <p14:creationId xmlns:p14="http://schemas.microsoft.com/office/powerpoint/2010/main" val="15075132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157</a:t>
            </a:fld>
            <a:endParaRPr kumimoji="1" lang="ja-JP" altLang="en-US"/>
          </a:p>
        </p:txBody>
      </p:sp>
    </p:spTree>
    <p:extLst>
      <p:ext uri="{BB962C8B-B14F-4D97-AF65-F5344CB8AC3E}">
        <p14:creationId xmlns:p14="http://schemas.microsoft.com/office/powerpoint/2010/main" val="402159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33E08F-E1C1-47E5-8E1A-9FE1B491D006}" type="slidenum">
              <a:rPr kumimoji="1" lang="ja-JP" altLang="en-US" smtClean="0"/>
              <a:t>22</a:t>
            </a:fld>
            <a:endParaRPr kumimoji="1" lang="ja-JP" altLang="en-US"/>
          </a:p>
        </p:txBody>
      </p:sp>
    </p:spTree>
    <p:extLst>
      <p:ext uri="{BB962C8B-B14F-4D97-AF65-F5344CB8AC3E}">
        <p14:creationId xmlns:p14="http://schemas.microsoft.com/office/powerpoint/2010/main" val="11521325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158</a:t>
            </a:fld>
            <a:endParaRPr kumimoji="1" lang="ja-JP" altLang="en-US"/>
          </a:p>
        </p:txBody>
      </p:sp>
    </p:spTree>
    <p:extLst>
      <p:ext uri="{BB962C8B-B14F-4D97-AF65-F5344CB8AC3E}">
        <p14:creationId xmlns:p14="http://schemas.microsoft.com/office/powerpoint/2010/main" val="31016196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159</a:t>
            </a:fld>
            <a:endParaRPr kumimoji="1" lang="ja-JP" altLang="en-US"/>
          </a:p>
        </p:txBody>
      </p:sp>
    </p:spTree>
    <p:extLst>
      <p:ext uri="{BB962C8B-B14F-4D97-AF65-F5344CB8AC3E}">
        <p14:creationId xmlns:p14="http://schemas.microsoft.com/office/powerpoint/2010/main" val="16317771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160</a:t>
            </a:fld>
            <a:endParaRPr kumimoji="1" lang="ja-JP" altLang="en-US"/>
          </a:p>
        </p:txBody>
      </p:sp>
    </p:spTree>
    <p:extLst>
      <p:ext uri="{BB962C8B-B14F-4D97-AF65-F5344CB8AC3E}">
        <p14:creationId xmlns:p14="http://schemas.microsoft.com/office/powerpoint/2010/main" val="2986852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161</a:t>
            </a:fld>
            <a:endParaRPr kumimoji="1" lang="ja-JP" altLang="en-US"/>
          </a:p>
        </p:txBody>
      </p:sp>
    </p:spTree>
    <p:extLst>
      <p:ext uri="{BB962C8B-B14F-4D97-AF65-F5344CB8AC3E}">
        <p14:creationId xmlns:p14="http://schemas.microsoft.com/office/powerpoint/2010/main" val="17514521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162</a:t>
            </a:fld>
            <a:endParaRPr kumimoji="1" lang="ja-JP" altLang="en-US"/>
          </a:p>
        </p:txBody>
      </p:sp>
    </p:spTree>
    <p:extLst>
      <p:ext uri="{BB962C8B-B14F-4D97-AF65-F5344CB8AC3E}">
        <p14:creationId xmlns:p14="http://schemas.microsoft.com/office/powerpoint/2010/main" val="32217523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163</a:t>
            </a:fld>
            <a:endParaRPr kumimoji="1" lang="ja-JP" altLang="en-US"/>
          </a:p>
        </p:txBody>
      </p:sp>
    </p:spTree>
    <p:extLst>
      <p:ext uri="{BB962C8B-B14F-4D97-AF65-F5344CB8AC3E}">
        <p14:creationId xmlns:p14="http://schemas.microsoft.com/office/powerpoint/2010/main" val="6629122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164</a:t>
            </a:fld>
            <a:endParaRPr kumimoji="1" lang="ja-JP" altLang="en-US"/>
          </a:p>
        </p:txBody>
      </p:sp>
    </p:spTree>
    <p:extLst>
      <p:ext uri="{BB962C8B-B14F-4D97-AF65-F5344CB8AC3E}">
        <p14:creationId xmlns:p14="http://schemas.microsoft.com/office/powerpoint/2010/main" val="20552300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165</a:t>
            </a:fld>
            <a:endParaRPr kumimoji="1" lang="ja-JP" altLang="en-US"/>
          </a:p>
        </p:txBody>
      </p:sp>
    </p:spTree>
    <p:extLst>
      <p:ext uri="{BB962C8B-B14F-4D97-AF65-F5344CB8AC3E}">
        <p14:creationId xmlns:p14="http://schemas.microsoft.com/office/powerpoint/2010/main" val="25995891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166</a:t>
            </a:fld>
            <a:endParaRPr kumimoji="1" lang="ja-JP" altLang="en-US"/>
          </a:p>
        </p:txBody>
      </p:sp>
    </p:spTree>
    <p:extLst>
      <p:ext uri="{BB962C8B-B14F-4D97-AF65-F5344CB8AC3E}">
        <p14:creationId xmlns:p14="http://schemas.microsoft.com/office/powerpoint/2010/main" val="13213274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685800"/>
            <a:ext cx="7470776" cy="4203700"/>
          </a:xfrm>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kumimoji="1" lang="en-US" altLang="ja-JP"/>
              <a:t>© Wakara Co. 2017</a:t>
            </a:r>
            <a:endParaRPr kumimoji="1" lang="ja-JP" altLang="en-US"/>
          </a:p>
        </p:txBody>
      </p:sp>
      <p:sp>
        <p:nvSpPr>
          <p:cNvPr id="5" name="スライド番号プレースホルダー 4"/>
          <p:cNvSpPr>
            <a:spLocks noGrp="1"/>
          </p:cNvSpPr>
          <p:nvPr>
            <p:ph type="sldNum" sz="quarter" idx="5"/>
          </p:nvPr>
        </p:nvSpPr>
        <p:spPr/>
        <p:txBody>
          <a:bodyPr/>
          <a:lstStyle/>
          <a:p>
            <a:fld id="{BD33E08F-E1C1-47E5-8E1A-9FE1B491D006}" type="slidenum">
              <a:rPr kumimoji="1" lang="ja-JP" altLang="en-US" smtClean="0"/>
              <a:t>167</a:t>
            </a:fld>
            <a:endParaRPr kumimoji="1" lang="ja-JP" altLang="en-US"/>
          </a:p>
        </p:txBody>
      </p:sp>
    </p:spTree>
    <p:extLst>
      <p:ext uri="{BB962C8B-B14F-4D97-AF65-F5344CB8AC3E}">
        <p14:creationId xmlns:p14="http://schemas.microsoft.com/office/powerpoint/2010/main" val="62369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8" name="AutoShape 73"/>
          <p:cNvSpPr>
            <a:spLocks noChangeArrowheads="1"/>
          </p:cNvSpPr>
          <p:nvPr userDrawn="1"/>
        </p:nvSpPr>
        <p:spPr bwMode="auto">
          <a:xfrm>
            <a:off x="685800" y="1795462"/>
            <a:ext cx="7772400" cy="82154"/>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tx1">
              <a:lumMod val="75000"/>
              <a:lumOff val="25000"/>
            </a:schemeClr>
          </a:solidFill>
          <a:ln w="9525">
            <a:solidFill>
              <a:schemeClr val="tx1">
                <a:lumMod val="75000"/>
                <a:lumOff val="25000"/>
              </a:schemeClr>
            </a:solidFill>
            <a:round/>
            <a:headEnd/>
            <a:tailEnd/>
          </a:ln>
        </p:spPr>
        <p:txBody>
          <a:bodyPr/>
          <a:lstStyle/>
          <a:p>
            <a:pPr algn="l">
              <a:defRPr/>
            </a:pPr>
            <a:endParaRPr lang="ja-JP" altLang="en-US" sz="1800">
              <a:latin typeface="Times New Roman" pitchFamily="18" charset="0"/>
              <a:ea typeface="ＭＳ Ｐゴシック" pitchFamily="50" charset="-128"/>
              <a:cs typeface="Arial" charset="0"/>
            </a:endParaRPr>
          </a:p>
        </p:txBody>
      </p:sp>
      <p:sp>
        <p:nvSpPr>
          <p:cNvPr id="6209" name="Rectangle 65"/>
          <p:cNvSpPr>
            <a:spLocks noGrp="1" noChangeArrowheads="1"/>
          </p:cNvSpPr>
          <p:nvPr>
            <p:ph type="ctrTitle" sz="quarter"/>
          </p:nvPr>
        </p:nvSpPr>
        <p:spPr>
          <a:xfrm>
            <a:off x="685800" y="1260874"/>
            <a:ext cx="8001000" cy="453628"/>
          </a:xfrm>
        </p:spPr>
        <p:txBody>
          <a:bodyPr/>
          <a:lstStyle>
            <a:lvl1pPr>
              <a:defRPr sz="2550">
                <a:latin typeface="HGP創英角ｺﾞｼｯｸUB" panose="020B0900000000000000" pitchFamily="50" charset="-128"/>
                <a:ea typeface="HGP創英角ｺﾞｼｯｸUB" panose="020B0900000000000000" pitchFamily="50" charset="-128"/>
              </a:defRPr>
            </a:lvl1pPr>
          </a:lstStyle>
          <a:p>
            <a:r>
              <a:rPr lang="ja-JP" altLang="en-US" dirty="0"/>
              <a:t>プレゼンタイトルを記入</a:t>
            </a:r>
          </a:p>
        </p:txBody>
      </p:sp>
      <p:sp>
        <p:nvSpPr>
          <p:cNvPr id="6218" name="Rectangle 74"/>
          <p:cNvSpPr>
            <a:spLocks noGrp="1" noChangeArrowheads="1"/>
          </p:cNvSpPr>
          <p:nvPr>
            <p:ph type="subTitle" sz="quarter" idx="1"/>
          </p:nvPr>
        </p:nvSpPr>
        <p:spPr>
          <a:xfrm>
            <a:off x="5181600" y="2628900"/>
            <a:ext cx="3505200" cy="971550"/>
          </a:xfrm>
          <a:prstGeom prst="rect">
            <a:avLst/>
          </a:prstGeom>
          <a:ln/>
        </p:spPr>
        <p:txBody>
          <a:bodyPr/>
          <a:lstStyle>
            <a:lvl1pPr marL="0" indent="0" algn="r">
              <a:buFont typeface="Wingdings 3" pitchFamily="18" charset="2"/>
              <a:buNone/>
              <a:defRPr sz="1200"/>
            </a:lvl1pPr>
          </a:lstStyle>
          <a:p>
            <a:endParaRPr lang="ja-JP" altLang="en-US"/>
          </a:p>
        </p:txBody>
      </p:sp>
    </p:spTree>
    <p:extLst>
      <p:ext uri="{BB962C8B-B14F-4D97-AF65-F5344CB8AC3E}">
        <p14:creationId xmlns:p14="http://schemas.microsoft.com/office/powerpoint/2010/main" val="382577180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52"/>
          <p:cNvSpPr>
            <a:spLocks noGrp="1" noChangeArrowheads="1"/>
          </p:cNvSpPr>
          <p:nvPr>
            <p:ph type="sldNum" sz="quarter" idx="10"/>
          </p:nvPr>
        </p:nvSpPr>
        <p:spPr>
          <a:ln/>
        </p:spPr>
        <p:txBody>
          <a:bodyPr/>
          <a:lstStyle>
            <a:lvl1pPr>
              <a:defRPr/>
            </a:lvl1pPr>
          </a:lstStyle>
          <a:p>
            <a:pPr>
              <a:defRPr/>
            </a:pPr>
            <a:fld id="{D5246EB0-1EBE-45F4-B953-F4F8E71892A7}" type="slidenum">
              <a:rPr lang="ja-JP" altLang="en-US"/>
              <a:pPr>
                <a:defRPr/>
              </a:pPr>
              <a:t>‹#›</a:t>
            </a:fld>
            <a:endParaRPr lang="en-US" altLang="ja-JP"/>
          </a:p>
        </p:txBody>
      </p:sp>
    </p:spTree>
    <p:extLst>
      <p:ext uri="{BB962C8B-B14F-4D97-AF65-F5344CB8AC3E}">
        <p14:creationId xmlns:p14="http://schemas.microsoft.com/office/powerpoint/2010/main" val="3275913424"/>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タイトル スライド">
    <p:spTree>
      <p:nvGrpSpPr>
        <p:cNvPr id="1" name=""/>
        <p:cNvGrpSpPr/>
        <p:nvPr/>
      </p:nvGrpSpPr>
      <p:grpSpPr>
        <a:xfrm>
          <a:off x="0" y="0"/>
          <a:ext cx="0" cy="0"/>
          <a:chOff x="0" y="0"/>
          <a:chExt cx="0" cy="0"/>
        </a:xfrm>
      </p:grpSpPr>
      <p:sp>
        <p:nvSpPr>
          <p:cNvPr id="8" name="AutoShape 73"/>
          <p:cNvSpPr>
            <a:spLocks noChangeArrowheads="1"/>
          </p:cNvSpPr>
          <p:nvPr userDrawn="1"/>
        </p:nvSpPr>
        <p:spPr bwMode="auto">
          <a:xfrm>
            <a:off x="685800" y="1795462"/>
            <a:ext cx="7772400" cy="82154"/>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tx1">
              <a:lumMod val="75000"/>
              <a:lumOff val="25000"/>
            </a:schemeClr>
          </a:solidFill>
          <a:ln w="9525">
            <a:solidFill>
              <a:schemeClr val="tx1">
                <a:lumMod val="75000"/>
                <a:lumOff val="25000"/>
              </a:schemeClr>
            </a:solidFill>
            <a:round/>
            <a:headEnd/>
            <a:tailEnd/>
          </a:ln>
        </p:spPr>
        <p:txBody>
          <a:bodyPr/>
          <a:lstStyle/>
          <a:p>
            <a:pPr algn="l">
              <a:defRPr/>
            </a:pPr>
            <a:endParaRPr lang="ja-JP" altLang="en-US" sz="1800">
              <a:latin typeface="Times New Roman" pitchFamily="18" charset="0"/>
              <a:ea typeface="ＭＳ Ｐゴシック" pitchFamily="50" charset="-128"/>
              <a:cs typeface="Arial" charset="0"/>
            </a:endParaRPr>
          </a:p>
        </p:txBody>
      </p:sp>
      <p:sp>
        <p:nvSpPr>
          <p:cNvPr id="9" name="タイトル 1">
            <a:extLst>
              <a:ext uri="{FF2B5EF4-FFF2-40B4-BE49-F238E27FC236}">
                <a16:creationId xmlns:a16="http://schemas.microsoft.com/office/drawing/2014/main" id="{6ABC3460-179B-4FEA-9E99-C87DB6F03152}"/>
              </a:ext>
            </a:extLst>
          </p:cNvPr>
          <p:cNvSpPr>
            <a:spLocks noGrp="1"/>
          </p:cNvSpPr>
          <p:nvPr>
            <p:ph type="title"/>
          </p:nvPr>
        </p:nvSpPr>
        <p:spPr>
          <a:xfrm>
            <a:off x="685802" y="1198962"/>
            <a:ext cx="7926387" cy="572690"/>
          </a:xfrm>
        </p:spPr>
        <p:txBody>
          <a:bodyPr/>
          <a:lstStyle/>
          <a:p>
            <a:r>
              <a:rPr lang="ja-JP" altLang="en-US"/>
              <a:t>マスタ タイトルの書式設定</a:t>
            </a:r>
          </a:p>
        </p:txBody>
      </p:sp>
      <p:sp>
        <p:nvSpPr>
          <p:cNvPr id="10" name="Rectangle 52">
            <a:extLst>
              <a:ext uri="{FF2B5EF4-FFF2-40B4-BE49-F238E27FC236}">
                <a16:creationId xmlns:a16="http://schemas.microsoft.com/office/drawing/2014/main" id="{4E015199-87C2-42AF-B076-0595792A700D}"/>
              </a:ext>
            </a:extLst>
          </p:cNvPr>
          <p:cNvSpPr>
            <a:spLocks noGrp="1" noChangeArrowheads="1"/>
          </p:cNvSpPr>
          <p:nvPr>
            <p:ph type="sldNum" sz="quarter" idx="4"/>
          </p:nvPr>
        </p:nvSpPr>
        <p:spPr bwMode="auto">
          <a:xfrm>
            <a:off x="8178800" y="4914900"/>
            <a:ext cx="609600" cy="1714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750">
                <a:solidFill>
                  <a:srgbClr val="333333"/>
                </a:solidFill>
                <a:ea typeface="+mn-ea"/>
                <a:cs typeface="Arial" charset="0"/>
              </a:defRPr>
            </a:lvl1pPr>
          </a:lstStyle>
          <a:p>
            <a:pPr>
              <a:defRPr/>
            </a:pPr>
            <a:fld id="{5D894771-F1A2-4DA4-9E5C-65B4F8EC586C}" type="slidenum">
              <a:rPr lang="ja-JP" altLang="en-US"/>
              <a:pPr>
                <a:defRPr/>
              </a:pPr>
              <a:t>‹#›</a:t>
            </a:fld>
            <a:endParaRPr lang="en-US" altLang="ja-JP"/>
          </a:p>
        </p:txBody>
      </p:sp>
    </p:spTree>
    <p:extLst>
      <p:ext uri="{BB962C8B-B14F-4D97-AF65-F5344CB8AC3E}">
        <p14:creationId xmlns:p14="http://schemas.microsoft.com/office/powerpoint/2010/main" val="94278032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sz="2400" b="1">
                <a:latin typeface="メイリオ" panose="020B0604030504040204" pitchFamily="50" charset="-128"/>
                <a:ea typeface="メイリオ"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Tree>
    <p:extLst>
      <p:ext uri="{BB962C8B-B14F-4D97-AF65-F5344CB8AC3E}">
        <p14:creationId xmlns:p14="http://schemas.microsoft.com/office/powerpoint/2010/main" val="1548419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sz="2400" b="1">
                <a:latin typeface="メイリオ" panose="020B0604030504040204" pitchFamily="50" charset="-128"/>
                <a:ea typeface="メイリオ" panose="020B0604030504040204" pitchFamily="50" charset="-128"/>
              </a:defRPr>
            </a:lvl1pPr>
          </a:lstStyle>
          <a:p>
            <a:r>
              <a:rPr kumimoji="1" lang="ja-JP" altLang="en-US" dirty="0"/>
              <a:t>マスター タイトルの書式設定</a:t>
            </a:r>
          </a:p>
        </p:txBody>
      </p:sp>
      <p:sp>
        <p:nvSpPr>
          <p:cNvPr id="6" name="スライド番号プレースホルダー 5"/>
          <p:cNvSpPr>
            <a:spLocks noGrp="1"/>
          </p:cNvSpPr>
          <p:nvPr>
            <p:ph type="sldNum" sz="quarter" idx="12"/>
          </p:nvPr>
        </p:nvSpPr>
        <p:spPr/>
        <p:txBody>
          <a:bodyPr/>
          <a:lstStyle/>
          <a:p>
            <a:fld id="{C4189E65-6B94-4C34-B90A-4F7A667B9278}" type="slidenum">
              <a:rPr kumimoji="1" lang="ja-JP" altLang="en-US" smtClean="0"/>
              <a:t>‹#›</a:t>
            </a:fld>
            <a:endParaRPr kumimoji="1" lang="ja-JP" altLang="en-US"/>
          </a:p>
        </p:txBody>
      </p:sp>
    </p:spTree>
    <p:extLst>
      <p:ext uri="{BB962C8B-B14F-4D97-AF65-F5344CB8AC3E}">
        <p14:creationId xmlns:p14="http://schemas.microsoft.com/office/powerpoint/2010/main" val="1571887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6" name="Rectangle 52"/>
          <p:cNvSpPr>
            <a:spLocks noGrp="1" noChangeArrowheads="1"/>
          </p:cNvSpPr>
          <p:nvPr>
            <p:ph type="sldNum" sz="quarter" idx="4"/>
          </p:nvPr>
        </p:nvSpPr>
        <p:spPr bwMode="auto">
          <a:xfrm>
            <a:off x="8178800" y="4914900"/>
            <a:ext cx="609600" cy="1714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750">
                <a:solidFill>
                  <a:srgbClr val="333333"/>
                </a:solidFill>
                <a:ea typeface="+mn-ea"/>
                <a:cs typeface="Arial" charset="0"/>
              </a:defRPr>
            </a:lvl1pPr>
          </a:lstStyle>
          <a:p>
            <a:pPr>
              <a:defRPr/>
            </a:pPr>
            <a:fld id="{5D894771-F1A2-4DA4-9E5C-65B4F8EC586C}" type="slidenum">
              <a:rPr lang="ja-JP" altLang="en-US"/>
              <a:pPr>
                <a:defRPr/>
              </a:pPr>
              <a:t>‹#›</a:t>
            </a:fld>
            <a:endParaRPr lang="en-US" altLang="ja-JP"/>
          </a:p>
        </p:txBody>
      </p:sp>
      <p:sp>
        <p:nvSpPr>
          <p:cNvPr id="10243" name="Rectangle 2"/>
          <p:cNvSpPr>
            <a:spLocks noGrp="1" noChangeArrowheads="1"/>
          </p:cNvSpPr>
          <p:nvPr>
            <p:ph type="title"/>
          </p:nvPr>
        </p:nvSpPr>
        <p:spPr bwMode="auto">
          <a:xfrm>
            <a:off x="903290" y="113112"/>
            <a:ext cx="7926387" cy="57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タイトルを記入 (</a:t>
            </a:r>
            <a:r>
              <a:rPr lang="en-US" altLang="ja-JP"/>
              <a:t>MSP</a:t>
            </a:r>
            <a:r>
              <a:rPr lang="ja-JP" altLang="en-US"/>
              <a:t>ゴシック / </a:t>
            </a:r>
            <a:r>
              <a:rPr lang="en-US" altLang="ja-JP"/>
              <a:t>Arial 26pt)</a:t>
            </a:r>
          </a:p>
        </p:txBody>
      </p:sp>
      <p:sp>
        <p:nvSpPr>
          <p:cNvPr id="1084" name="Line 60"/>
          <p:cNvSpPr>
            <a:spLocks noChangeShapeType="1"/>
          </p:cNvSpPr>
          <p:nvPr userDrawn="1"/>
        </p:nvSpPr>
        <p:spPr bwMode="auto">
          <a:xfrm>
            <a:off x="15875" y="776288"/>
            <a:ext cx="9144000" cy="0"/>
          </a:xfrm>
          <a:prstGeom prst="line">
            <a:avLst/>
          </a:prstGeom>
          <a:noFill/>
          <a:ln w="19050">
            <a:solidFill>
              <a:schemeClr val="tx1">
                <a:lumMod val="75000"/>
                <a:lumOff val="25000"/>
              </a:schemeClr>
            </a:solidFill>
            <a:round/>
            <a:headEnd/>
            <a:tailEnd/>
          </a:ln>
          <a:effectLst/>
        </p:spPr>
        <p:txBody>
          <a:bodyPr/>
          <a:lstStyle/>
          <a:p>
            <a:pPr algn="l">
              <a:defRPr/>
            </a:pPr>
            <a:endParaRPr lang="ja-JP" altLang="en-US" sz="1350">
              <a:ea typeface="+mn-ea"/>
              <a:cs typeface="Arial" charset="0"/>
            </a:endParaRPr>
          </a:p>
        </p:txBody>
      </p:sp>
    </p:spTree>
  </p:cSld>
  <p:clrMap bg1="lt1" tx1="dk1" bg2="lt2" tx2="dk2" accent1="accent1" accent2="accent2" accent3="accent3" accent4="accent4" accent5="accent5" accent6="accent6" hlink="hlink" folHlink="folHlink"/>
  <p:sldLayoutIdLst>
    <p:sldLayoutId id="2147483709" r:id="rId1"/>
    <p:sldLayoutId id="2147483704" r:id="rId2"/>
    <p:sldLayoutId id="2147483710" r:id="rId3"/>
    <p:sldLayoutId id="2147483711" r:id="rId4"/>
    <p:sldLayoutId id="2147483712" r:id="rId5"/>
  </p:sldLayoutIdLst>
  <p:transition>
    <p:wipe dir="r"/>
  </p:transition>
  <p:hf sldNum="0" hdr="0" ftr="0" dt="0"/>
  <p:txStyles>
    <p:titleStyle>
      <a:lvl1pPr algn="l" rtl="0" eaLnBrk="0" fontAlgn="base" hangingPunct="0">
        <a:spcBef>
          <a:spcPct val="0"/>
        </a:spcBef>
        <a:spcAft>
          <a:spcPct val="0"/>
        </a:spcAft>
        <a:defRPr sz="1950">
          <a:solidFill>
            <a:schemeClr val="tx1"/>
          </a:solidFill>
          <a:latin typeface="+mj-lt"/>
          <a:ea typeface="+mj-ea"/>
          <a:cs typeface="+mj-cs"/>
        </a:defRPr>
      </a:lvl1pPr>
      <a:lvl2pPr algn="l" rtl="0" eaLnBrk="0" fontAlgn="base" hangingPunct="0">
        <a:spcBef>
          <a:spcPct val="0"/>
        </a:spcBef>
        <a:spcAft>
          <a:spcPct val="0"/>
        </a:spcAft>
        <a:defRPr sz="1950">
          <a:solidFill>
            <a:schemeClr val="tx1"/>
          </a:solidFill>
          <a:latin typeface="Arial" charset="0"/>
          <a:ea typeface="ＭＳ Ｐゴシック" pitchFamily="50" charset="-128"/>
        </a:defRPr>
      </a:lvl2pPr>
      <a:lvl3pPr algn="l" rtl="0" eaLnBrk="0" fontAlgn="base" hangingPunct="0">
        <a:spcBef>
          <a:spcPct val="0"/>
        </a:spcBef>
        <a:spcAft>
          <a:spcPct val="0"/>
        </a:spcAft>
        <a:defRPr sz="1950">
          <a:solidFill>
            <a:schemeClr val="tx1"/>
          </a:solidFill>
          <a:latin typeface="Arial" charset="0"/>
          <a:ea typeface="ＭＳ Ｐゴシック" pitchFamily="50" charset="-128"/>
        </a:defRPr>
      </a:lvl3pPr>
      <a:lvl4pPr algn="l" rtl="0" eaLnBrk="0" fontAlgn="base" hangingPunct="0">
        <a:spcBef>
          <a:spcPct val="0"/>
        </a:spcBef>
        <a:spcAft>
          <a:spcPct val="0"/>
        </a:spcAft>
        <a:defRPr sz="1950">
          <a:solidFill>
            <a:schemeClr val="tx1"/>
          </a:solidFill>
          <a:latin typeface="Arial" charset="0"/>
          <a:ea typeface="ＭＳ Ｐゴシック" pitchFamily="50" charset="-128"/>
        </a:defRPr>
      </a:lvl4pPr>
      <a:lvl5pPr algn="l" rtl="0" eaLnBrk="0" fontAlgn="base" hangingPunct="0">
        <a:spcBef>
          <a:spcPct val="0"/>
        </a:spcBef>
        <a:spcAft>
          <a:spcPct val="0"/>
        </a:spcAft>
        <a:defRPr sz="1950">
          <a:solidFill>
            <a:schemeClr val="tx1"/>
          </a:solidFill>
          <a:latin typeface="Arial" charset="0"/>
          <a:ea typeface="ＭＳ Ｐゴシック" pitchFamily="50" charset="-128"/>
        </a:defRPr>
      </a:lvl5pPr>
      <a:lvl6pPr marL="342900" algn="l" rtl="0" fontAlgn="base">
        <a:spcBef>
          <a:spcPct val="0"/>
        </a:spcBef>
        <a:spcAft>
          <a:spcPct val="0"/>
        </a:spcAft>
        <a:defRPr sz="1950">
          <a:solidFill>
            <a:schemeClr val="tx1"/>
          </a:solidFill>
          <a:latin typeface="Arial" charset="0"/>
          <a:ea typeface="ＭＳ Ｐゴシック" pitchFamily="50" charset="-128"/>
        </a:defRPr>
      </a:lvl6pPr>
      <a:lvl7pPr marL="685800" algn="l" rtl="0" fontAlgn="base">
        <a:spcBef>
          <a:spcPct val="0"/>
        </a:spcBef>
        <a:spcAft>
          <a:spcPct val="0"/>
        </a:spcAft>
        <a:defRPr sz="1950">
          <a:solidFill>
            <a:schemeClr val="tx1"/>
          </a:solidFill>
          <a:latin typeface="Arial" charset="0"/>
          <a:ea typeface="ＭＳ Ｐゴシック" pitchFamily="50" charset="-128"/>
        </a:defRPr>
      </a:lvl7pPr>
      <a:lvl8pPr marL="1028700" algn="l" rtl="0" fontAlgn="base">
        <a:spcBef>
          <a:spcPct val="0"/>
        </a:spcBef>
        <a:spcAft>
          <a:spcPct val="0"/>
        </a:spcAft>
        <a:defRPr sz="1950">
          <a:solidFill>
            <a:schemeClr val="tx1"/>
          </a:solidFill>
          <a:latin typeface="Arial" charset="0"/>
          <a:ea typeface="ＭＳ Ｐゴシック" pitchFamily="50" charset="-128"/>
        </a:defRPr>
      </a:lvl8pPr>
      <a:lvl9pPr marL="1371600" algn="l" rtl="0" fontAlgn="base">
        <a:spcBef>
          <a:spcPct val="0"/>
        </a:spcBef>
        <a:spcAft>
          <a:spcPct val="0"/>
        </a:spcAft>
        <a:defRPr sz="1950">
          <a:solidFill>
            <a:schemeClr val="tx1"/>
          </a:solidFill>
          <a:latin typeface="Arial" charset="0"/>
          <a:ea typeface="ＭＳ Ｐゴシック" pitchFamily="50" charset="-128"/>
        </a:defRPr>
      </a:lvl9pPr>
    </p:titleStyle>
    <p:body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380.png"/></Relationships>
</file>

<file path=ppt/slides/_rels/slide106.xml.rels><?xml version="1.0" encoding="UTF-8" standalone="yes"?>
<Relationships xmlns="http://schemas.openxmlformats.org/package/2006/relationships"><Relationship Id="rId7" Type="http://schemas.openxmlformats.org/officeDocument/2006/relationships/image" Target="../media/image80.png"/><Relationship Id="rId2" Type="http://schemas.openxmlformats.org/officeDocument/2006/relationships/image" Target="../media/image680.png"/><Relationship Id="rId1" Type="http://schemas.openxmlformats.org/officeDocument/2006/relationships/slideLayout" Target="../slideLayouts/slideLayout4.xml"/><Relationship Id="rId6" Type="http://schemas.openxmlformats.org/officeDocument/2006/relationships/image" Target="../media/image690.png"/><Relationship Id="rId5" Type="http://schemas.openxmlformats.org/officeDocument/2006/relationships/image" Target="../media/image380.png"/><Relationship Id="rId4" Type="http://schemas.openxmlformats.org/officeDocument/2006/relationships/image" Target="../media/image670.png"/></Relationships>
</file>

<file path=ppt/slides/_rels/slide107.xml.rels><?xml version="1.0" encoding="UTF-8" standalone="yes"?>
<Relationships xmlns="http://schemas.openxmlformats.org/package/2006/relationships"><Relationship Id="rId8" Type="http://schemas.openxmlformats.org/officeDocument/2006/relationships/image" Target="../media/image80.png"/><Relationship Id="rId7" Type="http://schemas.openxmlformats.org/officeDocument/2006/relationships/image" Target="../media/image700.png"/><Relationship Id="rId2" Type="http://schemas.openxmlformats.org/officeDocument/2006/relationships/image" Target="../media/image680.png"/><Relationship Id="rId1" Type="http://schemas.openxmlformats.org/officeDocument/2006/relationships/slideLayout" Target="../slideLayouts/slideLayout4.xml"/><Relationship Id="rId6" Type="http://schemas.openxmlformats.org/officeDocument/2006/relationships/image" Target="../media/image690.png"/><Relationship Id="rId5" Type="http://schemas.openxmlformats.org/officeDocument/2006/relationships/image" Target="../media/image380.png"/><Relationship Id="rId4" Type="http://schemas.openxmlformats.org/officeDocument/2006/relationships/image" Target="../media/image67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3.png"/></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3.png"/></Relationships>
</file>

<file path=ppt/slides/_rels/slide11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9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9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90.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1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780.png"/><Relationship Id="rId4" Type="http://schemas.openxmlformats.org/officeDocument/2006/relationships/image" Target="../media/image800.png"/></Relationships>
</file>

<file path=ppt/slides/_rels/slide11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4.xml"/><Relationship Id="rId4" Type="http://schemas.openxmlformats.org/officeDocument/2006/relationships/image" Target="../media/image78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4.xml"/><Relationship Id="rId4" Type="http://schemas.openxmlformats.org/officeDocument/2006/relationships/image" Target="../media/image780.png"/></Relationships>
</file>

<file path=ppt/slides/_rels/slide121.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780.png"/></Relationships>
</file>

<file path=ppt/slides/_rels/slide1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820.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30.png"/><Relationship Id="rId1" Type="http://schemas.openxmlformats.org/officeDocument/2006/relationships/slideLayout" Target="../slideLayouts/slideLayout4.xml"/><Relationship Id="rId4" Type="http://schemas.openxmlformats.org/officeDocument/2006/relationships/image" Target="../media/image380.png"/></Relationships>
</file>

<file path=ppt/slides/_rels/slide12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820.png"/><Relationship Id="rId1" Type="http://schemas.openxmlformats.org/officeDocument/2006/relationships/slideLayout" Target="../slideLayouts/slideLayout4.xml"/><Relationship Id="rId5" Type="http://schemas.openxmlformats.org/officeDocument/2006/relationships/image" Target="../media/image830.png"/><Relationship Id="rId4" Type="http://schemas.openxmlformats.org/officeDocument/2006/relationships/image" Target="../media/image84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870.pn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890.png"/><Relationship Id="rId4" Type="http://schemas.openxmlformats.org/officeDocument/2006/relationships/image" Target="../media/image880.png"/></Relationships>
</file>

<file path=ppt/slides/_rels/slide135.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870.png"/><Relationship Id="rId7" Type="http://schemas.openxmlformats.org/officeDocument/2006/relationships/image" Target="../media/image910.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880.png"/><Relationship Id="rId9" Type="http://schemas.openxmlformats.org/officeDocument/2006/relationships/image" Target="../media/image93.png"/></Relationships>
</file>

<file path=ppt/slides/_rels/slide13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97.png"/><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4.tiff"/><Relationship Id="rId7" Type="http://schemas.openxmlformats.org/officeDocument/2006/relationships/image" Target="../media/image970.png"/><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971.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6.png"/></Relationships>
</file>

<file path=ppt/slides/_rels/slide13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4.tiff"/><Relationship Id="rId7" Type="http://schemas.openxmlformats.org/officeDocument/2006/relationships/image" Target="../media/image970.png"/><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4.tiff"/><Relationship Id="rId7" Type="http://schemas.openxmlformats.org/officeDocument/2006/relationships/image" Target="../media/image970.png"/><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100.png"/></Relationships>
</file>

<file path=ppt/slides/_rels/slide14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4.tiff"/><Relationship Id="rId7" Type="http://schemas.openxmlformats.org/officeDocument/2006/relationships/image" Target="../media/image970.png"/><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100.png"/></Relationships>
</file>

<file path=ppt/slides/_rels/slide1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tiff"/><Relationship Id="rId7" Type="http://schemas.openxmlformats.org/officeDocument/2006/relationships/image" Target="../media/image94.png"/><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5.tiff"/></Relationships>
</file>

<file path=ppt/slides/_rels/slide1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tiff"/><Relationship Id="rId7" Type="http://schemas.openxmlformats.org/officeDocument/2006/relationships/image" Target="../media/image94.png"/><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5.tiff"/><Relationship Id="rId9" Type="http://schemas.openxmlformats.org/officeDocument/2006/relationships/image" Target="../media/image10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5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4.tiff"/><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18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3.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1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193.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6.png"/></Relationships>
</file>

<file path=ppt/slides/_rels/slide194.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106.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6.png"/></Relationships>
</file>

<file path=ppt/slides/_rels/slide195.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6.png"/></Relationships>
</file>

<file path=ppt/slides/_rels/slide196.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108.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6.png"/></Relationships>
</file>

<file path=ppt/slides/_rels/slide197.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6.png"/><Relationship Id="rId4" Type="http://schemas.openxmlformats.org/officeDocument/2006/relationships/image" Target="../media/image1070.png"/></Relationships>
</file>

<file path=ppt/slides/_rels/slide198.xml.rels><?xml version="1.0" encoding="UTF-8" standalone="yes"?>
<Relationships xmlns="http://schemas.openxmlformats.org/package/2006/relationships"><Relationship Id="rId3" Type="http://schemas.openxmlformats.org/officeDocument/2006/relationships/image" Target="../media/image1080.png"/><Relationship Id="rId7" Type="http://schemas.openxmlformats.org/officeDocument/2006/relationships/image" Target="../media/image105.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7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80.png"/><Relationship Id="rId7" Type="http://schemas.openxmlformats.org/officeDocument/2006/relationships/image" Target="../media/image106.png"/><Relationship Id="rId2" Type="http://schemas.openxmlformats.org/officeDocument/2006/relationships/notesSlide" Target="../notesSlides/notesSlide111.xml"/><Relationship Id="rId1" Type="http://schemas.openxmlformats.org/officeDocument/2006/relationships/slideLayout" Target="../slideLayouts/slideLayout4.xml"/><Relationship Id="rId6" Type="http://schemas.openxmlformats.org/officeDocument/2006/relationships/image" Target="../media/image1070.png"/><Relationship Id="rId5" Type="http://schemas.openxmlformats.org/officeDocument/2006/relationships/image" Target="../media/image110.png"/><Relationship Id="rId4"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1070.png"/></Relationships>
</file>

<file path=ppt/slides/_rels/slide20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5.png"/><Relationship Id="rId2" Type="http://schemas.openxmlformats.org/officeDocument/2006/relationships/notesSlide" Target="../notesSlides/notesSlide113.xml"/><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70.png"/></Relationships>
</file>

<file path=ppt/slides/_rels/slide20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5.png"/><Relationship Id="rId2" Type="http://schemas.openxmlformats.org/officeDocument/2006/relationships/notesSlide" Target="../notesSlides/notesSlide114.xml"/><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70.png"/></Relationships>
</file>

<file path=ppt/slides/_rels/slide20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115.xml"/><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70.png"/></Relationships>
</file>

<file path=ppt/slides/_rels/slide20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2.png"/><Relationship Id="rId4" Type="http://schemas.openxmlformats.org/officeDocument/2006/relationships/image" Target="../media/image1070.png"/></Relationships>
</file>

<file path=ppt/slides/_rels/slide20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5.png"/><Relationship Id="rId2" Type="http://schemas.openxmlformats.org/officeDocument/2006/relationships/notesSlide" Target="../notesSlides/notesSlide117.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2.png"/><Relationship Id="rId4" Type="http://schemas.openxmlformats.org/officeDocument/2006/relationships/image" Target="../media/image1070.png"/></Relationships>
</file>

<file path=ppt/slides/_rels/slide20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1.png"/><Relationship Id="rId7"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2.png"/><Relationship Id="rId4" Type="http://schemas.openxmlformats.org/officeDocument/2006/relationships/image" Target="../media/image1070.png"/><Relationship Id="rId9" Type="http://schemas.openxmlformats.org/officeDocument/2006/relationships/image" Target="../media/image10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9.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8.png"/></Relationships>
</file>

<file path=ppt/slides/_rels/slide21.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19.png"/><Relationship Id="rId2" Type="http://schemas.openxmlformats.org/officeDocument/2006/relationships/notesSlide" Target="../notesSlides/notesSlide120.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8.png"/></Relationships>
</file>

<file path=ppt/slides/_rels/slide211.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19.png"/><Relationship Id="rId2" Type="http://schemas.openxmlformats.org/officeDocument/2006/relationships/notesSlide" Target="../notesSlides/notesSlide121.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8.png"/></Relationships>
</file>

<file path=ppt/slides/_rels/slide212.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19.png"/><Relationship Id="rId2" Type="http://schemas.openxmlformats.org/officeDocument/2006/relationships/notesSlide" Target="../notesSlides/notesSlide122.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8.png"/></Relationships>
</file>

<file path=ppt/slides/_rels/slide213.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20.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8.png"/></Relationships>
</file>

<file path=ppt/slides/_rels/slide214.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19.png"/><Relationship Id="rId2" Type="http://schemas.openxmlformats.org/officeDocument/2006/relationships/notesSlide" Target="../notesSlides/notesSlide124.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8.png"/></Relationships>
</file>

<file path=ppt/slides/_rels/slide215.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19.png"/><Relationship Id="rId2" Type="http://schemas.openxmlformats.org/officeDocument/2006/relationships/notesSlide" Target="../notesSlides/notesSlide125.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8.png"/></Relationships>
</file>

<file path=ppt/slides/_rels/slide21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2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1.tiff"/><Relationship Id="rId1" Type="http://schemas.openxmlformats.org/officeDocument/2006/relationships/slideLayout" Target="../slideLayouts/slideLayout4.xml"/><Relationship Id="rId5" Type="http://schemas.openxmlformats.org/officeDocument/2006/relationships/image" Target="../media/image136.png"/><Relationship Id="rId4" Type="http://schemas.openxmlformats.org/officeDocument/2006/relationships/image" Target="../media/image138.png"/></Relationships>
</file>

<file path=ppt/slides/_rels/slide21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png"/></Relationships>
</file>

<file path=ppt/slides/_rels/slide2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2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2.tiff"/><Relationship Id="rId1" Type="http://schemas.openxmlformats.org/officeDocument/2006/relationships/slideLayout" Target="../slideLayouts/slideLayout4.xml"/><Relationship Id="rId5" Type="http://schemas.openxmlformats.org/officeDocument/2006/relationships/image" Target="../media/image140.png"/><Relationship Id="rId4" Type="http://schemas.openxmlformats.org/officeDocument/2006/relationships/image" Target="../media/image141.png"/></Relationships>
</file>

<file path=ppt/slides/_rels/slide22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2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7.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2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3.tiff"/><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2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tiff"/><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22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tiff"/><Relationship Id="rId1" Type="http://schemas.openxmlformats.org/officeDocument/2006/relationships/slideLayout" Target="../slideLayouts/slideLayout4.xml"/><Relationship Id="rId5" Type="http://schemas.openxmlformats.org/officeDocument/2006/relationships/image" Target="../media/image161.png"/><Relationship Id="rId4" Type="http://schemas.openxmlformats.org/officeDocument/2006/relationships/image" Target="../media/image16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tiff"/><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tiff"/><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tiff"/><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5.tiff"/><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tiff"/><Relationship Id="rId1" Type="http://schemas.openxmlformats.org/officeDocument/2006/relationships/slideLayout" Target="../slideLayouts/slideLayout4.xml"/><Relationship Id="rId4" Type="http://schemas.openxmlformats.org/officeDocument/2006/relationships/image" Target="../media/image169.png"/></Relationships>
</file>

<file path=ppt/slides/_rels/slide2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tiff"/><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169.png"/></Relationships>
</file>

<file path=ppt/slides/_rels/slide2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tiff"/><Relationship Id="rId1" Type="http://schemas.openxmlformats.org/officeDocument/2006/relationships/slideLayout" Target="../slideLayouts/slideLayout4.xml"/><Relationship Id="rId4" Type="http://schemas.openxmlformats.org/officeDocument/2006/relationships/image" Target="../media/image173.png"/></Relationships>
</file>

<file path=ppt/slides/_rels/slide2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tiff"/><Relationship Id="rId1" Type="http://schemas.openxmlformats.org/officeDocument/2006/relationships/slideLayout" Target="../slideLayouts/slideLayout4.xml"/><Relationship Id="rId5" Type="http://schemas.openxmlformats.org/officeDocument/2006/relationships/image" Target="../media/image174.png"/><Relationship Id="rId4" Type="http://schemas.openxmlformats.org/officeDocument/2006/relationships/image" Target="../media/image173.png"/></Relationships>
</file>

<file path=ppt/slides/_rels/slide238.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76.png"/><Relationship Id="rId7" Type="http://schemas.openxmlformats.org/officeDocument/2006/relationships/image" Target="../media/image19.tiff"/><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8.tiff"/><Relationship Id="rId5" Type="http://schemas.openxmlformats.org/officeDocument/2006/relationships/image" Target="../media/image178.png"/><Relationship Id="rId4" Type="http://schemas.openxmlformats.org/officeDocument/2006/relationships/image" Target="../media/image177.png"/></Relationships>
</file>

<file path=ppt/slides/_rels/slide239.xml.rels><?xml version="1.0" encoding="UTF-8" standalone="yes"?>
<Relationships xmlns="http://schemas.openxmlformats.org/package/2006/relationships"><Relationship Id="rId8" Type="http://schemas.openxmlformats.org/officeDocument/2006/relationships/image" Target="../media/image23.tiff"/><Relationship Id="rId7" Type="http://schemas.openxmlformats.org/officeDocument/2006/relationships/image" Target="../media/image178.png"/><Relationship Id="rId2" Type="http://schemas.openxmlformats.org/officeDocument/2006/relationships/image" Target="../media/image21.tiff"/><Relationship Id="rId1" Type="http://schemas.openxmlformats.org/officeDocument/2006/relationships/slideLayout" Target="../slideLayouts/slideLayout4.xml"/><Relationship Id="rId6" Type="http://schemas.openxmlformats.org/officeDocument/2006/relationships/image" Target="../media/image22.tiff"/><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8" Type="http://schemas.openxmlformats.org/officeDocument/2006/relationships/image" Target="../media/image23.tiff"/><Relationship Id="rId7" Type="http://schemas.openxmlformats.org/officeDocument/2006/relationships/image" Target="../media/image178.png"/><Relationship Id="rId2" Type="http://schemas.openxmlformats.org/officeDocument/2006/relationships/image" Target="../media/image21.tiff"/><Relationship Id="rId1" Type="http://schemas.openxmlformats.org/officeDocument/2006/relationships/slideLayout" Target="../slideLayouts/slideLayout4.xml"/><Relationship Id="rId6" Type="http://schemas.openxmlformats.org/officeDocument/2006/relationships/image" Target="../media/image22.tiff"/><Relationship Id="rId5" Type="http://schemas.openxmlformats.org/officeDocument/2006/relationships/image" Target="../media/image177.png"/><Relationship Id="rId10" Type="http://schemas.openxmlformats.org/officeDocument/2006/relationships/image" Target="../media/image121.png"/><Relationship Id="rId4" Type="http://schemas.openxmlformats.org/officeDocument/2006/relationships/image" Target="../media/image176.png"/><Relationship Id="rId9" Type="http://schemas.openxmlformats.org/officeDocument/2006/relationships/image" Target="../media/image185.png"/></Relationships>
</file>

<file path=ppt/slides/_rels/slide241.xml.rels><?xml version="1.0" encoding="UTF-8" standalone="yes"?>
<Relationships xmlns="http://schemas.openxmlformats.org/package/2006/relationships"><Relationship Id="rId8" Type="http://schemas.openxmlformats.org/officeDocument/2006/relationships/image" Target="../media/image23.tiff"/><Relationship Id="rId7" Type="http://schemas.openxmlformats.org/officeDocument/2006/relationships/image" Target="../media/image178.png"/><Relationship Id="rId2" Type="http://schemas.openxmlformats.org/officeDocument/2006/relationships/image" Target="../media/image21.tiff"/><Relationship Id="rId1" Type="http://schemas.openxmlformats.org/officeDocument/2006/relationships/slideLayout" Target="../slideLayouts/slideLayout4.xml"/><Relationship Id="rId6" Type="http://schemas.openxmlformats.org/officeDocument/2006/relationships/image" Target="../media/image22.tiff"/><Relationship Id="rId5" Type="http://schemas.openxmlformats.org/officeDocument/2006/relationships/image" Target="../media/image177.png"/><Relationship Id="rId10" Type="http://schemas.openxmlformats.org/officeDocument/2006/relationships/image" Target="../media/image121.png"/><Relationship Id="rId4" Type="http://schemas.openxmlformats.org/officeDocument/2006/relationships/image" Target="../media/image176.png"/><Relationship Id="rId9" Type="http://schemas.openxmlformats.org/officeDocument/2006/relationships/image" Target="../media/image186.png"/></Relationships>
</file>

<file path=ppt/slides/_rels/slide242.xml.rels><?xml version="1.0" encoding="UTF-8" standalone="yes"?>
<Relationships xmlns="http://schemas.openxmlformats.org/package/2006/relationships"><Relationship Id="rId8" Type="http://schemas.openxmlformats.org/officeDocument/2006/relationships/image" Target="../media/image23.tiff"/><Relationship Id="rId7" Type="http://schemas.openxmlformats.org/officeDocument/2006/relationships/image" Target="../media/image178.png"/><Relationship Id="rId2" Type="http://schemas.openxmlformats.org/officeDocument/2006/relationships/image" Target="../media/image21.tiff"/><Relationship Id="rId1" Type="http://schemas.openxmlformats.org/officeDocument/2006/relationships/slideLayout" Target="../slideLayouts/slideLayout4.xml"/><Relationship Id="rId6" Type="http://schemas.openxmlformats.org/officeDocument/2006/relationships/image" Target="../media/image22.tiff"/><Relationship Id="rId5" Type="http://schemas.openxmlformats.org/officeDocument/2006/relationships/image" Target="../media/image177.png"/><Relationship Id="rId10" Type="http://schemas.openxmlformats.org/officeDocument/2006/relationships/image" Target="../media/image121.png"/><Relationship Id="rId4" Type="http://schemas.openxmlformats.org/officeDocument/2006/relationships/image" Target="../media/image176.png"/><Relationship Id="rId9" Type="http://schemas.openxmlformats.org/officeDocument/2006/relationships/image" Target="../media/image187.png"/></Relationships>
</file>

<file path=ppt/slides/_rels/slide24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4.tiff"/><Relationship Id="rId7"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4.xml"/><Relationship Id="rId6" Type="http://schemas.openxmlformats.org/officeDocument/2006/relationships/image" Target="../media/image191.png"/><Relationship Id="rId5" Type="http://schemas.openxmlformats.org/officeDocument/2006/relationships/image" Target="../media/image26.tiff"/><Relationship Id="rId4" Type="http://schemas.openxmlformats.org/officeDocument/2006/relationships/image" Target="../media/image25.tiff"/></Relationships>
</file>

<file path=ppt/slides/_rels/slide244.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4.tiff"/><Relationship Id="rId7" Type="http://schemas.openxmlformats.org/officeDocument/2006/relationships/image" Target="../media/image192.png"/><Relationship Id="rId2" Type="http://schemas.openxmlformats.org/officeDocument/2006/relationships/notesSlide" Target="../notesSlides/notesSlide129.xml"/><Relationship Id="rId1" Type="http://schemas.openxmlformats.org/officeDocument/2006/relationships/slideLayout" Target="../slideLayouts/slideLayout4.xml"/><Relationship Id="rId6" Type="http://schemas.openxmlformats.org/officeDocument/2006/relationships/image" Target="../media/image191.png"/><Relationship Id="rId5" Type="http://schemas.openxmlformats.org/officeDocument/2006/relationships/image" Target="../media/image26.tiff"/><Relationship Id="rId10" Type="http://schemas.openxmlformats.org/officeDocument/2006/relationships/image" Target="../media/image195.png"/><Relationship Id="rId4" Type="http://schemas.openxmlformats.org/officeDocument/2006/relationships/image" Target="../media/image25.tiff"/><Relationship Id="rId9" Type="http://schemas.openxmlformats.org/officeDocument/2006/relationships/image" Target="../media/image194.png"/></Relationships>
</file>

<file path=ppt/slides/_rels/slide24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5.tiff"/><Relationship Id="rId7" Type="http://schemas.openxmlformats.org/officeDocument/2006/relationships/image" Target="../media/image330.png"/><Relationship Id="rId2" Type="http://schemas.openxmlformats.org/officeDocument/2006/relationships/notesSlide" Target="../notesSlides/notesSlide130.xml"/><Relationship Id="rId1" Type="http://schemas.openxmlformats.org/officeDocument/2006/relationships/slideLayout" Target="../slideLayouts/slideLayout4.xml"/><Relationship Id="rId6" Type="http://schemas.openxmlformats.org/officeDocument/2006/relationships/image" Target="../media/image320.png"/><Relationship Id="rId5" Type="http://schemas.openxmlformats.org/officeDocument/2006/relationships/image" Target="../media/image310.png"/><Relationship Id="rId10" Type="http://schemas.openxmlformats.org/officeDocument/2006/relationships/image" Target="../media/image104.png"/><Relationship Id="rId4" Type="http://schemas.openxmlformats.org/officeDocument/2006/relationships/image" Target="../media/image300.png"/><Relationship Id="rId9" Type="http://schemas.openxmlformats.org/officeDocument/2006/relationships/image" Target="../media/image103.png"/></Relationships>
</file>

<file path=ppt/slides/_rels/slide2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5.tiff"/><Relationship Id="rId7" Type="http://schemas.openxmlformats.org/officeDocument/2006/relationships/image" Target="../media/image90.png"/><Relationship Id="rId2" Type="http://schemas.openxmlformats.org/officeDocument/2006/relationships/notesSlide" Target="../notesSlides/notesSlide131.xml"/><Relationship Id="rId1" Type="http://schemas.openxmlformats.org/officeDocument/2006/relationships/slideLayout" Target="../slideLayouts/slideLayout4.xml"/><Relationship Id="rId6" Type="http://schemas.openxmlformats.org/officeDocument/2006/relationships/image" Target="../media/image330.png"/><Relationship Id="rId5" Type="http://schemas.openxmlformats.org/officeDocument/2006/relationships/image" Target="../media/image310.png"/><Relationship Id="rId10" Type="http://schemas.openxmlformats.org/officeDocument/2006/relationships/image" Target="../media/image320.png"/><Relationship Id="rId4" Type="http://schemas.openxmlformats.org/officeDocument/2006/relationships/image" Target="../media/image300.png"/><Relationship Id="rId9" Type="http://schemas.openxmlformats.org/officeDocument/2006/relationships/image" Target="../media/image104.png"/></Relationships>
</file>

<file path=ppt/slides/_rels/slide24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5.tiff"/><Relationship Id="rId7" Type="http://schemas.openxmlformats.org/officeDocument/2006/relationships/image" Target="../media/image90.png"/><Relationship Id="rId2" Type="http://schemas.openxmlformats.org/officeDocument/2006/relationships/notesSlide" Target="../notesSlides/notesSlide132.xml"/><Relationship Id="rId1" Type="http://schemas.openxmlformats.org/officeDocument/2006/relationships/slideLayout" Target="../slideLayouts/slideLayout4.xml"/><Relationship Id="rId6" Type="http://schemas.openxmlformats.org/officeDocument/2006/relationships/image" Target="../media/image330.png"/><Relationship Id="rId5" Type="http://schemas.openxmlformats.org/officeDocument/2006/relationships/image" Target="../media/image123.png"/><Relationship Id="rId10" Type="http://schemas.openxmlformats.org/officeDocument/2006/relationships/image" Target="../media/image320.png"/><Relationship Id="rId4" Type="http://schemas.openxmlformats.org/officeDocument/2006/relationships/image" Target="../media/image300.png"/><Relationship Id="rId9" Type="http://schemas.openxmlformats.org/officeDocument/2006/relationships/image" Target="../media/image104.png"/></Relationships>
</file>

<file path=ppt/slides/_rels/slide2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5.tiff"/><Relationship Id="rId7" Type="http://schemas.openxmlformats.org/officeDocument/2006/relationships/image" Target="../media/image90.png"/><Relationship Id="rId2" Type="http://schemas.openxmlformats.org/officeDocument/2006/relationships/notesSlide" Target="../notesSlides/notesSlide133.xml"/><Relationship Id="rId1" Type="http://schemas.openxmlformats.org/officeDocument/2006/relationships/slideLayout" Target="../slideLayouts/slideLayout4.xml"/><Relationship Id="rId6" Type="http://schemas.openxmlformats.org/officeDocument/2006/relationships/image" Target="../media/image330.png"/><Relationship Id="rId5" Type="http://schemas.openxmlformats.org/officeDocument/2006/relationships/image" Target="../media/image123.png"/><Relationship Id="rId10" Type="http://schemas.openxmlformats.org/officeDocument/2006/relationships/image" Target="../media/image320.png"/><Relationship Id="rId4" Type="http://schemas.openxmlformats.org/officeDocument/2006/relationships/image" Target="../media/image300.png"/><Relationship Id="rId9" Type="http://schemas.openxmlformats.org/officeDocument/2006/relationships/image" Target="../media/image104.png"/></Relationships>
</file>

<file path=ppt/slides/_rels/slide24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27.png"/><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126.png"/><Relationship Id="rId2" Type="http://schemas.openxmlformats.org/officeDocument/2006/relationships/notesSlide" Target="../notesSlides/notesSlide134.xml"/><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25.png"/><Relationship Id="rId5" Type="http://schemas.openxmlformats.org/officeDocument/2006/relationships/image" Target="../media/image25.tiff"/><Relationship Id="rId10"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03.png"/><Relationship Id="rId14" Type="http://schemas.openxmlformats.org/officeDocument/2006/relationships/image" Target="../media/image32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s>
</file>

<file path=ppt/slides/_rels/slide25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27.png"/><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126.png"/><Relationship Id="rId2" Type="http://schemas.openxmlformats.org/officeDocument/2006/relationships/notesSlide" Target="../notesSlides/notesSlide135.xml"/><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25.png"/><Relationship Id="rId5" Type="http://schemas.openxmlformats.org/officeDocument/2006/relationships/image" Target="../media/image25.tiff"/><Relationship Id="rId10"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03.png"/><Relationship Id="rId14" Type="http://schemas.openxmlformats.org/officeDocument/2006/relationships/image" Target="../media/image320.png"/></Relationships>
</file>

<file path=ppt/slides/_rels/slide25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27.png"/><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126.png"/><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25.png"/><Relationship Id="rId5" Type="http://schemas.openxmlformats.org/officeDocument/2006/relationships/image" Target="../media/image25.tiff"/><Relationship Id="rId10"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03.png"/><Relationship Id="rId14" Type="http://schemas.openxmlformats.org/officeDocument/2006/relationships/image" Target="../media/image320.png"/></Relationships>
</file>

<file path=ppt/slides/_rels/slide25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320.png"/><Relationship Id="rId3" Type="http://schemas.openxmlformats.org/officeDocument/2006/relationships/image" Target="../media/image300.png"/><Relationship Id="rId7" Type="http://schemas.openxmlformats.org/officeDocument/2006/relationships/image" Target="../media/image330.png"/><Relationship Id="rId12" Type="http://schemas.openxmlformats.org/officeDocument/2006/relationships/image" Target="../media/image126.png"/><Relationship Id="rId2" Type="http://schemas.openxmlformats.org/officeDocument/2006/relationships/notesSlide" Target="../notesSlides/notesSlide137.xml"/><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28.png"/><Relationship Id="rId5" Type="http://schemas.openxmlformats.org/officeDocument/2006/relationships/image" Target="../media/image25.tiff"/><Relationship Id="rId10"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03.png"/></Relationships>
</file>

<file path=ppt/slides/_rels/slide253.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38.xml"/><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198.png"/><Relationship Id="rId4" Type="http://schemas.openxmlformats.org/officeDocument/2006/relationships/image" Target="../media/image27.tiff"/></Relationships>
</file>

<file path=ppt/slides/_rels/slide25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28.tiff"/><Relationship Id="rId2" Type="http://schemas.openxmlformats.org/officeDocument/2006/relationships/notesSlide" Target="../notesSlides/notesSlide139.xml"/><Relationship Id="rId1" Type="http://schemas.openxmlformats.org/officeDocument/2006/relationships/slideLayout" Target="../slideLayouts/slideLayout4.xml"/><Relationship Id="rId6" Type="http://schemas.openxmlformats.org/officeDocument/2006/relationships/image" Target="../media/image202.png"/><Relationship Id="rId5" Type="http://schemas.openxmlformats.org/officeDocument/2006/relationships/image" Target="../media/image198.png"/><Relationship Id="rId4" Type="http://schemas.openxmlformats.org/officeDocument/2006/relationships/image" Target="../media/image27.tiff"/><Relationship Id="rId9" Type="http://schemas.openxmlformats.org/officeDocument/2006/relationships/image" Target="../media/image201.png"/></Relationships>
</file>

<file path=ppt/slides/_rels/slide25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28.tiff"/><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image" Target="../media/image203.png"/><Relationship Id="rId5" Type="http://schemas.openxmlformats.org/officeDocument/2006/relationships/image" Target="../media/image198.png"/><Relationship Id="rId4" Type="http://schemas.openxmlformats.org/officeDocument/2006/relationships/image" Target="../media/image27.tiff"/><Relationship Id="rId9" Type="http://schemas.openxmlformats.org/officeDocument/2006/relationships/image" Target="../media/image201.png"/></Relationships>
</file>

<file path=ppt/slides/_rels/slide25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4.png"/><Relationship Id="rId7" Type="http://schemas.openxmlformats.org/officeDocument/2006/relationships/image" Target="../media/image28.tiff"/><Relationship Id="rId2" Type="http://schemas.openxmlformats.org/officeDocument/2006/relationships/notesSlide" Target="../notesSlides/notesSlide141.xml"/><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27.tiff"/><Relationship Id="rId10" Type="http://schemas.openxmlformats.org/officeDocument/2006/relationships/image" Target="../media/image203.png"/><Relationship Id="rId4" Type="http://schemas.openxmlformats.org/officeDocument/2006/relationships/image" Target="../media/image196.png"/><Relationship Id="rId9" Type="http://schemas.openxmlformats.org/officeDocument/2006/relationships/image" Target="../media/image201.png"/></Relationships>
</file>

<file path=ppt/slides/_rels/slide25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4.png"/><Relationship Id="rId7" Type="http://schemas.openxmlformats.org/officeDocument/2006/relationships/image" Target="../media/image28.tiff"/><Relationship Id="rId2" Type="http://schemas.openxmlformats.org/officeDocument/2006/relationships/notesSlide" Target="../notesSlides/notesSlide142.xml"/><Relationship Id="rId1" Type="http://schemas.openxmlformats.org/officeDocument/2006/relationships/slideLayout" Target="../slideLayouts/slideLayout4.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27.tiff"/><Relationship Id="rId10" Type="http://schemas.openxmlformats.org/officeDocument/2006/relationships/image" Target="../media/image205.png"/><Relationship Id="rId4" Type="http://schemas.openxmlformats.org/officeDocument/2006/relationships/image" Target="../media/image196.png"/><Relationship Id="rId9" Type="http://schemas.openxmlformats.org/officeDocument/2006/relationships/image" Target="../media/image201.png"/></Relationships>
</file>

<file path=ppt/slides/_rels/slide258.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22.tiff"/><Relationship Id="rId7" Type="http://schemas.openxmlformats.org/officeDocument/2006/relationships/image" Target="../media/image193.png"/><Relationship Id="rId2" Type="http://schemas.openxmlformats.org/officeDocument/2006/relationships/notesSlide" Target="../notesSlides/notesSlide143.xml"/><Relationship Id="rId1" Type="http://schemas.openxmlformats.org/officeDocument/2006/relationships/slideLayout" Target="../slideLayouts/slideLayout4.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1.tiff"/></Relationships>
</file>

<file path=ppt/slides/_rels/slide259.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5.tiff"/><Relationship Id="rId7" Type="http://schemas.openxmlformats.org/officeDocument/2006/relationships/image" Target="../media/image191.png"/><Relationship Id="rId2" Type="http://schemas.openxmlformats.org/officeDocument/2006/relationships/notesSlide" Target="../notesSlides/notesSlide144.xml"/><Relationship Id="rId1" Type="http://schemas.openxmlformats.org/officeDocument/2006/relationships/slideLayout" Target="../slideLayouts/slideLayout4.xml"/><Relationship Id="rId6" Type="http://schemas.openxmlformats.org/officeDocument/2006/relationships/image" Target="../media/image206.png"/><Relationship Id="rId11" Type="http://schemas.openxmlformats.org/officeDocument/2006/relationships/image" Target="../media/image207.png"/><Relationship Id="rId5" Type="http://schemas.openxmlformats.org/officeDocument/2006/relationships/image" Target="../media/image21.tiff"/><Relationship Id="rId10"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19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5.png"/></Relationships>
</file>

<file path=ppt/slides/_rels/slide260.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9.tiff"/><Relationship Id="rId7" Type="http://schemas.openxmlformats.org/officeDocument/2006/relationships/image" Target="../media/image192.png"/><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image" Target="../media/image191.png"/><Relationship Id="rId11" Type="http://schemas.openxmlformats.org/officeDocument/2006/relationships/image" Target="../media/image206.png"/><Relationship Id="rId5" Type="http://schemas.openxmlformats.org/officeDocument/2006/relationships/image" Target="../media/image21.tiff"/><Relationship Id="rId10" Type="http://schemas.openxmlformats.org/officeDocument/2006/relationships/image" Target="../media/image207.png"/><Relationship Id="rId4" Type="http://schemas.openxmlformats.org/officeDocument/2006/relationships/image" Target="../media/image22.tiff"/><Relationship Id="rId9" Type="http://schemas.openxmlformats.org/officeDocument/2006/relationships/image" Target="../media/image23.tiff"/></Relationships>
</file>

<file path=ppt/slides/_rels/slide26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9.tiff"/><Relationship Id="rId7" Type="http://schemas.openxmlformats.org/officeDocument/2006/relationships/image" Target="../media/image192.png"/><Relationship Id="rId12" Type="http://schemas.openxmlformats.org/officeDocument/2006/relationships/image" Target="../media/image206.png"/><Relationship Id="rId2" Type="http://schemas.openxmlformats.org/officeDocument/2006/relationships/notesSlide" Target="../notesSlides/notesSlide146.xml"/><Relationship Id="rId1" Type="http://schemas.openxmlformats.org/officeDocument/2006/relationships/slideLayout" Target="../slideLayouts/slideLayout4.xml"/><Relationship Id="rId6" Type="http://schemas.openxmlformats.org/officeDocument/2006/relationships/image" Target="../media/image191.png"/><Relationship Id="rId11" Type="http://schemas.openxmlformats.org/officeDocument/2006/relationships/image" Target="../media/image134.png"/><Relationship Id="rId5" Type="http://schemas.openxmlformats.org/officeDocument/2006/relationships/image" Target="../media/image21.tiff"/><Relationship Id="rId10" Type="http://schemas.openxmlformats.org/officeDocument/2006/relationships/image" Target="../media/image207.png"/><Relationship Id="rId4" Type="http://schemas.openxmlformats.org/officeDocument/2006/relationships/image" Target="../media/image22.tiff"/><Relationship Id="rId9" Type="http://schemas.openxmlformats.org/officeDocument/2006/relationships/image" Target="../media/image23.tiff"/></Relationships>
</file>

<file path=ppt/slides/_rels/slide262.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34.png"/><Relationship Id="rId3" Type="http://schemas.openxmlformats.org/officeDocument/2006/relationships/image" Target="../media/image29.tiff"/><Relationship Id="rId7" Type="http://schemas.openxmlformats.org/officeDocument/2006/relationships/image" Target="../media/image192.png"/><Relationship Id="rId12" Type="http://schemas.openxmlformats.org/officeDocument/2006/relationships/image" Target="../media/image206.png"/><Relationship Id="rId2" Type="http://schemas.openxmlformats.org/officeDocument/2006/relationships/notesSlide" Target="../notesSlides/notesSlide147.xml"/><Relationship Id="rId1" Type="http://schemas.openxmlformats.org/officeDocument/2006/relationships/slideLayout" Target="../slideLayouts/slideLayout4.xml"/><Relationship Id="rId6" Type="http://schemas.openxmlformats.org/officeDocument/2006/relationships/image" Target="../media/image191.png"/><Relationship Id="rId5" Type="http://schemas.openxmlformats.org/officeDocument/2006/relationships/image" Target="../media/image21.tiff"/><Relationship Id="rId10" Type="http://schemas.openxmlformats.org/officeDocument/2006/relationships/image" Target="../media/image207.png"/><Relationship Id="rId4" Type="http://schemas.openxmlformats.org/officeDocument/2006/relationships/image" Target="../media/image22.tiff"/><Relationship Id="rId9" Type="http://schemas.openxmlformats.org/officeDocument/2006/relationships/image" Target="../media/image23.tiff"/></Relationships>
</file>

<file path=ppt/slides/_rels/slide26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8.xml"/><Relationship Id="rId1" Type="http://schemas.openxmlformats.org/officeDocument/2006/relationships/slideLayout" Target="../slideLayouts/slideLayout4.xml"/><Relationship Id="rId5" Type="http://schemas.openxmlformats.org/officeDocument/2006/relationships/image" Target="../media/image212.png"/><Relationship Id="rId4" Type="http://schemas.openxmlformats.org/officeDocument/2006/relationships/image" Target="../media/image211.png"/></Relationships>
</file>

<file path=ppt/slides/_rels/slide26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9.xml"/><Relationship Id="rId1" Type="http://schemas.openxmlformats.org/officeDocument/2006/relationships/slideLayout" Target="../slideLayouts/slideLayout4.xml"/><Relationship Id="rId6" Type="http://schemas.openxmlformats.org/officeDocument/2006/relationships/image" Target="../media/image212.png"/><Relationship Id="rId5" Type="http://schemas.openxmlformats.org/officeDocument/2006/relationships/image" Target="../media/image213.png"/><Relationship Id="rId4" Type="http://schemas.openxmlformats.org/officeDocument/2006/relationships/image" Target="../media/image211.png"/></Relationships>
</file>

<file path=ppt/slides/_rels/slide265.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30.tiff"/><Relationship Id="rId7" Type="http://schemas.openxmlformats.org/officeDocument/2006/relationships/image" Target="../media/image215.png"/><Relationship Id="rId2" Type="http://schemas.openxmlformats.org/officeDocument/2006/relationships/notesSlide" Target="../notesSlides/notesSlide150.xml"/><Relationship Id="rId1" Type="http://schemas.openxmlformats.org/officeDocument/2006/relationships/slideLayout" Target="../slideLayouts/slideLayout4.xml"/><Relationship Id="rId6" Type="http://schemas.openxmlformats.org/officeDocument/2006/relationships/image" Target="../media/image214.png"/><Relationship Id="rId5" Type="http://schemas.openxmlformats.org/officeDocument/2006/relationships/image" Target="../media/image213.png"/><Relationship Id="rId10" Type="http://schemas.openxmlformats.org/officeDocument/2006/relationships/image" Target="../media/image212.png"/><Relationship Id="rId4" Type="http://schemas.openxmlformats.org/officeDocument/2006/relationships/image" Target="../media/image211.png"/><Relationship Id="rId9" Type="http://schemas.openxmlformats.org/officeDocument/2006/relationships/image" Target="../media/image217.png"/></Relationships>
</file>

<file path=ppt/slides/_rels/slide26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26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26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27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27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273.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4.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1.png"/></Relationships>
</file>

<file path=ppt/slides/_rels/slide274.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221.png"/><Relationship Id="rId2" Type="http://schemas.openxmlformats.org/officeDocument/2006/relationships/notesSlide" Target="../notesSlides/notesSlide152.xml"/><Relationship Id="rId1" Type="http://schemas.openxmlformats.org/officeDocument/2006/relationships/slideLayout" Target="../slideLayouts/slideLayout4.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1.png"/></Relationships>
</file>

<file path=ppt/slides/_rels/slide27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3.xml"/><Relationship Id="rId1" Type="http://schemas.openxmlformats.org/officeDocument/2006/relationships/slideLayout" Target="../slideLayouts/slideLayout4.xml"/><Relationship Id="rId5" Type="http://schemas.openxmlformats.org/officeDocument/2006/relationships/image" Target="../media/image223.png"/><Relationship Id="rId4" Type="http://schemas.openxmlformats.org/officeDocument/2006/relationships/image" Target="../media/image30.tiff"/></Relationships>
</file>

<file path=ppt/slides/_rels/slide27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4.xml"/><Relationship Id="rId1" Type="http://schemas.openxmlformats.org/officeDocument/2006/relationships/slideLayout" Target="../slideLayouts/slideLayout4.xml"/><Relationship Id="rId6" Type="http://schemas.openxmlformats.org/officeDocument/2006/relationships/image" Target="../media/image222.png"/><Relationship Id="rId5" Type="http://schemas.openxmlformats.org/officeDocument/2006/relationships/image" Target="../media/image224.png"/><Relationship Id="rId4" Type="http://schemas.openxmlformats.org/officeDocument/2006/relationships/image" Target="../media/image223.png"/></Relationships>
</file>

<file path=ppt/slides/_rels/slide27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 Id="rId5" Type="http://schemas.openxmlformats.org/officeDocument/2006/relationships/image" Target="../media/image228.png"/></Relationships>
</file>

<file path=ppt/slides/_rels/slide27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32.tiff"/><Relationship Id="rId1" Type="http://schemas.openxmlformats.org/officeDocument/2006/relationships/slideLayout" Target="../slideLayouts/slideLayout4.xml"/><Relationship Id="rId5" Type="http://schemas.openxmlformats.org/officeDocument/2006/relationships/image" Target="../media/image228.png"/><Relationship Id="rId4" Type="http://schemas.openxmlformats.org/officeDocument/2006/relationships/image" Target="../media/image227.png"/></Relationships>
</file>

<file path=ppt/slides/_rels/slide27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32.tiff"/><Relationship Id="rId1" Type="http://schemas.openxmlformats.org/officeDocument/2006/relationships/slideLayout" Target="../slideLayouts/slideLayout4.xml"/><Relationship Id="rId5" Type="http://schemas.openxmlformats.org/officeDocument/2006/relationships/image" Target="../media/image228.png"/><Relationship Id="rId4" Type="http://schemas.openxmlformats.org/officeDocument/2006/relationships/image" Target="../media/image2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32.tiff"/><Relationship Id="rId1" Type="http://schemas.openxmlformats.org/officeDocument/2006/relationships/slideLayout" Target="../slideLayouts/slideLayout4.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7.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3.tiff"/><Relationship Id="rId1" Type="http://schemas.openxmlformats.org/officeDocument/2006/relationships/slideLayout" Target="../slideLayouts/slideLayout4.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28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901.png"/></Relationships>
</file>

<file path=ppt/slides/_rels/slide28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2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245.png"/></Relationships>
</file>

<file path=ppt/slides/_rels/slide2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34.tiff"/><Relationship Id="rId1" Type="http://schemas.openxmlformats.org/officeDocument/2006/relationships/slideLayout" Target="../slideLayouts/slideLayout4.xml"/><Relationship Id="rId4" Type="http://schemas.openxmlformats.org/officeDocument/2006/relationships/image" Target="../media/image243.png"/></Relationships>
</file>

<file path=ppt/slides/_rels/slide2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34.tiff"/><Relationship Id="rId1" Type="http://schemas.openxmlformats.org/officeDocument/2006/relationships/slideLayout" Target="../slideLayouts/slideLayout4.xml"/><Relationship Id="rId5" Type="http://schemas.openxmlformats.org/officeDocument/2006/relationships/image" Target="../media/image142.png"/><Relationship Id="rId4" Type="http://schemas.openxmlformats.org/officeDocument/2006/relationships/image" Target="../media/image247.png"/></Relationships>
</file>

<file path=ppt/slides/_rels/slide2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34.tiff"/><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143.png"/></Relationships>
</file>

<file path=ppt/slides/_rels/slide29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 Id="rId5" Type="http://schemas.openxmlformats.org/officeDocument/2006/relationships/image" Target="../media/image143.png"/><Relationship Id="rId4" Type="http://schemas.openxmlformats.org/officeDocument/2006/relationships/image" Target="../media/image147.png"/></Relationships>
</file>

<file path=ppt/slides/_rels/slide29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249.png"/></Relationships>
</file>

<file path=ppt/slides/_rels/slide29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34.tiff"/><Relationship Id="rId1" Type="http://schemas.openxmlformats.org/officeDocument/2006/relationships/slideLayout" Target="../slideLayouts/slideLayout4.xml"/><Relationship Id="rId4" Type="http://schemas.openxmlformats.org/officeDocument/2006/relationships/image" Target="../media/image235.png"/></Relationships>
</file>

<file path=ppt/slides/_rels/slide30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38.tiff"/><Relationship Id="rId1" Type="http://schemas.openxmlformats.org/officeDocument/2006/relationships/slideLayout" Target="../slideLayouts/slideLayout4.xml"/><Relationship Id="rId4" Type="http://schemas.openxmlformats.org/officeDocument/2006/relationships/image" Target="../media/image238.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157.xml"/><Relationship Id="rId1" Type="http://schemas.openxmlformats.org/officeDocument/2006/relationships/slideLayout" Target="../slideLayouts/slideLayout4.xml"/><Relationship Id="rId4" Type="http://schemas.openxmlformats.org/officeDocument/2006/relationships/image" Target="../media/image39.emf"/></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0.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158.xml"/><Relationship Id="rId1" Type="http://schemas.openxmlformats.org/officeDocument/2006/relationships/slideLayout" Target="../slideLayouts/slideLayout4.xml"/><Relationship Id="rId4" Type="http://schemas.openxmlformats.org/officeDocument/2006/relationships/image" Target="../media/image39.emf"/></Relationships>
</file>

<file path=ppt/slides/_rels/slide311.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159.xml"/><Relationship Id="rId1" Type="http://schemas.openxmlformats.org/officeDocument/2006/relationships/slideLayout" Target="../slideLayouts/slideLayout4.xml"/><Relationship Id="rId5" Type="http://schemas.openxmlformats.org/officeDocument/2006/relationships/image" Target="../media/image1280.png"/><Relationship Id="rId4" Type="http://schemas.openxmlformats.org/officeDocument/2006/relationships/image" Target="../media/image39.emf"/></Relationships>
</file>

<file path=ppt/slides/_rels/slide31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0.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3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1.xml"/><Relationship Id="rId1" Type="http://schemas.openxmlformats.org/officeDocument/2006/relationships/slideLayout" Target="../slideLayouts/slideLayout4.xml"/><Relationship Id="rId4" Type="http://schemas.openxmlformats.org/officeDocument/2006/relationships/image" Target="../media/image1340.png"/></Relationships>
</file>

<file path=ppt/slides/_rels/slide31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62.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315.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3.xml"/><Relationship Id="rId1" Type="http://schemas.openxmlformats.org/officeDocument/2006/relationships/slideLayout" Target="../slideLayouts/slideLayout4.xml"/><Relationship Id="rId4" Type="http://schemas.openxmlformats.org/officeDocument/2006/relationships/image" Target="../media/image1420.png"/></Relationships>
</file>

<file path=ppt/slides/_rels/slide3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image" Target="../media/image1420.png"/></Relationships>
</file>

<file path=ppt/slides/_rels/slide318.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5.xml"/><Relationship Id="rId1" Type="http://schemas.openxmlformats.org/officeDocument/2006/relationships/slideLayout" Target="../slideLayouts/slideLayout4.xml"/><Relationship Id="rId5" Type="http://schemas.openxmlformats.org/officeDocument/2006/relationships/image" Target="../media/image1440.png"/><Relationship Id="rId4" Type="http://schemas.openxmlformats.org/officeDocument/2006/relationships/image" Target="../media/image1420.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2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66.xml"/><Relationship Id="rId1" Type="http://schemas.openxmlformats.org/officeDocument/2006/relationships/slideLayout" Target="../slideLayouts/slideLayout4.xml"/><Relationship Id="rId4" Type="http://schemas.openxmlformats.org/officeDocument/2006/relationships/image" Target="../media/image46.tiff"/></Relationships>
</file>

<file path=ppt/slides/_rels/slide32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67.xml"/><Relationship Id="rId1" Type="http://schemas.openxmlformats.org/officeDocument/2006/relationships/slideLayout" Target="../slideLayouts/slideLayout4.xml"/><Relationship Id="rId4" Type="http://schemas.openxmlformats.org/officeDocument/2006/relationships/image" Target="../media/image46.tiff"/></Relationships>
</file>

<file path=ppt/slides/_rels/slide32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68.xml"/><Relationship Id="rId1" Type="http://schemas.openxmlformats.org/officeDocument/2006/relationships/slideLayout" Target="../slideLayouts/slideLayout4.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46.tiff"/></Relationships>
</file>

<file path=ppt/slides/_rels/slide32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69.xml"/><Relationship Id="rId1" Type="http://schemas.openxmlformats.org/officeDocument/2006/relationships/slideLayout" Target="../slideLayouts/slideLayout4.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46.tiff"/></Relationships>
</file>

<file path=ppt/slides/_rels/slide3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70.xml"/><Relationship Id="rId1" Type="http://schemas.openxmlformats.org/officeDocument/2006/relationships/slideLayout" Target="../slideLayouts/slideLayout4.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46.tiff"/></Relationships>
</file>

<file path=ppt/slides/_rels/slide32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71.xml"/><Relationship Id="rId1" Type="http://schemas.openxmlformats.org/officeDocument/2006/relationships/slideLayout" Target="../slideLayouts/slideLayout4.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46.tiff"/></Relationships>
</file>

<file path=ppt/slides/_rels/slide32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72.xml"/><Relationship Id="rId1" Type="http://schemas.openxmlformats.org/officeDocument/2006/relationships/slideLayout" Target="../slideLayouts/slideLayout4.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46.tiff"/></Relationships>
</file>

<file path=ppt/slides/_rels/slide327.xml.rels><?xml version="1.0" encoding="UTF-8" standalone="yes"?>
<Relationships xmlns="http://schemas.openxmlformats.org/package/2006/relationships"><Relationship Id="rId3" Type="http://schemas.openxmlformats.org/officeDocument/2006/relationships/image" Target="../media/image45.tiff"/><Relationship Id="rId7" Type="http://schemas.openxmlformats.org/officeDocument/2006/relationships/image" Target="../media/image260.png"/><Relationship Id="rId2" Type="http://schemas.openxmlformats.org/officeDocument/2006/relationships/notesSlide" Target="../notesSlides/notesSlide173.xml"/><Relationship Id="rId1" Type="http://schemas.openxmlformats.org/officeDocument/2006/relationships/slideLayout" Target="../slideLayouts/slideLayout4.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46.tiff"/></Relationships>
</file>

<file path=ppt/slides/_rels/slide32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0.png"/></Relationships>
</file>

<file path=ppt/slides/_rels/slide33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5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5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5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5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5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4.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5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6.png"/><Relationship Id="rId3" Type="http://schemas.openxmlformats.org/officeDocument/2006/relationships/image" Target="../media/image55.png"/><Relationship Id="rId7" Type="http://schemas.openxmlformats.org/officeDocument/2006/relationships/image" Target="../media/image45.png"/><Relationship Id="rId12"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8.png"/><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8.png"/></Relationships>
</file>

<file path=ppt/slides/_rels/slide7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50.png"/><Relationship Id="rId5" Type="http://schemas.openxmlformats.org/officeDocument/2006/relationships/image" Target="../media/image43.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8.png"/></Relationships>
</file>

<file path=ppt/slides/_rels/slide7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8.png"/></Relationships>
</file>

<file path=ppt/slides/_rels/slide7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2.png"/><Relationship Id="rId5" Type="http://schemas.openxmlformats.org/officeDocument/2006/relationships/image" Target="../media/image43.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8.png"/></Relationships>
</file>

<file path=ppt/slides/_rels/slide7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53.png"/><Relationship Id="rId5" Type="http://schemas.openxmlformats.org/officeDocument/2006/relationships/image" Target="../media/image43.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8.png"/></Relationships>
</file>

<file path=ppt/slides/_rels/slide7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5.png"/><Relationship Id="rId5" Type="http://schemas.openxmlformats.org/officeDocument/2006/relationships/image" Target="../media/image44.png"/><Relationship Id="rId10" Type="http://schemas.openxmlformats.org/officeDocument/2006/relationships/image" Target="../media/image63.png"/><Relationship Id="rId4" Type="http://schemas.openxmlformats.org/officeDocument/2006/relationships/image" Target="../media/image43.png"/><Relationship Id="rId9"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404331F0-DF05-4E78-8E2E-BB62FA22FE77}"/>
              </a:ext>
            </a:extLst>
          </p:cNvPr>
          <p:cNvSpPr txBox="1">
            <a:spLocks noChangeArrowheads="1"/>
          </p:cNvSpPr>
          <p:nvPr/>
        </p:nvSpPr>
        <p:spPr bwMode="auto">
          <a:xfrm>
            <a:off x="625289" y="2941895"/>
            <a:ext cx="7600950" cy="453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400">
                <a:solidFill>
                  <a:schemeClr val="tx1"/>
                </a:solidFill>
                <a:latin typeface="HGP創英角ｺﾞｼｯｸUB" panose="020B0900000000000000" pitchFamily="50" charset="-128"/>
                <a:ea typeface="HGP創英角ｺﾞｼｯｸUB" panose="020B0900000000000000"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pPr algn="ctr" eaLnBrk="1" hangingPunct="1"/>
            <a:r>
              <a:rPr lang="ja-JP" altLang="en-US" sz="3300" b="1" kern="0">
                <a:latin typeface="メイリオ" panose="020B0604030504040204" pitchFamily="50" charset="-128"/>
                <a:ea typeface="メイリオ" panose="020B0604030504040204" pitchFamily="50" charset="-128"/>
              </a:rPr>
              <a:t>第４回</a:t>
            </a:r>
            <a:endParaRPr lang="ja-JP" altLang="en-US" sz="3300" b="1" kern="0" dirty="0">
              <a:latin typeface="メイリオ" panose="020B0604030504040204" pitchFamily="50" charset="-128"/>
              <a:ea typeface="メイリオ" panose="020B0604030504040204" pitchFamily="50" charset="-128"/>
            </a:endParaRPr>
          </a:p>
        </p:txBody>
      </p:sp>
      <p:sp>
        <p:nvSpPr>
          <p:cNvPr id="11" name="Rectangle 6">
            <a:extLst>
              <a:ext uri="{FF2B5EF4-FFF2-40B4-BE49-F238E27FC236}">
                <a16:creationId xmlns:a16="http://schemas.microsoft.com/office/drawing/2014/main" id="{73C9870A-6805-4D8C-8E01-591AB34700A1}"/>
              </a:ext>
            </a:extLst>
          </p:cNvPr>
          <p:cNvSpPr>
            <a:spLocks noGrp="1" noChangeArrowheads="1"/>
          </p:cNvSpPr>
          <p:nvPr>
            <p:ph type="ctrTitle"/>
          </p:nvPr>
        </p:nvSpPr>
        <p:spPr>
          <a:xfrm>
            <a:off x="651109" y="1352550"/>
            <a:ext cx="7991475" cy="453629"/>
          </a:xfrm>
        </p:spPr>
        <p:txBody>
          <a:bodyPr/>
          <a:lstStyle/>
          <a:p>
            <a:pPr eaLnBrk="1" hangingPunct="1"/>
            <a:r>
              <a:rPr lang="ja-JP" altLang="en-US" sz="3600" b="1" dirty="0">
                <a:latin typeface="メイリオ" panose="020B0604030504040204" pitchFamily="50" charset="-128"/>
                <a:ea typeface="メイリオ" panose="020B0604030504040204" pitchFamily="50" charset="-128"/>
              </a:rPr>
              <a:t>アメリカ式統計学</a:t>
            </a:r>
            <a:r>
              <a:rPr lang="en-US" altLang="ja-JP" sz="3600" b="1" dirty="0">
                <a:latin typeface="メイリオ" panose="020B0604030504040204" pitchFamily="50" charset="-128"/>
                <a:ea typeface="メイリオ" panose="020B0604030504040204" pitchFamily="50" charset="-128"/>
              </a:rPr>
              <a:t>-</a:t>
            </a:r>
            <a:r>
              <a:rPr lang="ja-JP" altLang="en-US" sz="3600" b="1" dirty="0">
                <a:latin typeface="メイリオ" panose="020B0604030504040204" pitchFamily="50" charset="-128"/>
                <a:ea typeface="メイリオ" panose="020B0604030504040204" pitchFamily="50" charset="-128"/>
              </a:rPr>
              <a:t>統計検定２級範囲</a:t>
            </a:r>
            <a:r>
              <a:rPr lang="en-US" altLang="ja-JP" sz="3600" b="1" dirty="0">
                <a:latin typeface="メイリオ" panose="020B0604030504040204" pitchFamily="50" charset="-128"/>
                <a:ea typeface="メイリオ" panose="020B0604030504040204" pitchFamily="50" charset="-128"/>
              </a:rPr>
              <a:t>-</a:t>
            </a:r>
            <a:endParaRPr lang="ja-JP" altLang="en-US" sz="36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73499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18" name="図形グループ 17"/>
          <p:cNvGrpSpPr/>
          <p:nvPr/>
        </p:nvGrpSpPr>
        <p:grpSpPr>
          <a:xfrm>
            <a:off x="2302995" y="2173877"/>
            <a:ext cx="4548655" cy="795747"/>
            <a:chOff x="1304790" y="3118579"/>
            <a:chExt cx="6570279" cy="1149412"/>
          </a:xfrm>
        </p:grpSpPr>
        <p:grpSp>
          <p:nvGrpSpPr>
            <p:cNvPr id="15" name="図形グループ 14"/>
            <p:cNvGrpSpPr/>
            <p:nvPr/>
          </p:nvGrpSpPr>
          <p:grpSpPr>
            <a:xfrm>
              <a:off x="2241176" y="3118579"/>
              <a:ext cx="4697507" cy="1149412"/>
              <a:chOff x="2241176" y="3118579"/>
              <a:chExt cx="4697507" cy="1149412"/>
            </a:xfrm>
          </p:grpSpPr>
          <p:sp>
            <p:nvSpPr>
              <p:cNvPr id="11" name="正方形/長方形 10"/>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13" name="直線矢印コネクタ 12"/>
              <p:cNvCxnSpPr>
                <a:cxnSpLocks/>
              </p:cNvCxnSpPr>
              <p:nvPr/>
            </p:nvCxnSpPr>
            <p:spPr>
              <a:xfrm>
                <a:off x="2241176" y="36883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テキスト ボックス 15"/>
            <p:cNvSpPr txBox="1"/>
            <p:nvPr/>
          </p:nvSpPr>
          <p:spPr>
            <a:xfrm>
              <a:off x="1304790" y="3490689"/>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入力</a:t>
              </a:r>
              <a:endParaRPr kumimoji="1" lang="ja-JP" altLang="en-US" sz="166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92420" y="3494072"/>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出力</a:t>
              </a:r>
              <a:endParaRPr kumimoji="1" lang="ja-JP" altLang="en-US" sz="1661"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89F0EA35-882E-4A78-9EEE-A4597F5E9583}"/>
                  </a:ext>
                </a:extLst>
              </p:cNvPr>
              <p:cNvSpPr txBox="1"/>
              <p:nvPr/>
            </p:nvSpPr>
            <p:spPr>
              <a:xfrm>
                <a:off x="1644183" y="3001719"/>
                <a:ext cx="1121846" cy="255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61" i="1">
                          <a:latin typeface="Cambria Math" charset="0"/>
                          <a:ea typeface="メイリオ" panose="020B0604030504040204" pitchFamily="50" charset="-128"/>
                        </a:rPr>
                        <m:t>例：</m:t>
                      </m:r>
                      <m:r>
                        <a:rPr kumimoji="1" lang="en-US" altLang="ja-JP" sz="1661" i="1">
                          <a:latin typeface="Cambria Math" charset="0"/>
                          <a:ea typeface="メイリオ" panose="020B0604030504040204" pitchFamily="50" charset="-128"/>
                        </a:rPr>
                        <m:t>𝑦</m:t>
                      </m:r>
                      <m:r>
                        <a:rPr kumimoji="1" lang="en-US" altLang="ja-JP" sz="1661" i="1">
                          <a:latin typeface="Cambria Math" charset="0"/>
                          <a:ea typeface="メイリオ" panose="020B0604030504040204" pitchFamily="50" charset="-128"/>
                        </a:rPr>
                        <m:t>=</m:t>
                      </m:r>
                      <m:sSup>
                        <m:sSupPr>
                          <m:ctrlPr>
                            <a:rPr kumimoji="1" lang="en-US" altLang="ja-JP" sz="1661" i="1">
                              <a:latin typeface="Cambria Math" panose="02040503050406030204" pitchFamily="18" charset="0"/>
                              <a:ea typeface="メイリオ" panose="020B0604030504040204" pitchFamily="50" charset="-128"/>
                            </a:rPr>
                          </m:ctrlPr>
                        </m:sSupPr>
                        <m:e>
                          <m:r>
                            <a:rPr kumimoji="1" lang="en-US" altLang="ja-JP" sz="1661" i="1">
                              <a:latin typeface="Cambria Math" charset="0"/>
                              <a:ea typeface="メイリオ" panose="020B0604030504040204" pitchFamily="50" charset="-128"/>
                            </a:rPr>
                            <m:t>𝑥</m:t>
                          </m:r>
                        </m:e>
                        <m:sup>
                          <m:r>
                            <a:rPr kumimoji="1" lang="en-US" altLang="ja-JP" sz="1661" i="1">
                              <a:latin typeface="Cambria Math" charset="0"/>
                              <a:ea typeface="メイリオ" panose="020B0604030504040204" pitchFamily="50" charset="-128"/>
                            </a:rPr>
                            <m:t>2</m:t>
                          </m:r>
                        </m:sup>
                      </m:sSup>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67" name="テキスト ボックス 66">
                <a:extLst>
                  <a:ext uri="{FF2B5EF4-FFF2-40B4-BE49-F238E27FC236}">
                    <a16:creationId xmlns:a16="http://schemas.microsoft.com/office/drawing/2014/main" id="{89F0EA35-882E-4A78-9EEE-A4597F5E9583}"/>
                  </a:ext>
                </a:extLst>
              </p:cNvPr>
              <p:cNvSpPr txBox="1">
                <a:spLocks noRot="1" noChangeAspect="1" noMove="1" noResize="1" noEditPoints="1" noAdjustHandles="1" noChangeArrowheads="1" noChangeShapeType="1" noTextEdit="1"/>
              </p:cNvSpPr>
              <p:nvPr/>
            </p:nvSpPr>
            <p:spPr>
              <a:xfrm>
                <a:off x="1644183" y="3001719"/>
                <a:ext cx="1121846" cy="255583"/>
              </a:xfrm>
              <a:prstGeom prst="rect">
                <a:avLst/>
              </a:prstGeom>
              <a:blipFill>
                <a:blip r:embed="rId2"/>
                <a:stretch>
                  <a:fillRect l="-7609" t="-9524" b="-21429"/>
                </a:stretch>
              </a:blipFill>
            </p:spPr>
            <p:txBody>
              <a:bodyPr/>
              <a:lstStyle/>
              <a:p>
                <a:r>
                  <a:rPr lang="ja-JP" altLang="en-US">
                    <a:noFill/>
                  </a:rPr>
                  <a:t> </a:t>
                </a:r>
              </a:p>
            </p:txBody>
          </p:sp>
        </mc:Fallback>
      </mc:AlternateContent>
      <p:grpSp>
        <p:nvGrpSpPr>
          <p:cNvPr id="69" name="図形グループ 20">
            <a:extLst>
              <a:ext uri="{FF2B5EF4-FFF2-40B4-BE49-F238E27FC236}">
                <a16:creationId xmlns:a16="http://schemas.microsoft.com/office/drawing/2014/main" id="{C98752A5-600E-4FEC-B257-6FE9D0ABEF02}"/>
              </a:ext>
            </a:extLst>
          </p:cNvPr>
          <p:cNvGrpSpPr/>
          <p:nvPr/>
        </p:nvGrpSpPr>
        <p:grpSpPr>
          <a:xfrm>
            <a:off x="2952604" y="3665885"/>
            <a:ext cx="3252120" cy="795747"/>
            <a:chOff x="2241176" y="3118579"/>
            <a:chExt cx="4697507" cy="1149412"/>
          </a:xfrm>
        </p:grpSpPr>
        <p:sp>
          <p:nvSpPr>
            <p:cNvPr id="72" name="正方形/長方形 71">
              <a:extLst>
                <a:ext uri="{FF2B5EF4-FFF2-40B4-BE49-F238E27FC236}">
                  <a16:creationId xmlns:a16="http://schemas.microsoft.com/office/drawing/2014/main" id="{10C269D2-B7CE-4947-B3D1-B664EB31DC6B}"/>
                </a:ext>
              </a:extLst>
            </p:cNvPr>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73" name="直線矢印コネクタ 72">
              <a:extLst>
                <a:ext uri="{FF2B5EF4-FFF2-40B4-BE49-F238E27FC236}">
                  <a16:creationId xmlns:a16="http://schemas.microsoft.com/office/drawing/2014/main" id="{813A2CF0-5BE9-493C-8B53-42224BAD6A3D}"/>
                </a:ext>
              </a:extLst>
            </p:cNvPr>
            <p:cNvCxnSpPr/>
            <p:nvPr/>
          </p:nvCxnSpPr>
          <p:spPr>
            <a:xfrm>
              <a:off x="2241176"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8F2AC65-C3F5-4B5C-A846-39D512A44CD3}"/>
                </a:ext>
              </a:extLst>
            </p:cNvPr>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正方形/長方形 19">
            <a:extLst>
              <a:ext uri="{FF2B5EF4-FFF2-40B4-BE49-F238E27FC236}">
                <a16:creationId xmlns:a16="http://schemas.microsoft.com/office/drawing/2014/main" id="{F63670AA-AC25-4AFA-AA40-231C3775E65B}"/>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1" name="正方形/長方形 20">
            <a:extLst>
              <a:ext uri="{FF2B5EF4-FFF2-40B4-BE49-F238E27FC236}">
                <a16:creationId xmlns:a16="http://schemas.microsoft.com/office/drawing/2014/main" id="{7D6005EE-58CD-486F-8B0E-8D62874A6548}"/>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2" name="コンテンツ プレースホルダー 2">
            <a:extLst>
              <a:ext uri="{FF2B5EF4-FFF2-40B4-BE49-F238E27FC236}">
                <a16:creationId xmlns:a16="http://schemas.microsoft.com/office/drawing/2014/main" id="{DEFAA2F2-B2F2-4ECC-A850-4A3C8D1BD244}"/>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364EC0F6-CC23-AF4C-9EEF-167F182375F5}"/>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とは、標本空間を定義域とし、実数を値域とする関数である。それぞれ決まった確率が与えられる。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23" name="正方形/長方形 22">
                <a:extLst>
                  <a:ext uri="{FF2B5EF4-FFF2-40B4-BE49-F238E27FC236}">
                    <a16:creationId xmlns:a16="http://schemas.microsoft.com/office/drawing/2014/main" id="{364EC0F6-CC23-AF4C-9EEF-167F182375F5}"/>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3"/>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989906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900695" y="3895574"/>
                <a:ext cx="352731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r>
                        <a:rPr kumimoji="1" lang="en-US" altLang="ja-JP" b="0" i="1" smtClean="0">
                          <a:latin typeface="Cambria Math" panose="02040503050406030204" pitchFamily="18" charset="0"/>
                          <a:ea typeface="メイリオ" panose="020B0604030504040204" pitchFamily="50" charset="-128"/>
                        </a:rPr>
                        <m:t>3</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3</m:t>
                          </m:r>
                        </m:num>
                        <m:den>
                          <m:r>
                            <a:rPr kumimoji="1" lang="en-US" altLang="ja-JP" i="1">
                              <a:latin typeface="Cambria Math" panose="02040503050406030204" pitchFamily="18" charset="0"/>
                              <a:ea typeface="メイリオ" panose="020B0604030504040204" pitchFamily="50" charset="-128"/>
                            </a:rPr>
                            <m:t>10</m:t>
                          </m:r>
                        </m:den>
                      </m:f>
                      <m:r>
                        <a:rPr kumimoji="1" lang="en-US" altLang="ja-JP" b="0" i="1" smtClean="0">
                          <a:latin typeface="Cambria Math" panose="02040503050406030204" pitchFamily="18" charset="0"/>
                          <a:ea typeface="メイリオ" panose="020B0604030504040204" pitchFamily="50" charset="-128"/>
                        </a:rPr>
                        <m:t>+4</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2</m:t>
                          </m:r>
                        </m:num>
                        <m:den>
                          <m:r>
                            <a:rPr kumimoji="1" lang="en-US" altLang="ja-JP" i="1">
                              <a:latin typeface="Cambria Math" panose="02040503050406030204" pitchFamily="18" charset="0"/>
                              <a:ea typeface="メイリオ" panose="020B0604030504040204" pitchFamily="50" charset="-128"/>
                            </a:rPr>
                            <m:t>10</m:t>
                          </m:r>
                        </m:den>
                      </m:f>
                      <m:r>
                        <a:rPr kumimoji="1" lang="en-US" altLang="ja-JP" b="0" i="1" smtClean="0">
                          <a:latin typeface="Cambria Math" panose="02040503050406030204" pitchFamily="18" charset="0"/>
                          <a:ea typeface="メイリオ" panose="020B0604030504040204" pitchFamily="50" charset="-128"/>
                        </a:rPr>
                        <m:t>+5</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2</m:t>
                          </m:r>
                        </m:num>
                        <m:den>
                          <m:r>
                            <a:rPr kumimoji="1" lang="en-US" altLang="ja-JP" i="1">
                              <a:latin typeface="Cambria Math" panose="02040503050406030204" pitchFamily="18" charset="0"/>
                              <a:ea typeface="メイリオ" panose="020B0604030504040204" pitchFamily="50" charset="-128"/>
                            </a:rPr>
                            <m:t>10</m:t>
                          </m:r>
                        </m:den>
                      </m:f>
                      <m:r>
                        <a:rPr kumimoji="1" lang="en-US" altLang="ja-JP" i="1">
                          <a:latin typeface="Cambria Math" panose="02040503050406030204" pitchFamily="18" charset="0"/>
                          <a:ea typeface="メイリオ" panose="020B0604030504040204" pitchFamily="50" charset="-128"/>
                        </a:rPr>
                        <m:t>+</m:t>
                      </m:r>
                      <m:r>
                        <a:rPr kumimoji="1" lang="en-US" altLang="ja-JP" b="0" i="1" smtClean="0">
                          <a:latin typeface="Cambria Math" panose="02040503050406030204" pitchFamily="18" charset="0"/>
                          <a:ea typeface="メイリオ" panose="020B0604030504040204" pitchFamily="50" charset="-128"/>
                        </a:rPr>
                        <m:t>6</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3</m:t>
                          </m:r>
                        </m:num>
                        <m:den>
                          <m:r>
                            <a:rPr kumimoji="1" lang="en-US" altLang="ja-JP" i="1">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900695" y="3895574"/>
                <a:ext cx="3527312" cy="670568"/>
              </a:xfrm>
              <a:prstGeom prst="rect">
                <a:avLst/>
              </a:prstGeom>
              <a:blipFill>
                <a:blip r:embed="rId5"/>
                <a:stretch>
                  <a:fillRect b="-37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197254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900695" y="3895574"/>
                <a:ext cx="352731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r>
                        <a:rPr kumimoji="1" lang="en-US" altLang="ja-JP" b="0" i="1" smtClean="0">
                          <a:latin typeface="Cambria Math" panose="02040503050406030204" pitchFamily="18" charset="0"/>
                          <a:ea typeface="メイリオ" panose="020B0604030504040204" pitchFamily="50" charset="-128"/>
                        </a:rPr>
                        <m:t>3</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3</m:t>
                          </m:r>
                        </m:num>
                        <m:den>
                          <m:r>
                            <a:rPr kumimoji="1" lang="en-US" altLang="ja-JP" i="1">
                              <a:latin typeface="Cambria Math" panose="02040503050406030204" pitchFamily="18" charset="0"/>
                              <a:ea typeface="メイリオ" panose="020B0604030504040204" pitchFamily="50" charset="-128"/>
                            </a:rPr>
                            <m:t>10</m:t>
                          </m:r>
                        </m:den>
                      </m:f>
                      <m:r>
                        <a:rPr kumimoji="1" lang="en-US" altLang="ja-JP" b="0" i="1" smtClean="0">
                          <a:latin typeface="Cambria Math" panose="02040503050406030204" pitchFamily="18" charset="0"/>
                          <a:ea typeface="メイリオ" panose="020B0604030504040204" pitchFamily="50" charset="-128"/>
                        </a:rPr>
                        <m:t>+4</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2</m:t>
                          </m:r>
                        </m:num>
                        <m:den>
                          <m:r>
                            <a:rPr kumimoji="1" lang="en-US" altLang="ja-JP" i="1">
                              <a:latin typeface="Cambria Math" panose="02040503050406030204" pitchFamily="18" charset="0"/>
                              <a:ea typeface="メイリオ" panose="020B0604030504040204" pitchFamily="50" charset="-128"/>
                            </a:rPr>
                            <m:t>10</m:t>
                          </m:r>
                        </m:den>
                      </m:f>
                      <m:r>
                        <a:rPr kumimoji="1" lang="en-US" altLang="ja-JP" b="0" i="1" smtClean="0">
                          <a:latin typeface="Cambria Math" panose="02040503050406030204" pitchFamily="18" charset="0"/>
                          <a:ea typeface="メイリオ" panose="020B0604030504040204" pitchFamily="50" charset="-128"/>
                        </a:rPr>
                        <m:t>+5</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2</m:t>
                          </m:r>
                        </m:num>
                        <m:den>
                          <m:r>
                            <a:rPr kumimoji="1" lang="en-US" altLang="ja-JP" i="1">
                              <a:latin typeface="Cambria Math" panose="02040503050406030204" pitchFamily="18" charset="0"/>
                              <a:ea typeface="メイリオ" panose="020B0604030504040204" pitchFamily="50" charset="-128"/>
                            </a:rPr>
                            <m:t>10</m:t>
                          </m:r>
                        </m:den>
                      </m:f>
                      <m:r>
                        <a:rPr kumimoji="1" lang="en-US" altLang="ja-JP" i="1">
                          <a:latin typeface="Cambria Math" panose="02040503050406030204" pitchFamily="18" charset="0"/>
                          <a:ea typeface="メイリオ" panose="020B0604030504040204" pitchFamily="50" charset="-128"/>
                        </a:rPr>
                        <m:t>+</m:t>
                      </m:r>
                      <m:r>
                        <a:rPr kumimoji="1" lang="en-US" altLang="ja-JP" b="0" i="1" smtClean="0">
                          <a:latin typeface="Cambria Math" panose="02040503050406030204" pitchFamily="18" charset="0"/>
                          <a:ea typeface="メイリオ" panose="020B0604030504040204" pitchFamily="50" charset="-128"/>
                        </a:rPr>
                        <m:t>6</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3</m:t>
                          </m:r>
                        </m:num>
                        <m:den>
                          <m:r>
                            <a:rPr kumimoji="1" lang="en-US" altLang="ja-JP" i="1">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900695" y="3895574"/>
                <a:ext cx="3527312" cy="670568"/>
              </a:xfrm>
              <a:prstGeom prst="rect">
                <a:avLst/>
              </a:prstGeom>
              <a:blipFill>
                <a:blip r:embed="rId5"/>
                <a:stretch>
                  <a:fillRect b="-3704"/>
                </a:stretch>
              </a:blipFill>
            </p:spPr>
            <p:txBody>
              <a:bodyPr/>
              <a:lstStyle/>
              <a:p>
                <a:r>
                  <a:rPr lang="ja-JP" altLang="en-US">
                    <a:noFill/>
                  </a:rPr>
                  <a:t> </a:t>
                </a:r>
              </a:p>
            </p:txBody>
          </p:sp>
        </mc:Fallback>
      </mc:AlternateContent>
      <p:sp>
        <p:nvSpPr>
          <p:cNvPr id="22" name="円/楕円 21">
            <a:extLst>
              <a:ext uri="{FF2B5EF4-FFF2-40B4-BE49-F238E27FC236}">
                <a16:creationId xmlns:a16="http://schemas.microsoft.com/office/drawing/2014/main" id="{498A5B07-6D71-714C-84AA-870C737F9D79}"/>
              </a:ext>
            </a:extLst>
          </p:cNvPr>
          <p:cNvSpPr/>
          <p:nvPr/>
        </p:nvSpPr>
        <p:spPr bwMode="auto">
          <a:xfrm>
            <a:off x="3326569" y="4047181"/>
            <a:ext cx="381000" cy="3693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円/楕円 22">
            <a:extLst>
              <a:ext uri="{FF2B5EF4-FFF2-40B4-BE49-F238E27FC236}">
                <a16:creationId xmlns:a16="http://schemas.microsoft.com/office/drawing/2014/main" id="{58FA085B-B8EA-854F-8C41-5B1F88F039A4}"/>
              </a:ext>
            </a:extLst>
          </p:cNvPr>
          <p:cNvSpPr/>
          <p:nvPr/>
        </p:nvSpPr>
        <p:spPr bwMode="auto">
          <a:xfrm>
            <a:off x="4114800" y="4047181"/>
            <a:ext cx="381000" cy="3693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円/楕円 23">
            <a:extLst>
              <a:ext uri="{FF2B5EF4-FFF2-40B4-BE49-F238E27FC236}">
                <a16:creationId xmlns:a16="http://schemas.microsoft.com/office/drawing/2014/main" id="{9125075F-BDBB-A74E-8ADF-00A371455A98}"/>
              </a:ext>
            </a:extLst>
          </p:cNvPr>
          <p:cNvSpPr/>
          <p:nvPr/>
        </p:nvSpPr>
        <p:spPr bwMode="auto">
          <a:xfrm>
            <a:off x="4903031" y="4047181"/>
            <a:ext cx="381000" cy="3693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 name="円/楕円 24">
            <a:extLst>
              <a:ext uri="{FF2B5EF4-FFF2-40B4-BE49-F238E27FC236}">
                <a16:creationId xmlns:a16="http://schemas.microsoft.com/office/drawing/2014/main" id="{182F7F57-F055-DD43-A49C-2FE8A479DEF0}"/>
              </a:ext>
            </a:extLst>
          </p:cNvPr>
          <p:cNvSpPr/>
          <p:nvPr/>
        </p:nvSpPr>
        <p:spPr bwMode="auto">
          <a:xfrm>
            <a:off x="5691262" y="4047181"/>
            <a:ext cx="381000" cy="3693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 name="テキスト ボックス 8">
            <a:extLst>
              <a:ext uri="{FF2B5EF4-FFF2-40B4-BE49-F238E27FC236}">
                <a16:creationId xmlns:a16="http://schemas.microsoft.com/office/drawing/2014/main" id="{20842C63-1730-DB47-B4B7-F2B28C5A8DE1}"/>
              </a:ext>
            </a:extLst>
          </p:cNvPr>
          <p:cNvSpPr txBox="1"/>
          <p:nvPr/>
        </p:nvSpPr>
        <p:spPr>
          <a:xfrm>
            <a:off x="3751855" y="3428095"/>
            <a:ext cx="1723550" cy="400110"/>
          </a:xfrm>
          <a:prstGeom prst="rect">
            <a:avLst/>
          </a:prstGeom>
          <a:noFill/>
        </p:spPr>
        <p:txBody>
          <a:bodyPr wrap="none" rtlCol="0">
            <a:spAutoFit/>
          </a:bodyPr>
          <a:lstStyle/>
          <a:p>
            <a:r>
              <a:rPr kumimoji="1" lang="ja-JP" altLang="en-US">
                <a:solidFill>
                  <a:srgbClr val="FF0000"/>
                </a:solidFill>
                <a:latin typeface="Meiryo" panose="020B0604030504040204" pitchFamily="34" charset="-128"/>
                <a:ea typeface="Meiryo" panose="020B0604030504040204" pitchFamily="34" charset="-128"/>
              </a:rPr>
              <a:t>確率変数の値</a:t>
            </a:r>
          </a:p>
        </p:txBody>
      </p:sp>
    </p:spTree>
    <p:extLst>
      <p:ext uri="{BB962C8B-B14F-4D97-AF65-F5344CB8AC3E}">
        <p14:creationId xmlns:p14="http://schemas.microsoft.com/office/powerpoint/2010/main" val="27293721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900695" y="3895574"/>
                <a:ext cx="352731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r>
                        <a:rPr kumimoji="1" lang="en-US" altLang="ja-JP" b="0" i="1" smtClean="0">
                          <a:latin typeface="Cambria Math" panose="02040503050406030204" pitchFamily="18" charset="0"/>
                          <a:ea typeface="メイリオ" panose="020B0604030504040204" pitchFamily="50" charset="-128"/>
                        </a:rPr>
                        <m:t>3</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3</m:t>
                          </m:r>
                        </m:num>
                        <m:den>
                          <m:r>
                            <a:rPr kumimoji="1" lang="en-US" altLang="ja-JP" i="1">
                              <a:latin typeface="Cambria Math" panose="02040503050406030204" pitchFamily="18" charset="0"/>
                              <a:ea typeface="メイリオ" panose="020B0604030504040204" pitchFamily="50" charset="-128"/>
                            </a:rPr>
                            <m:t>10</m:t>
                          </m:r>
                        </m:den>
                      </m:f>
                      <m:r>
                        <a:rPr kumimoji="1" lang="en-US" altLang="ja-JP" b="0" i="1" smtClean="0">
                          <a:latin typeface="Cambria Math" panose="02040503050406030204" pitchFamily="18" charset="0"/>
                          <a:ea typeface="メイリオ" panose="020B0604030504040204" pitchFamily="50" charset="-128"/>
                        </a:rPr>
                        <m:t>+4</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2</m:t>
                          </m:r>
                        </m:num>
                        <m:den>
                          <m:r>
                            <a:rPr kumimoji="1" lang="en-US" altLang="ja-JP" i="1">
                              <a:latin typeface="Cambria Math" panose="02040503050406030204" pitchFamily="18" charset="0"/>
                              <a:ea typeface="メイリオ" panose="020B0604030504040204" pitchFamily="50" charset="-128"/>
                            </a:rPr>
                            <m:t>10</m:t>
                          </m:r>
                        </m:den>
                      </m:f>
                      <m:r>
                        <a:rPr kumimoji="1" lang="en-US" altLang="ja-JP" b="0" i="1" smtClean="0">
                          <a:latin typeface="Cambria Math" panose="02040503050406030204" pitchFamily="18" charset="0"/>
                          <a:ea typeface="メイリオ" panose="020B0604030504040204" pitchFamily="50" charset="-128"/>
                        </a:rPr>
                        <m:t>+5</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2</m:t>
                          </m:r>
                        </m:num>
                        <m:den>
                          <m:r>
                            <a:rPr kumimoji="1" lang="en-US" altLang="ja-JP" i="1">
                              <a:latin typeface="Cambria Math" panose="02040503050406030204" pitchFamily="18" charset="0"/>
                              <a:ea typeface="メイリオ" panose="020B0604030504040204" pitchFamily="50" charset="-128"/>
                            </a:rPr>
                            <m:t>10</m:t>
                          </m:r>
                        </m:den>
                      </m:f>
                      <m:r>
                        <a:rPr kumimoji="1" lang="en-US" altLang="ja-JP" i="1">
                          <a:latin typeface="Cambria Math" panose="02040503050406030204" pitchFamily="18" charset="0"/>
                          <a:ea typeface="メイリオ" panose="020B0604030504040204" pitchFamily="50" charset="-128"/>
                        </a:rPr>
                        <m:t>+</m:t>
                      </m:r>
                      <m:r>
                        <a:rPr kumimoji="1" lang="en-US" altLang="ja-JP" b="0" i="1" smtClean="0">
                          <a:latin typeface="Cambria Math" panose="02040503050406030204" pitchFamily="18" charset="0"/>
                          <a:ea typeface="メイリオ" panose="020B0604030504040204" pitchFamily="50" charset="-128"/>
                        </a:rPr>
                        <m:t>6</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3</m:t>
                          </m:r>
                        </m:num>
                        <m:den>
                          <m:r>
                            <a:rPr kumimoji="1" lang="en-US" altLang="ja-JP" i="1">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900695" y="3895574"/>
                <a:ext cx="3527312" cy="670568"/>
              </a:xfrm>
              <a:prstGeom prst="rect">
                <a:avLst/>
              </a:prstGeom>
              <a:blipFill>
                <a:blip r:embed="rId5"/>
                <a:stretch>
                  <a:fillRect b="-3704"/>
                </a:stretch>
              </a:blipFill>
            </p:spPr>
            <p:txBody>
              <a:bodyPr/>
              <a:lstStyle/>
              <a:p>
                <a:r>
                  <a:rPr lang="ja-JP" altLang="en-US">
                    <a:noFill/>
                  </a:rPr>
                  <a:t> </a:t>
                </a:r>
              </a:p>
            </p:txBody>
          </p:sp>
        </mc:Fallback>
      </mc:AlternateContent>
      <p:sp>
        <p:nvSpPr>
          <p:cNvPr id="22" name="円/楕円 21">
            <a:extLst>
              <a:ext uri="{FF2B5EF4-FFF2-40B4-BE49-F238E27FC236}">
                <a16:creationId xmlns:a16="http://schemas.microsoft.com/office/drawing/2014/main" id="{498A5B07-6D71-714C-84AA-870C737F9D79}"/>
              </a:ext>
            </a:extLst>
          </p:cNvPr>
          <p:cNvSpPr/>
          <p:nvPr/>
        </p:nvSpPr>
        <p:spPr bwMode="auto">
          <a:xfrm>
            <a:off x="3605397" y="3945504"/>
            <a:ext cx="381000" cy="670567"/>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円/楕円 22">
            <a:extLst>
              <a:ext uri="{FF2B5EF4-FFF2-40B4-BE49-F238E27FC236}">
                <a16:creationId xmlns:a16="http://schemas.microsoft.com/office/drawing/2014/main" id="{58FA085B-B8EA-854F-8C41-5B1F88F039A4}"/>
              </a:ext>
            </a:extLst>
          </p:cNvPr>
          <p:cNvSpPr/>
          <p:nvPr/>
        </p:nvSpPr>
        <p:spPr bwMode="auto">
          <a:xfrm>
            <a:off x="4419600" y="3911455"/>
            <a:ext cx="381000" cy="722056"/>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4" name="円/楕円 23">
            <a:extLst>
              <a:ext uri="{FF2B5EF4-FFF2-40B4-BE49-F238E27FC236}">
                <a16:creationId xmlns:a16="http://schemas.microsoft.com/office/drawing/2014/main" id="{9125075F-BDBB-A74E-8ADF-00A371455A98}"/>
              </a:ext>
            </a:extLst>
          </p:cNvPr>
          <p:cNvSpPr/>
          <p:nvPr/>
        </p:nvSpPr>
        <p:spPr bwMode="auto">
          <a:xfrm>
            <a:off x="5181600" y="3921491"/>
            <a:ext cx="381000" cy="694579"/>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5" name="円/楕円 24">
            <a:extLst>
              <a:ext uri="{FF2B5EF4-FFF2-40B4-BE49-F238E27FC236}">
                <a16:creationId xmlns:a16="http://schemas.microsoft.com/office/drawing/2014/main" id="{182F7F57-F055-DD43-A49C-2FE8A479DEF0}"/>
              </a:ext>
            </a:extLst>
          </p:cNvPr>
          <p:cNvSpPr/>
          <p:nvPr/>
        </p:nvSpPr>
        <p:spPr bwMode="auto">
          <a:xfrm>
            <a:off x="5943600" y="3868498"/>
            <a:ext cx="381000" cy="722055"/>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9" name="テキスト ボックス 8">
            <a:extLst>
              <a:ext uri="{FF2B5EF4-FFF2-40B4-BE49-F238E27FC236}">
                <a16:creationId xmlns:a16="http://schemas.microsoft.com/office/drawing/2014/main" id="{20842C63-1730-DB47-B4B7-F2B28C5A8DE1}"/>
              </a:ext>
            </a:extLst>
          </p:cNvPr>
          <p:cNvSpPr txBox="1"/>
          <p:nvPr/>
        </p:nvSpPr>
        <p:spPr>
          <a:xfrm>
            <a:off x="3623618" y="3428095"/>
            <a:ext cx="1980029" cy="400110"/>
          </a:xfrm>
          <a:prstGeom prst="rect">
            <a:avLst/>
          </a:prstGeom>
          <a:noFill/>
        </p:spPr>
        <p:txBody>
          <a:bodyPr wrap="none" rtlCol="0">
            <a:spAutoFit/>
          </a:bodyPr>
          <a:lstStyle/>
          <a:p>
            <a:r>
              <a:rPr kumimoji="1" lang="ja-JP" altLang="en-US">
                <a:solidFill>
                  <a:srgbClr val="FF0000"/>
                </a:solidFill>
                <a:latin typeface="Meiryo" panose="020B0604030504040204" pitchFamily="34" charset="-128"/>
                <a:ea typeface="Meiryo" panose="020B0604030504040204" pitchFamily="34" charset="-128"/>
              </a:rPr>
              <a:t>確率変数の確率</a:t>
            </a:r>
          </a:p>
        </p:txBody>
      </p:sp>
    </p:spTree>
    <p:extLst>
      <p:ext uri="{BB962C8B-B14F-4D97-AF65-F5344CB8AC3E}">
        <p14:creationId xmlns:p14="http://schemas.microsoft.com/office/powerpoint/2010/main" val="3351412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900695" y="3895574"/>
                <a:ext cx="352731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r>
                        <a:rPr kumimoji="1" lang="en-US" altLang="ja-JP" b="0" i="1" smtClean="0">
                          <a:latin typeface="Cambria Math" panose="02040503050406030204" pitchFamily="18" charset="0"/>
                          <a:ea typeface="メイリオ" panose="020B0604030504040204" pitchFamily="50" charset="-128"/>
                        </a:rPr>
                        <m:t>3</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3</m:t>
                          </m:r>
                        </m:num>
                        <m:den>
                          <m:r>
                            <a:rPr kumimoji="1" lang="en-US" altLang="ja-JP" i="1">
                              <a:latin typeface="Cambria Math" panose="02040503050406030204" pitchFamily="18" charset="0"/>
                              <a:ea typeface="メイリオ" panose="020B0604030504040204" pitchFamily="50" charset="-128"/>
                            </a:rPr>
                            <m:t>10</m:t>
                          </m:r>
                        </m:den>
                      </m:f>
                      <m:r>
                        <a:rPr kumimoji="1" lang="en-US" altLang="ja-JP" b="0" i="1" smtClean="0">
                          <a:latin typeface="Cambria Math" panose="02040503050406030204" pitchFamily="18" charset="0"/>
                          <a:ea typeface="メイリオ" panose="020B0604030504040204" pitchFamily="50" charset="-128"/>
                        </a:rPr>
                        <m:t>+4</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2</m:t>
                          </m:r>
                        </m:num>
                        <m:den>
                          <m:r>
                            <a:rPr kumimoji="1" lang="en-US" altLang="ja-JP" i="1">
                              <a:latin typeface="Cambria Math" panose="02040503050406030204" pitchFamily="18" charset="0"/>
                              <a:ea typeface="メイリオ" panose="020B0604030504040204" pitchFamily="50" charset="-128"/>
                            </a:rPr>
                            <m:t>10</m:t>
                          </m:r>
                        </m:den>
                      </m:f>
                      <m:r>
                        <a:rPr kumimoji="1" lang="en-US" altLang="ja-JP" b="0" i="1" smtClean="0">
                          <a:latin typeface="Cambria Math" panose="02040503050406030204" pitchFamily="18" charset="0"/>
                          <a:ea typeface="メイリオ" panose="020B0604030504040204" pitchFamily="50" charset="-128"/>
                        </a:rPr>
                        <m:t>+5</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2</m:t>
                          </m:r>
                        </m:num>
                        <m:den>
                          <m:r>
                            <a:rPr kumimoji="1" lang="en-US" altLang="ja-JP" i="1">
                              <a:latin typeface="Cambria Math" panose="02040503050406030204" pitchFamily="18" charset="0"/>
                              <a:ea typeface="メイリオ" panose="020B0604030504040204" pitchFamily="50" charset="-128"/>
                            </a:rPr>
                            <m:t>10</m:t>
                          </m:r>
                        </m:den>
                      </m:f>
                      <m:r>
                        <a:rPr kumimoji="1" lang="en-US" altLang="ja-JP" i="1">
                          <a:latin typeface="Cambria Math" panose="02040503050406030204" pitchFamily="18" charset="0"/>
                          <a:ea typeface="メイリオ" panose="020B0604030504040204" pitchFamily="50" charset="-128"/>
                        </a:rPr>
                        <m:t>+</m:t>
                      </m:r>
                      <m:r>
                        <a:rPr kumimoji="1" lang="en-US" altLang="ja-JP" b="0" i="1" smtClean="0">
                          <a:latin typeface="Cambria Math" panose="02040503050406030204" pitchFamily="18" charset="0"/>
                          <a:ea typeface="メイリオ" panose="020B0604030504040204" pitchFamily="50" charset="-128"/>
                        </a:rPr>
                        <m:t>6</m:t>
                      </m:r>
                      <m:f>
                        <m:fPr>
                          <m:ctrlPr>
                            <a:rPr kumimoji="1" lang="el-GR" altLang="ja-JP" i="1">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3</m:t>
                          </m:r>
                        </m:num>
                        <m:den>
                          <m:r>
                            <a:rPr kumimoji="1" lang="en-US" altLang="ja-JP" i="1">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900695" y="3895574"/>
                <a:ext cx="3527312" cy="670568"/>
              </a:xfrm>
              <a:prstGeom prst="rect">
                <a:avLst/>
              </a:prstGeom>
              <a:blipFill>
                <a:blip r:embed="rId5"/>
                <a:stretch>
                  <a:fillRect b="-37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B9199F91-47C7-B44A-B647-F2941D397229}"/>
                  </a:ext>
                </a:extLst>
              </p:cNvPr>
              <p:cNvSpPr/>
              <p:nvPr/>
            </p:nvSpPr>
            <p:spPr>
              <a:xfrm>
                <a:off x="6386904" y="4096914"/>
                <a:ext cx="8442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メイリオ" panose="020B0604030504040204" pitchFamily="50" charset="-128"/>
                        </a:rPr>
                        <m:t>=</m:t>
                      </m:r>
                      <m:r>
                        <a:rPr kumimoji="1" lang="en-US" altLang="ja-JP" b="0" i="1" smtClean="0">
                          <a:latin typeface="Cambria Math" panose="02040503050406030204" pitchFamily="18" charset="0"/>
                          <a:ea typeface="メイリオ" panose="020B0604030504040204" pitchFamily="50" charset="-128"/>
                        </a:rPr>
                        <m:t>4.5</m:t>
                      </m:r>
                    </m:oMath>
                  </m:oMathPara>
                </a14:m>
                <a:endParaRPr lang="ja-JP" altLang="en-US"/>
              </a:p>
            </p:txBody>
          </p:sp>
        </mc:Choice>
        <mc:Fallback xmlns="">
          <p:sp>
            <p:nvSpPr>
              <p:cNvPr id="22" name="正方形/長方形 21">
                <a:extLst>
                  <a:ext uri="{FF2B5EF4-FFF2-40B4-BE49-F238E27FC236}">
                    <a16:creationId xmlns:a16="http://schemas.microsoft.com/office/drawing/2014/main" id="{B9199F91-47C7-B44A-B647-F2941D397229}"/>
                  </a:ext>
                </a:extLst>
              </p:cNvPr>
              <p:cNvSpPr>
                <a:spLocks noRot="1" noChangeAspect="1" noMove="1" noResize="1" noEditPoints="1" noAdjustHandles="1" noChangeArrowheads="1" noChangeShapeType="1" noTextEdit="1"/>
              </p:cNvSpPr>
              <p:nvPr/>
            </p:nvSpPr>
            <p:spPr>
              <a:xfrm>
                <a:off x="6386904" y="4096914"/>
                <a:ext cx="844205" cy="400110"/>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07597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p:sp>
        <p:nvSpPr>
          <p:cNvPr id="29" name="正方形/長方形 28">
            <a:extLst>
              <a:ext uri="{FF2B5EF4-FFF2-40B4-BE49-F238E27FC236}">
                <a16:creationId xmlns:a16="http://schemas.microsoft.com/office/drawing/2014/main" id="{D817B49A-B1DF-48BA-A87E-BDE13B6A9F6D}"/>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0" name="コンテンツ プレースホルダー 2">
            <a:extLst>
              <a:ext uri="{FF2B5EF4-FFF2-40B4-BE49-F238E27FC236}">
                <a16:creationId xmlns:a16="http://schemas.microsoft.com/office/drawing/2014/main" id="{EBB253D1-03F4-4ECB-A485-9F4BC7A8703E}"/>
              </a:ext>
            </a:extLst>
          </p:cNvPr>
          <p:cNvSpPr txBox="1">
            <a:spLocks/>
          </p:cNvSpPr>
          <p:nvPr/>
        </p:nvSpPr>
        <p:spPr>
          <a:xfrm>
            <a:off x="1889578" y="992440"/>
            <a:ext cx="1532060" cy="33850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確率変数の期待値</a:t>
            </a:r>
            <a:endParaRPr lang="en-US" altLang="ja-JP" sz="1350" b="1" dirty="0">
              <a:latin typeface="Meiryo" charset="-128"/>
              <a:ea typeface="Meiryo" charset="-128"/>
              <a:cs typeface="Meiryo" charset="-128"/>
            </a:endParaRPr>
          </a:p>
        </p:txBody>
      </p:sp>
      <p:sp>
        <p:nvSpPr>
          <p:cNvPr id="10" name="コンテンツ プレースホルダー 2"/>
          <p:cNvSpPr>
            <a:spLocks noGrp="1"/>
          </p:cNvSpPr>
          <p:nvPr>
            <p:ph idx="1"/>
          </p:nvPr>
        </p:nvSpPr>
        <p:spPr>
          <a:xfrm>
            <a:off x="1636181" y="1240838"/>
            <a:ext cx="5963034" cy="582232"/>
          </a:xfrm>
        </p:spPr>
        <p:txBody>
          <a:bodyPr/>
          <a:lstStyle/>
          <a:p>
            <a:pPr marL="0" indent="0">
              <a:buNone/>
            </a:pPr>
            <a:r>
              <a:rPr kumimoji="1" lang="ja-JP" altLang="en-US"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dirty="0">
                <a:latin typeface="メイリオ" panose="020B0604030504040204" pitchFamily="50" charset="-128"/>
                <a:ea typeface="メイリオ" panose="020B0604030504040204" pitchFamily="50" charset="-128"/>
              </a:rPr>
              <a:t>とする。期待値を求めよ。　</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51155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mc:AlternateContent xmlns:mc="http://schemas.openxmlformats.org/markup-compatibility/2006" xmlns:a14="http://schemas.microsoft.com/office/drawing/2010/main">
        <mc:Choice Requires="a14">
          <p:graphicFrame>
            <p:nvGraphicFramePr>
              <p:cNvPr id="31" name="表 30">
                <a:extLst>
                  <a:ext uri="{FF2B5EF4-FFF2-40B4-BE49-F238E27FC236}">
                    <a16:creationId xmlns:a16="http://schemas.microsoft.com/office/drawing/2014/main" id="{1EF0ABD6-FF37-49CE-B3E8-2E13435AC302}"/>
                  </a:ext>
                </a:extLst>
              </p:cNvPr>
              <p:cNvGraphicFramePr>
                <a:graphicFrameLocks noGrp="1"/>
              </p:cNvGraphicFramePr>
              <p:nvPr>
                <p:extLst>
                  <p:ext uri="{D42A27DB-BD31-4B8C-83A1-F6EECF244321}">
                    <p14:modId xmlns:p14="http://schemas.microsoft.com/office/powerpoint/2010/main" val="130532301"/>
                  </p:ext>
                </p:extLst>
              </p:nvPr>
            </p:nvGraphicFramePr>
            <p:xfrm>
              <a:off x="1748262" y="2185360"/>
              <a:ext cx="2815225" cy="814439"/>
            </p:xfrm>
            <a:graphic>
              <a:graphicData uri="http://schemas.openxmlformats.org/drawingml/2006/table">
                <a:tbl>
                  <a:tblPr firstRow="1" bandRow="1">
                    <a:tableStyleId>{2A488322-F2BA-4B5B-9748-0D474271808F}</a:tableStyleId>
                  </a:tblPr>
                  <a:tblGrid>
                    <a:gridCol w="563045">
                      <a:extLst>
                        <a:ext uri="{9D8B030D-6E8A-4147-A177-3AD203B41FA5}">
                          <a16:colId xmlns:a16="http://schemas.microsoft.com/office/drawing/2014/main" val="20000"/>
                        </a:ext>
                      </a:extLst>
                    </a:gridCol>
                    <a:gridCol w="563045">
                      <a:extLst>
                        <a:ext uri="{9D8B030D-6E8A-4147-A177-3AD203B41FA5}">
                          <a16:colId xmlns:a16="http://schemas.microsoft.com/office/drawing/2014/main" val="20001"/>
                        </a:ext>
                      </a:extLst>
                    </a:gridCol>
                    <a:gridCol w="563045">
                      <a:extLst>
                        <a:ext uri="{9D8B030D-6E8A-4147-A177-3AD203B41FA5}">
                          <a16:colId xmlns:a16="http://schemas.microsoft.com/office/drawing/2014/main" val="20002"/>
                        </a:ext>
                      </a:extLst>
                    </a:gridCol>
                    <a:gridCol w="563045">
                      <a:extLst>
                        <a:ext uri="{9D8B030D-6E8A-4147-A177-3AD203B41FA5}">
                          <a16:colId xmlns:a16="http://schemas.microsoft.com/office/drawing/2014/main" val="20003"/>
                        </a:ext>
                      </a:extLst>
                    </a:gridCol>
                    <a:gridCol w="563045">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3</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3</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31" name="表 30">
                <a:extLst>
                  <a:ext uri="{FF2B5EF4-FFF2-40B4-BE49-F238E27FC236}">
                    <a16:creationId xmlns:a16="http://schemas.microsoft.com/office/drawing/2014/main" id="{1EF0ABD6-FF37-49CE-B3E8-2E13435AC302}"/>
                  </a:ext>
                </a:extLst>
              </p:cNvPr>
              <p:cNvGraphicFramePr>
                <a:graphicFrameLocks noGrp="1"/>
              </p:cNvGraphicFramePr>
              <p:nvPr>
                <p:extLst>
                  <p:ext uri="{D42A27DB-BD31-4B8C-83A1-F6EECF244321}">
                    <p14:modId xmlns:p14="http://schemas.microsoft.com/office/powerpoint/2010/main" val="130532301"/>
                  </p:ext>
                </p:extLst>
              </p:nvPr>
            </p:nvGraphicFramePr>
            <p:xfrm>
              <a:off x="1748262" y="2185360"/>
              <a:ext cx="2815225" cy="814439"/>
            </p:xfrm>
            <a:graphic>
              <a:graphicData uri="http://schemas.openxmlformats.org/drawingml/2006/table">
                <a:tbl>
                  <a:tblPr firstRow="1" bandRow="1">
                    <a:tableStyleId>{2A488322-F2BA-4B5B-9748-0D474271808F}</a:tableStyleId>
                  </a:tblPr>
                  <a:tblGrid>
                    <a:gridCol w="563045">
                      <a:extLst>
                        <a:ext uri="{9D8B030D-6E8A-4147-A177-3AD203B41FA5}">
                          <a16:colId xmlns:a16="http://schemas.microsoft.com/office/drawing/2014/main" val="20000"/>
                        </a:ext>
                      </a:extLst>
                    </a:gridCol>
                    <a:gridCol w="563045">
                      <a:extLst>
                        <a:ext uri="{9D8B030D-6E8A-4147-A177-3AD203B41FA5}">
                          <a16:colId xmlns:a16="http://schemas.microsoft.com/office/drawing/2014/main" val="20001"/>
                        </a:ext>
                      </a:extLst>
                    </a:gridCol>
                    <a:gridCol w="563045">
                      <a:extLst>
                        <a:ext uri="{9D8B030D-6E8A-4147-A177-3AD203B41FA5}">
                          <a16:colId xmlns:a16="http://schemas.microsoft.com/office/drawing/2014/main" val="20002"/>
                        </a:ext>
                      </a:extLst>
                    </a:gridCol>
                    <a:gridCol w="563045">
                      <a:extLst>
                        <a:ext uri="{9D8B030D-6E8A-4147-A177-3AD203B41FA5}">
                          <a16:colId xmlns:a16="http://schemas.microsoft.com/office/drawing/2014/main" val="20003"/>
                        </a:ext>
                      </a:extLst>
                    </a:gridCol>
                    <a:gridCol w="563045">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2"/>
                          <a:stretch>
                            <a:fillRect t="-7143" r="-395556" b="-135714"/>
                          </a:stretch>
                        </a:blipFill>
                      </a:tcPr>
                    </a:tc>
                    <a:tc>
                      <a:txBody>
                        <a:bodyPr/>
                        <a:lstStyle/>
                        <a:p>
                          <a:endParaRPr lang="ja-JP"/>
                        </a:p>
                      </a:txBody>
                      <a:tcPr marL="63305" marR="63305" marT="31652" marB="31652">
                        <a:blipFill>
                          <a:blip r:embed="rId2"/>
                          <a:stretch>
                            <a:fillRect l="-102273" t="-7143" r="-304545" b="-135714"/>
                          </a:stretch>
                        </a:blipFill>
                      </a:tcPr>
                    </a:tc>
                    <a:tc>
                      <a:txBody>
                        <a:bodyPr/>
                        <a:lstStyle/>
                        <a:p>
                          <a:endParaRPr lang="ja-JP"/>
                        </a:p>
                      </a:txBody>
                      <a:tcPr marL="63305" marR="63305" marT="31652" marB="31652">
                        <a:blipFill>
                          <a:blip r:embed="rId2"/>
                          <a:stretch>
                            <a:fillRect l="-197778" t="-7143" r="-197778" b="-135714"/>
                          </a:stretch>
                        </a:blipFill>
                      </a:tcPr>
                    </a:tc>
                    <a:tc>
                      <a:txBody>
                        <a:bodyPr/>
                        <a:lstStyle/>
                        <a:p>
                          <a:endParaRPr lang="ja-JP"/>
                        </a:p>
                      </a:txBody>
                      <a:tcPr marL="63305" marR="63305" marT="31652" marB="31652">
                        <a:blipFill>
                          <a:blip r:embed="rId2"/>
                          <a:stretch>
                            <a:fillRect l="-304545" t="-7143" r="-102273" b="-135714"/>
                          </a:stretch>
                        </a:blipFill>
                      </a:tcPr>
                    </a:tc>
                    <a:tc>
                      <a:txBody>
                        <a:bodyPr/>
                        <a:lstStyle/>
                        <a:p>
                          <a:endParaRPr lang="ja-JP"/>
                        </a:p>
                      </a:txBody>
                      <a:tcPr marL="63305" marR="63305" marT="31652" marB="31652">
                        <a:blipFill>
                          <a:blip r:embed="rId2"/>
                          <a:stretch>
                            <a:fillRect l="-395556" t="-7143" b="-135714"/>
                          </a:stretch>
                        </a:blipFill>
                      </a:tcPr>
                    </a:tc>
                    <a:extLst>
                      <a:ext uri="{0D108BD9-81ED-4DB2-BD59-A6C34878D82A}">
                        <a16:rowId xmlns:a16="http://schemas.microsoft.com/office/drawing/2014/main" val="10000"/>
                      </a:ext>
                    </a:extLst>
                  </a:tr>
                  <a:tr h="464116">
                    <a:tc>
                      <a:txBody>
                        <a:bodyPr/>
                        <a:lstStyle/>
                        <a:p>
                          <a:endParaRPr lang="ja-JP"/>
                        </a:p>
                      </a:txBody>
                      <a:tcPr marL="63305" marR="63305" marT="31652" marB="31652" anchor="ctr">
                        <a:blipFill>
                          <a:blip r:embed="rId2"/>
                          <a:stretch>
                            <a:fillRect t="-81081" r="-395556" b="-2703"/>
                          </a:stretch>
                        </a:blipFill>
                      </a:tcPr>
                    </a:tc>
                    <a:tc>
                      <a:txBody>
                        <a:bodyPr/>
                        <a:lstStyle/>
                        <a:p>
                          <a:endParaRPr lang="ja-JP"/>
                        </a:p>
                      </a:txBody>
                      <a:tcPr marL="63305" marR="63305" marT="31652" marB="31652" anchor="ctr">
                        <a:blipFill>
                          <a:blip r:embed="rId2"/>
                          <a:stretch>
                            <a:fillRect l="-102273" t="-81081" r="-304545" b="-2703"/>
                          </a:stretch>
                        </a:blipFill>
                      </a:tcPr>
                    </a:tc>
                    <a:tc>
                      <a:txBody>
                        <a:bodyPr/>
                        <a:lstStyle/>
                        <a:p>
                          <a:endParaRPr lang="ja-JP"/>
                        </a:p>
                      </a:txBody>
                      <a:tcPr marL="63305" marR="63305" marT="31652" marB="31652" anchor="ctr">
                        <a:blipFill>
                          <a:blip r:embed="rId2"/>
                          <a:stretch>
                            <a:fillRect l="-197778" t="-81081" r="-197778" b="-2703"/>
                          </a:stretch>
                        </a:blipFill>
                      </a:tcPr>
                    </a:tc>
                    <a:tc>
                      <a:txBody>
                        <a:bodyPr/>
                        <a:lstStyle/>
                        <a:p>
                          <a:endParaRPr lang="ja-JP"/>
                        </a:p>
                      </a:txBody>
                      <a:tcPr marL="63305" marR="63305" marT="31652" marB="31652" anchor="ctr">
                        <a:blipFill>
                          <a:blip r:embed="rId2"/>
                          <a:stretch>
                            <a:fillRect l="-304545" t="-81081" r="-102273" b="-2703"/>
                          </a:stretch>
                        </a:blipFill>
                      </a:tcPr>
                    </a:tc>
                    <a:tc>
                      <a:txBody>
                        <a:bodyPr/>
                        <a:lstStyle/>
                        <a:p>
                          <a:endParaRPr lang="ja-JP"/>
                        </a:p>
                      </a:txBody>
                      <a:tcPr marL="63305" marR="63305" marT="31652" marB="31652" anchor="ctr">
                        <a:blipFill>
                          <a:blip r:embed="rId2"/>
                          <a:stretch>
                            <a:fillRect l="-395556" t="-81081" b="-2703"/>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8DCF6DB9-9759-4AC5-840F-892ED1FBCD0A}"/>
                  </a:ext>
                </a:extLst>
              </p:cNvPr>
              <p:cNvSpPr txBox="1"/>
              <p:nvPr/>
            </p:nvSpPr>
            <p:spPr>
              <a:xfrm>
                <a:off x="5569722" y="4508481"/>
                <a:ext cx="1529714" cy="207749"/>
              </a:xfrm>
              <a:prstGeom prst="rect">
                <a:avLst/>
              </a:prstGeom>
              <a:noFill/>
            </p:spPr>
            <p:txBody>
              <a:bodyPr wrap="none" lIns="0" tIns="0" rIns="0" bIns="0" rtlCol="0">
                <a:spAutoFit/>
              </a:bodyPr>
              <a:lstStyle/>
              <a:p>
                <a14:m>
                  <m:oMath xmlns:m="http://schemas.openxmlformats.org/officeDocument/2006/math">
                    <m:r>
                      <a:rPr kumimoji="1" lang="en-US" altLang="ja-JP" sz="1350" i="1">
                        <a:latin typeface="Cambria Math" charset="0"/>
                        <a:ea typeface="メイリオ" panose="020B0604030504040204" pitchFamily="50" charset="-128"/>
                      </a:rPr>
                      <m:t>𝑃</m:t>
                    </m:r>
                    <m:r>
                      <a:rPr kumimoji="1" lang="en-US" altLang="ja-JP" sz="1350" i="1">
                        <a:latin typeface="Cambria Math" charset="0"/>
                        <a:ea typeface="メイリオ" panose="020B0604030504040204" pitchFamily="50" charset="-128"/>
                      </a:rPr>
                      <m:t>(</m:t>
                    </m:r>
                    <m:r>
                      <a:rPr kumimoji="1" lang="en-US" altLang="ja-JP" sz="1350" i="1">
                        <a:latin typeface="Cambria Math" charset="0"/>
                        <a:ea typeface="メイリオ" panose="020B0604030504040204" pitchFamily="50" charset="-128"/>
                      </a:rPr>
                      <m:t>𝑋</m:t>
                    </m:r>
                    <m:r>
                      <a:rPr kumimoji="1" lang="en-US" altLang="ja-JP" sz="1350" i="1">
                        <a:latin typeface="Cambria Math" charset="0"/>
                        <a:ea typeface="メイリオ" panose="020B0604030504040204" pitchFamily="50" charset="-128"/>
                      </a:rPr>
                      <m:t>)</m:t>
                    </m:r>
                  </m:oMath>
                </a14:m>
                <a:r>
                  <a:rPr kumimoji="1" lang="en-US" altLang="ja-JP" sz="1350" dirty="0">
                    <a:latin typeface="メイリオ" panose="020B0604030504040204" pitchFamily="50" charset="-128"/>
                    <a:ea typeface="メイリオ" panose="020B0604030504040204" pitchFamily="50" charset="-128"/>
                  </a:rPr>
                  <a:t>  </a:t>
                </a:r>
                <a:r>
                  <a:rPr kumimoji="1" lang="ja-JP" altLang="en-US" sz="1350" dirty="0">
                    <a:latin typeface="メイリオ" panose="020B0604030504040204" pitchFamily="50" charset="-128"/>
                    <a:ea typeface="メイリオ" panose="020B0604030504040204" pitchFamily="50" charset="-128"/>
                  </a:rPr>
                  <a:t>確率質量関数</a:t>
                </a:r>
              </a:p>
            </p:txBody>
          </p:sp>
        </mc:Choice>
        <mc:Fallback xmlns="">
          <p:sp>
            <p:nvSpPr>
              <p:cNvPr id="46" name="テキスト ボックス 45">
                <a:extLst>
                  <a:ext uri="{FF2B5EF4-FFF2-40B4-BE49-F238E27FC236}">
                    <a16:creationId xmlns:a16="http://schemas.microsoft.com/office/drawing/2014/main" id="{8DCF6DB9-9759-4AC5-840F-892ED1FBCD0A}"/>
                  </a:ext>
                </a:extLst>
              </p:cNvPr>
              <p:cNvSpPr txBox="1">
                <a:spLocks noRot="1" noChangeAspect="1" noMove="1" noResize="1" noEditPoints="1" noAdjustHandles="1" noChangeArrowheads="1" noChangeShapeType="1" noTextEdit="1"/>
              </p:cNvSpPr>
              <p:nvPr/>
            </p:nvSpPr>
            <p:spPr>
              <a:xfrm>
                <a:off x="5569722" y="4508481"/>
                <a:ext cx="1529714" cy="207749"/>
              </a:xfrm>
              <a:prstGeom prst="rect">
                <a:avLst/>
              </a:prstGeom>
              <a:blipFill>
                <a:blip r:embed="rId3"/>
                <a:stretch>
                  <a:fillRect l="-3187" t="-23529" r="-5976" b="-52941"/>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1AEDC10-FA9D-404A-A84E-357693FE1587}"/>
              </a:ext>
            </a:extLst>
          </p:cNvPr>
          <p:cNvCxnSpPr>
            <a:cxnSpLocks/>
          </p:cNvCxnSpPr>
          <p:nvPr/>
        </p:nvCxnSpPr>
        <p:spPr>
          <a:xfrm>
            <a:off x="5243210" y="2863417"/>
            <a:ext cx="0" cy="1277098"/>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39155ED7-3177-4D5C-8894-41D08867126A}"/>
              </a:ext>
            </a:extLst>
          </p:cNvPr>
          <p:cNvSpPr/>
          <p:nvPr/>
        </p:nvSpPr>
        <p:spPr>
          <a:xfrm>
            <a:off x="7067728" y="4158163"/>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3</a:t>
            </a:r>
            <a:endParaRPr lang="ja-JP" altLang="en-US" sz="1385" dirty="0"/>
          </a:p>
        </p:txBody>
      </p:sp>
      <p:sp>
        <p:nvSpPr>
          <p:cNvPr id="49" name="正方形/長方形 48">
            <a:extLst>
              <a:ext uri="{FF2B5EF4-FFF2-40B4-BE49-F238E27FC236}">
                <a16:creationId xmlns:a16="http://schemas.microsoft.com/office/drawing/2014/main" id="{65238FF6-EF6A-49DE-A2E6-1D96CE617139}"/>
              </a:ext>
            </a:extLst>
          </p:cNvPr>
          <p:cNvSpPr/>
          <p:nvPr/>
        </p:nvSpPr>
        <p:spPr>
          <a:xfrm>
            <a:off x="6516682" y="4180078"/>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2</a:t>
            </a:r>
            <a:endParaRPr lang="ja-JP" altLang="en-US" sz="1385" dirty="0"/>
          </a:p>
        </p:txBody>
      </p:sp>
      <p:sp>
        <p:nvSpPr>
          <p:cNvPr id="50" name="正方形/長方形 49">
            <a:extLst>
              <a:ext uri="{FF2B5EF4-FFF2-40B4-BE49-F238E27FC236}">
                <a16:creationId xmlns:a16="http://schemas.microsoft.com/office/drawing/2014/main" id="{3BB2F3BD-5516-4DE6-BCF1-8BA7C6A3D6D9}"/>
              </a:ext>
            </a:extLst>
          </p:cNvPr>
          <p:cNvSpPr/>
          <p:nvPr/>
        </p:nvSpPr>
        <p:spPr>
          <a:xfrm>
            <a:off x="6022701" y="4184474"/>
            <a:ext cx="295274" cy="305468"/>
          </a:xfrm>
          <a:prstGeom prst="rect">
            <a:avLst/>
          </a:prstGeom>
        </p:spPr>
        <p:txBody>
          <a:bodyPr wrap="none">
            <a:spAutoFit/>
          </a:bodyPr>
          <a:lstStyle/>
          <a:p>
            <a:r>
              <a:rPr lang="en-US" altLang="ja-JP" sz="1385">
                <a:latin typeface="メイリオ" panose="020B0604030504040204" pitchFamily="50" charset="-128"/>
                <a:ea typeface="メイリオ" panose="020B0604030504040204" pitchFamily="50" charset="-128"/>
              </a:rPr>
              <a:t>1</a:t>
            </a:r>
            <a:endParaRPr lang="ja-JP" altLang="en-US" sz="1385" dirty="0"/>
          </a:p>
        </p:txBody>
      </p:sp>
      <p:sp>
        <p:nvSpPr>
          <p:cNvPr id="51" name="正方形/長方形 50">
            <a:extLst>
              <a:ext uri="{FF2B5EF4-FFF2-40B4-BE49-F238E27FC236}">
                <a16:creationId xmlns:a16="http://schemas.microsoft.com/office/drawing/2014/main" id="{1A6893ED-0968-46EB-9573-FE79CEFF2E14}"/>
              </a:ext>
            </a:extLst>
          </p:cNvPr>
          <p:cNvSpPr/>
          <p:nvPr/>
        </p:nvSpPr>
        <p:spPr>
          <a:xfrm>
            <a:off x="5528719" y="4173098"/>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0</a:t>
            </a:r>
            <a:endParaRPr lang="ja-JP" altLang="en-US" sz="1385" dirty="0"/>
          </a:p>
        </p:txBody>
      </p:sp>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31DE3C99-A3DA-4AA5-BB6A-526F51CCC144}"/>
                  </a:ext>
                </a:extLst>
              </p:cNvPr>
              <p:cNvSpPr/>
              <p:nvPr/>
            </p:nvSpPr>
            <p:spPr>
              <a:xfrm>
                <a:off x="7651729" y="3993442"/>
                <a:ext cx="34291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oMath>
                  </m:oMathPara>
                </a14:m>
                <a:endParaRPr lang="ja-JP" altLang="en-US" sz="1385" dirty="0"/>
              </a:p>
            </p:txBody>
          </p:sp>
        </mc:Choice>
        <mc:Fallback xmlns="">
          <p:sp>
            <p:nvSpPr>
              <p:cNvPr id="53" name="正方形/長方形 52">
                <a:extLst>
                  <a:ext uri="{FF2B5EF4-FFF2-40B4-BE49-F238E27FC236}">
                    <a16:creationId xmlns:a16="http://schemas.microsoft.com/office/drawing/2014/main" id="{31DE3C99-A3DA-4AA5-BB6A-526F51CCC144}"/>
                  </a:ext>
                </a:extLst>
              </p:cNvPr>
              <p:cNvSpPr>
                <a:spLocks noRot="1" noChangeAspect="1" noMove="1" noResize="1" noEditPoints="1" noAdjustHandles="1" noChangeArrowheads="1" noChangeShapeType="1" noTextEdit="1"/>
              </p:cNvSpPr>
              <p:nvPr/>
            </p:nvSpPr>
            <p:spPr>
              <a:xfrm>
                <a:off x="7651729" y="3993442"/>
                <a:ext cx="342914" cy="305468"/>
              </a:xfrm>
              <a:prstGeom prst="rect">
                <a:avLst/>
              </a:prstGeom>
              <a:blipFill>
                <a:blip r:embed="rId4"/>
                <a:stretch>
                  <a:fillRect/>
                </a:stretch>
              </a:blipFill>
            </p:spPr>
            <p:txBody>
              <a:bodyPr/>
              <a:lstStyle/>
              <a:p>
                <a:r>
                  <a:rPr lang="ja-JP" altLang="en-US">
                    <a:noFill/>
                  </a:rPr>
                  <a:t> </a:t>
                </a:r>
              </a:p>
            </p:txBody>
          </p:sp>
        </mc:Fallback>
      </mc:AlternateContent>
      <p:sp>
        <p:nvSpPr>
          <p:cNvPr id="54" name="正方形/長方形 53">
            <a:extLst>
              <a:ext uri="{FF2B5EF4-FFF2-40B4-BE49-F238E27FC236}">
                <a16:creationId xmlns:a16="http://schemas.microsoft.com/office/drawing/2014/main" id="{F2A7ED61-CF2E-4F59-8580-AC6346EE0423}"/>
              </a:ext>
            </a:extLst>
          </p:cNvPr>
          <p:cNvSpPr/>
          <p:nvPr/>
        </p:nvSpPr>
        <p:spPr bwMode="auto">
          <a:xfrm>
            <a:off x="5551803" y="3869669"/>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5" name="正方形/長方形 54">
            <a:extLst>
              <a:ext uri="{FF2B5EF4-FFF2-40B4-BE49-F238E27FC236}">
                <a16:creationId xmlns:a16="http://schemas.microsoft.com/office/drawing/2014/main" id="{585348F2-EA20-4486-B807-A7F7B30F8450}"/>
              </a:ext>
            </a:extLst>
          </p:cNvPr>
          <p:cNvSpPr/>
          <p:nvPr/>
        </p:nvSpPr>
        <p:spPr bwMode="auto">
          <a:xfrm>
            <a:off x="6045354" y="3324587"/>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6" name="正方形/長方形 55">
            <a:extLst>
              <a:ext uri="{FF2B5EF4-FFF2-40B4-BE49-F238E27FC236}">
                <a16:creationId xmlns:a16="http://schemas.microsoft.com/office/drawing/2014/main" id="{91F3E668-2098-4743-B75A-26E8BF4679E9}"/>
              </a:ext>
            </a:extLst>
          </p:cNvPr>
          <p:cNvSpPr/>
          <p:nvPr/>
        </p:nvSpPr>
        <p:spPr bwMode="auto">
          <a:xfrm>
            <a:off x="6529319" y="3324587"/>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7" name="正方形/長方形 56">
            <a:extLst>
              <a:ext uri="{FF2B5EF4-FFF2-40B4-BE49-F238E27FC236}">
                <a16:creationId xmlns:a16="http://schemas.microsoft.com/office/drawing/2014/main" id="{6B27093A-D899-4B00-9213-E6CC568797A4}"/>
              </a:ext>
            </a:extLst>
          </p:cNvPr>
          <p:cNvSpPr/>
          <p:nvPr/>
        </p:nvSpPr>
        <p:spPr bwMode="auto">
          <a:xfrm>
            <a:off x="6994028" y="3869669"/>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cxnSp>
        <p:nvCxnSpPr>
          <p:cNvPr id="58" name="直線コネクタ 57">
            <a:extLst>
              <a:ext uri="{FF2B5EF4-FFF2-40B4-BE49-F238E27FC236}">
                <a16:creationId xmlns:a16="http://schemas.microsoft.com/office/drawing/2014/main" id="{E5761F36-B900-430B-AF8F-EAF5F3CD7809}"/>
              </a:ext>
            </a:extLst>
          </p:cNvPr>
          <p:cNvCxnSpPr>
            <a:cxnSpLocks/>
          </p:cNvCxnSpPr>
          <p:nvPr/>
        </p:nvCxnSpPr>
        <p:spPr>
          <a:xfrm flipH="1">
            <a:off x="5243210" y="4139081"/>
            <a:ext cx="2400507" cy="3676"/>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 name="コンテンツ プレースホルダー 3">
            <a:extLst>
              <a:ext uri="{FF2B5EF4-FFF2-40B4-BE49-F238E27FC236}">
                <a16:creationId xmlns:a16="http://schemas.microsoft.com/office/drawing/2014/main" id="{6D38D9BC-7433-4F2B-A576-9607E33C108E}"/>
              </a:ext>
            </a:extLst>
          </p:cNvPr>
          <p:cNvSpPr>
            <a:spLocks noGrp="1"/>
          </p:cNvSpPr>
          <p:nvPr>
            <p:ph idx="1"/>
          </p:nvPr>
        </p:nvSpPr>
        <p:spPr/>
        <p:txBody>
          <a:bodyPr/>
          <a:lstStyle/>
          <a:p>
            <a:endParaRPr lang="ja-JP" altLang="en-US"/>
          </a:p>
        </p:txBody>
      </p:sp>
      <p:sp>
        <p:nvSpPr>
          <p:cNvPr id="22" name="正方形/長方形 21">
            <a:extLst>
              <a:ext uri="{FF2B5EF4-FFF2-40B4-BE49-F238E27FC236}">
                <a16:creationId xmlns:a16="http://schemas.microsoft.com/office/drawing/2014/main" id="{E89081B6-0F65-4615-A314-EF2F1347D291}"/>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3" name="コンテンツ プレースホルダー 2">
            <a:extLst>
              <a:ext uri="{FF2B5EF4-FFF2-40B4-BE49-F238E27FC236}">
                <a16:creationId xmlns:a16="http://schemas.microsoft.com/office/drawing/2014/main" id="{35BFF1C7-68F1-4F81-9A97-8690630C96A4}"/>
              </a:ext>
            </a:extLst>
          </p:cNvPr>
          <p:cNvSpPr txBox="1">
            <a:spLocks/>
          </p:cNvSpPr>
          <p:nvPr/>
        </p:nvSpPr>
        <p:spPr>
          <a:xfrm>
            <a:off x="1889578" y="992440"/>
            <a:ext cx="1532060" cy="33850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確率変数の期待値</a:t>
            </a:r>
            <a:endParaRPr lang="en-US" altLang="ja-JP" sz="1350" b="1" dirty="0">
              <a:latin typeface="Meiryo" charset="-128"/>
              <a:ea typeface="Meiryo" charset="-128"/>
              <a:cs typeface="Meiryo" charset="-128"/>
            </a:endParaRPr>
          </a:p>
        </p:txBody>
      </p:sp>
      <p:sp>
        <p:nvSpPr>
          <p:cNvPr id="24" name="コンテンツ プレースホルダー 2">
            <a:extLst>
              <a:ext uri="{FF2B5EF4-FFF2-40B4-BE49-F238E27FC236}">
                <a16:creationId xmlns:a16="http://schemas.microsoft.com/office/drawing/2014/main" id="{FEE9FD57-83DC-4311-9886-0D1B06A41DCD}"/>
              </a:ext>
            </a:extLst>
          </p:cNvPr>
          <p:cNvSpPr txBox="1">
            <a:spLocks/>
          </p:cNvSpPr>
          <p:nvPr/>
        </p:nvSpPr>
        <p:spPr>
          <a:xfrm>
            <a:off x="1636181" y="1240838"/>
            <a:ext cx="5963034" cy="582232"/>
          </a:xfrm>
        </p:spPr>
        <p:txBody>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8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800" kern="0">
                <a:latin typeface="メイリオ" panose="020B0604030504040204" pitchFamily="50" charset="-128"/>
                <a:ea typeface="メイリオ" panose="020B0604030504040204" pitchFamily="50" charset="-128"/>
              </a:rPr>
              <a:t>とする。期待値を求めよ。　</a:t>
            </a:r>
            <a:endParaRPr kumimoji="1" lang="ja-JP" altLang="en-US" sz="1800" kern="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0023F4BA-EC94-D943-8760-C9E7D3A99624}"/>
              </a:ext>
            </a:extLst>
          </p:cNvPr>
          <p:cNvSpPr txBox="1"/>
          <p:nvPr/>
        </p:nvSpPr>
        <p:spPr>
          <a:xfrm>
            <a:off x="4817355" y="3040223"/>
            <a:ext cx="369332" cy="912720"/>
          </a:xfrm>
          <a:prstGeom prst="rect">
            <a:avLst/>
          </a:prstGeom>
          <a:noFill/>
        </p:spPr>
        <p:txBody>
          <a:bodyPr vert="eaVert" wrap="square" rtlCol="0">
            <a:spAutoFit/>
          </a:bodyPr>
          <a:lstStyle/>
          <a:p>
            <a:r>
              <a:rPr kumimoji="1" lang="ja-JP" altLang="en-US" sz="1200" b="1">
                <a:latin typeface="メイリオ" panose="020B0604030504040204" pitchFamily="50" charset="-128"/>
                <a:ea typeface="メイリオ" panose="020B0604030504040204" pitchFamily="50" charset="-128"/>
              </a:rPr>
              <a:t>確率質量</a:t>
            </a:r>
            <a:endParaRPr kumimoji="1" lang="ja-JP" altLang="en-US" sz="1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873142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mc:AlternateContent xmlns:mc="http://schemas.openxmlformats.org/markup-compatibility/2006" xmlns:a14="http://schemas.microsoft.com/office/drawing/2010/main">
        <mc:Choice Requires="a14">
          <p:sp>
            <p:nvSpPr>
              <p:cNvPr id="9" name="正方形/長方形 8"/>
              <p:cNvSpPr/>
              <p:nvPr/>
            </p:nvSpPr>
            <p:spPr>
              <a:xfrm>
                <a:off x="1539894" y="3304407"/>
                <a:ext cx="1387846" cy="323165"/>
              </a:xfrm>
              <a:prstGeom prst="rect">
                <a:avLst/>
              </a:prstGeom>
            </p:spPr>
            <p:txBody>
              <a:bodyPr wrap="square">
                <a:spAutoFit/>
              </a:bodyPr>
              <a:lstStyle/>
              <a:p>
                <a:pPr>
                  <a:defRPr/>
                </a:pPr>
                <a14:m>
                  <m:oMathPara xmlns:m="http://schemas.openxmlformats.org/officeDocument/2006/math">
                    <m:oMathParaPr>
                      <m:jc m:val="centerGroup"/>
                    </m:oMathParaPr>
                    <m:oMath xmlns:m="http://schemas.openxmlformats.org/officeDocument/2006/math">
                      <m:r>
                        <a:rPr lang="el-GR" altLang="ja-JP" sz="1500" i="1" dirty="0">
                          <a:latin typeface="Cambria Math" panose="02040503050406030204" pitchFamily="18" charset="0"/>
                          <a:ea typeface="Cambria Math" panose="02040503050406030204" pitchFamily="18" charset="0"/>
                          <a:cs typeface="Cambria Math" charset="0"/>
                        </a:rPr>
                        <m:t>𝜇</m:t>
                      </m:r>
                      <m:r>
                        <a:rPr lang="en-US" altLang="ja-JP" sz="1500" i="1" dirty="0">
                          <a:latin typeface="Cambria Math" panose="02040503050406030204" pitchFamily="18" charset="0"/>
                          <a:ea typeface="Cambria Math" charset="0"/>
                          <a:cs typeface="Cambria Math" charset="0"/>
                        </a:rPr>
                        <m:t>=</m:t>
                      </m:r>
                      <m:r>
                        <a:rPr lang="en-US" altLang="ja-JP" sz="1500" i="1" dirty="0">
                          <a:latin typeface="Cambria Math" charset="0"/>
                          <a:ea typeface="Cambria Math" charset="0"/>
                          <a:cs typeface="Cambria Math" charset="0"/>
                        </a:rPr>
                        <m:t>𝐸</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oMath>
                  </m:oMathPara>
                </a14:m>
                <a:endParaRPr lang="ja-JP" altLang="en-US" sz="15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539894" y="3304407"/>
                <a:ext cx="1387846" cy="323165"/>
              </a:xfrm>
              <a:prstGeom prst="rect">
                <a:avLst/>
              </a:prstGeom>
              <a:blipFill>
                <a:blip r:embed="rId2"/>
                <a:stretch>
                  <a:fillRect b="-18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8DCF6DB9-9759-4AC5-840F-892ED1FBCD0A}"/>
                  </a:ext>
                </a:extLst>
              </p:cNvPr>
              <p:cNvSpPr txBox="1"/>
              <p:nvPr/>
            </p:nvSpPr>
            <p:spPr>
              <a:xfrm>
                <a:off x="5569722" y="4508481"/>
                <a:ext cx="1529714" cy="207749"/>
              </a:xfrm>
              <a:prstGeom prst="rect">
                <a:avLst/>
              </a:prstGeom>
              <a:noFill/>
            </p:spPr>
            <p:txBody>
              <a:bodyPr wrap="none" lIns="0" tIns="0" rIns="0" bIns="0" rtlCol="0">
                <a:spAutoFit/>
              </a:bodyPr>
              <a:lstStyle/>
              <a:p>
                <a14:m>
                  <m:oMath xmlns:m="http://schemas.openxmlformats.org/officeDocument/2006/math">
                    <m:r>
                      <a:rPr kumimoji="1" lang="en-US" altLang="ja-JP" sz="1350" i="1">
                        <a:latin typeface="Cambria Math" charset="0"/>
                        <a:ea typeface="メイリオ" panose="020B0604030504040204" pitchFamily="50" charset="-128"/>
                      </a:rPr>
                      <m:t>𝑃</m:t>
                    </m:r>
                    <m:r>
                      <a:rPr kumimoji="1" lang="en-US" altLang="ja-JP" sz="1350" i="1">
                        <a:latin typeface="Cambria Math" charset="0"/>
                        <a:ea typeface="メイリオ" panose="020B0604030504040204" pitchFamily="50" charset="-128"/>
                      </a:rPr>
                      <m:t>(</m:t>
                    </m:r>
                    <m:r>
                      <a:rPr kumimoji="1" lang="en-US" altLang="ja-JP" sz="1350" i="1">
                        <a:latin typeface="Cambria Math" charset="0"/>
                        <a:ea typeface="メイリオ" panose="020B0604030504040204" pitchFamily="50" charset="-128"/>
                      </a:rPr>
                      <m:t>𝑋</m:t>
                    </m:r>
                    <m:r>
                      <a:rPr kumimoji="1" lang="en-US" altLang="ja-JP" sz="1350" i="1">
                        <a:latin typeface="Cambria Math" charset="0"/>
                        <a:ea typeface="メイリオ" panose="020B0604030504040204" pitchFamily="50" charset="-128"/>
                      </a:rPr>
                      <m:t>)</m:t>
                    </m:r>
                  </m:oMath>
                </a14:m>
                <a:r>
                  <a:rPr kumimoji="1" lang="en-US" altLang="ja-JP" sz="1350" dirty="0">
                    <a:latin typeface="メイリオ" panose="020B0604030504040204" pitchFamily="50" charset="-128"/>
                    <a:ea typeface="メイリオ" panose="020B0604030504040204" pitchFamily="50" charset="-128"/>
                  </a:rPr>
                  <a:t>  </a:t>
                </a:r>
                <a:r>
                  <a:rPr kumimoji="1" lang="ja-JP" altLang="en-US" sz="1350" dirty="0">
                    <a:latin typeface="メイリオ" panose="020B0604030504040204" pitchFamily="50" charset="-128"/>
                    <a:ea typeface="メイリオ" panose="020B0604030504040204" pitchFamily="50" charset="-128"/>
                  </a:rPr>
                  <a:t>確率質量関数</a:t>
                </a:r>
              </a:p>
            </p:txBody>
          </p:sp>
        </mc:Choice>
        <mc:Fallback xmlns="">
          <p:sp>
            <p:nvSpPr>
              <p:cNvPr id="46" name="テキスト ボックス 45">
                <a:extLst>
                  <a:ext uri="{FF2B5EF4-FFF2-40B4-BE49-F238E27FC236}">
                    <a16:creationId xmlns:a16="http://schemas.microsoft.com/office/drawing/2014/main" id="{8DCF6DB9-9759-4AC5-840F-892ED1FBCD0A}"/>
                  </a:ext>
                </a:extLst>
              </p:cNvPr>
              <p:cNvSpPr txBox="1">
                <a:spLocks noRot="1" noChangeAspect="1" noMove="1" noResize="1" noEditPoints="1" noAdjustHandles="1" noChangeArrowheads="1" noChangeShapeType="1" noTextEdit="1"/>
              </p:cNvSpPr>
              <p:nvPr/>
            </p:nvSpPr>
            <p:spPr>
              <a:xfrm>
                <a:off x="5569722" y="4508481"/>
                <a:ext cx="1529714" cy="207749"/>
              </a:xfrm>
              <a:prstGeom prst="rect">
                <a:avLst/>
              </a:prstGeom>
              <a:blipFill>
                <a:blip r:embed="rId4"/>
                <a:stretch>
                  <a:fillRect l="-3187" t="-23529" r="-5976" b="-52941"/>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1AEDC10-FA9D-404A-A84E-357693FE1587}"/>
              </a:ext>
            </a:extLst>
          </p:cNvPr>
          <p:cNvCxnSpPr>
            <a:cxnSpLocks/>
          </p:cNvCxnSpPr>
          <p:nvPr/>
        </p:nvCxnSpPr>
        <p:spPr>
          <a:xfrm>
            <a:off x="5243210" y="2863417"/>
            <a:ext cx="0" cy="1277098"/>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39155ED7-3177-4D5C-8894-41D08867126A}"/>
              </a:ext>
            </a:extLst>
          </p:cNvPr>
          <p:cNvSpPr/>
          <p:nvPr/>
        </p:nvSpPr>
        <p:spPr>
          <a:xfrm>
            <a:off x="7067728" y="4158163"/>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3</a:t>
            </a:r>
            <a:endParaRPr lang="ja-JP" altLang="en-US" sz="1385" dirty="0"/>
          </a:p>
        </p:txBody>
      </p:sp>
      <p:sp>
        <p:nvSpPr>
          <p:cNvPr id="49" name="正方形/長方形 48">
            <a:extLst>
              <a:ext uri="{FF2B5EF4-FFF2-40B4-BE49-F238E27FC236}">
                <a16:creationId xmlns:a16="http://schemas.microsoft.com/office/drawing/2014/main" id="{65238FF6-EF6A-49DE-A2E6-1D96CE617139}"/>
              </a:ext>
            </a:extLst>
          </p:cNvPr>
          <p:cNvSpPr/>
          <p:nvPr/>
        </p:nvSpPr>
        <p:spPr>
          <a:xfrm>
            <a:off x="6516682" y="4180078"/>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2</a:t>
            </a:r>
            <a:endParaRPr lang="ja-JP" altLang="en-US" sz="1385" dirty="0"/>
          </a:p>
        </p:txBody>
      </p:sp>
      <p:sp>
        <p:nvSpPr>
          <p:cNvPr id="50" name="正方形/長方形 49">
            <a:extLst>
              <a:ext uri="{FF2B5EF4-FFF2-40B4-BE49-F238E27FC236}">
                <a16:creationId xmlns:a16="http://schemas.microsoft.com/office/drawing/2014/main" id="{3BB2F3BD-5516-4DE6-BCF1-8BA7C6A3D6D9}"/>
              </a:ext>
            </a:extLst>
          </p:cNvPr>
          <p:cNvSpPr/>
          <p:nvPr/>
        </p:nvSpPr>
        <p:spPr>
          <a:xfrm>
            <a:off x="6022701" y="4184474"/>
            <a:ext cx="295274" cy="305468"/>
          </a:xfrm>
          <a:prstGeom prst="rect">
            <a:avLst/>
          </a:prstGeom>
        </p:spPr>
        <p:txBody>
          <a:bodyPr wrap="none">
            <a:spAutoFit/>
          </a:bodyPr>
          <a:lstStyle/>
          <a:p>
            <a:r>
              <a:rPr lang="en-US" altLang="ja-JP" sz="1385">
                <a:latin typeface="メイリオ" panose="020B0604030504040204" pitchFamily="50" charset="-128"/>
                <a:ea typeface="メイリオ" panose="020B0604030504040204" pitchFamily="50" charset="-128"/>
              </a:rPr>
              <a:t>1</a:t>
            </a:r>
            <a:endParaRPr lang="ja-JP" altLang="en-US" sz="1385" dirty="0"/>
          </a:p>
        </p:txBody>
      </p:sp>
      <p:sp>
        <p:nvSpPr>
          <p:cNvPr id="51" name="正方形/長方形 50">
            <a:extLst>
              <a:ext uri="{FF2B5EF4-FFF2-40B4-BE49-F238E27FC236}">
                <a16:creationId xmlns:a16="http://schemas.microsoft.com/office/drawing/2014/main" id="{1A6893ED-0968-46EB-9573-FE79CEFF2E14}"/>
              </a:ext>
            </a:extLst>
          </p:cNvPr>
          <p:cNvSpPr/>
          <p:nvPr/>
        </p:nvSpPr>
        <p:spPr>
          <a:xfrm>
            <a:off x="5528719" y="4173098"/>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0</a:t>
            </a:r>
            <a:endParaRPr lang="ja-JP" altLang="en-US" sz="1385" dirty="0"/>
          </a:p>
        </p:txBody>
      </p:sp>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31DE3C99-A3DA-4AA5-BB6A-526F51CCC144}"/>
                  </a:ext>
                </a:extLst>
              </p:cNvPr>
              <p:cNvSpPr/>
              <p:nvPr/>
            </p:nvSpPr>
            <p:spPr>
              <a:xfrm>
                <a:off x="7651729" y="3993442"/>
                <a:ext cx="34291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oMath>
                  </m:oMathPara>
                </a14:m>
                <a:endParaRPr lang="ja-JP" altLang="en-US" sz="1385" dirty="0"/>
              </a:p>
            </p:txBody>
          </p:sp>
        </mc:Choice>
        <mc:Fallback xmlns="">
          <p:sp>
            <p:nvSpPr>
              <p:cNvPr id="53" name="正方形/長方形 52">
                <a:extLst>
                  <a:ext uri="{FF2B5EF4-FFF2-40B4-BE49-F238E27FC236}">
                    <a16:creationId xmlns:a16="http://schemas.microsoft.com/office/drawing/2014/main" id="{31DE3C99-A3DA-4AA5-BB6A-526F51CCC144}"/>
                  </a:ext>
                </a:extLst>
              </p:cNvPr>
              <p:cNvSpPr>
                <a:spLocks noRot="1" noChangeAspect="1" noMove="1" noResize="1" noEditPoints="1" noAdjustHandles="1" noChangeArrowheads="1" noChangeShapeType="1" noTextEdit="1"/>
              </p:cNvSpPr>
              <p:nvPr/>
            </p:nvSpPr>
            <p:spPr>
              <a:xfrm>
                <a:off x="7651729" y="3993442"/>
                <a:ext cx="342914" cy="305468"/>
              </a:xfrm>
              <a:prstGeom prst="rect">
                <a:avLst/>
              </a:prstGeom>
              <a:blipFill>
                <a:blip r:embed="rId5"/>
                <a:stretch>
                  <a:fillRect/>
                </a:stretch>
              </a:blipFill>
            </p:spPr>
            <p:txBody>
              <a:bodyPr/>
              <a:lstStyle/>
              <a:p>
                <a:r>
                  <a:rPr lang="ja-JP" altLang="en-US">
                    <a:noFill/>
                  </a:rPr>
                  <a:t> </a:t>
                </a:r>
              </a:p>
            </p:txBody>
          </p:sp>
        </mc:Fallback>
      </mc:AlternateContent>
      <p:sp>
        <p:nvSpPr>
          <p:cNvPr id="54" name="正方形/長方形 53">
            <a:extLst>
              <a:ext uri="{FF2B5EF4-FFF2-40B4-BE49-F238E27FC236}">
                <a16:creationId xmlns:a16="http://schemas.microsoft.com/office/drawing/2014/main" id="{F2A7ED61-CF2E-4F59-8580-AC6346EE0423}"/>
              </a:ext>
            </a:extLst>
          </p:cNvPr>
          <p:cNvSpPr/>
          <p:nvPr/>
        </p:nvSpPr>
        <p:spPr bwMode="auto">
          <a:xfrm>
            <a:off x="5551803" y="3869669"/>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5" name="正方形/長方形 54">
            <a:extLst>
              <a:ext uri="{FF2B5EF4-FFF2-40B4-BE49-F238E27FC236}">
                <a16:creationId xmlns:a16="http://schemas.microsoft.com/office/drawing/2014/main" id="{585348F2-EA20-4486-B807-A7F7B30F8450}"/>
              </a:ext>
            </a:extLst>
          </p:cNvPr>
          <p:cNvSpPr/>
          <p:nvPr/>
        </p:nvSpPr>
        <p:spPr bwMode="auto">
          <a:xfrm>
            <a:off x="6045354" y="3324587"/>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6" name="正方形/長方形 55">
            <a:extLst>
              <a:ext uri="{FF2B5EF4-FFF2-40B4-BE49-F238E27FC236}">
                <a16:creationId xmlns:a16="http://schemas.microsoft.com/office/drawing/2014/main" id="{91F3E668-2098-4743-B75A-26E8BF4679E9}"/>
              </a:ext>
            </a:extLst>
          </p:cNvPr>
          <p:cNvSpPr/>
          <p:nvPr/>
        </p:nvSpPr>
        <p:spPr bwMode="auto">
          <a:xfrm>
            <a:off x="6529319" y="3324587"/>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7" name="正方形/長方形 56">
            <a:extLst>
              <a:ext uri="{FF2B5EF4-FFF2-40B4-BE49-F238E27FC236}">
                <a16:creationId xmlns:a16="http://schemas.microsoft.com/office/drawing/2014/main" id="{6B27093A-D899-4B00-9213-E6CC568797A4}"/>
              </a:ext>
            </a:extLst>
          </p:cNvPr>
          <p:cNvSpPr/>
          <p:nvPr/>
        </p:nvSpPr>
        <p:spPr bwMode="auto">
          <a:xfrm>
            <a:off x="6994028" y="3869669"/>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cxnSp>
        <p:nvCxnSpPr>
          <p:cNvPr id="58" name="直線コネクタ 57">
            <a:extLst>
              <a:ext uri="{FF2B5EF4-FFF2-40B4-BE49-F238E27FC236}">
                <a16:creationId xmlns:a16="http://schemas.microsoft.com/office/drawing/2014/main" id="{E5761F36-B900-430B-AF8F-EAF5F3CD7809}"/>
              </a:ext>
            </a:extLst>
          </p:cNvPr>
          <p:cNvCxnSpPr>
            <a:cxnSpLocks/>
          </p:cNvCxnSpPr>
          <p:nvPr/>
        </p:nvCxnSpPr>
        <p:spPr>
          <a:xfrm flipH="1">
            <a:off x="5243210" y="4139081"/>
            <a:ext cx="2400507" cy="3676"/>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4A3FDEC-F7A3-4E7C-A3A5-DAC1EE8D550F}"/>
                  </a:ext>
                </a:extLst>
              </p:cNvPr>
              <p:cNvSpPr/>
              <p:nvPr/>
            </p:nvSpPr>
            <p:spPr>
              <a:xfrm>
                <a:off x="1887488" y="3701479"/>
                <a:ext cx="2855012" cy="525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dirty="0">
                          <a:latin typeface="Cambria Math" charset="0"/>
                          <a:ea typeface="Cambria Math" charset="0"/>
                          <a:cs typeface="Cambria Math" charset="0"/>
                        </a:rPr>
                        <m:t>=0×</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1</m:t>
                          </m:r>
                        </m:num>
                        <m:den>
                          <m:r>
                            <a:rPr lang="en-US" altLang="ja-JP" sz="1500" i="1" dirty="0">
                              <a:latin typeface="Cambria Math" charset="0"/>
                              <a:ea typeface="Cambria Math" charset="0"/>
                              <a:cs typeface="Cambria Math" charset="0"/>
                            </a:rPr>
                            <m:t>8</m:t>
                          </m:r>
                        </m:den>
                      </m:f>
                      <m:r>
                        <a:rPr lang="en-US" altLang="ja-JP" sz="1500" i="1" dirty="0">
                          <a:latin typeface="Cambria Math" charset="0"/>
                          <a:ea typeface="Cambria Math" charset="0"/>
                          <a:cs typeface="Cambria Math" charset="0"/>
                        </a:rPr>
                        <m:t>+1×</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3</m:t>
                          </m:r>
                        </m:num>
                        <m:den>
                          <m:r>
                            <a:rPr lang="en-US" altLang="ja-JP" sz="1500" i="1" dirty="0">
                              <a:latin typeface="Cambria Math" charset="0"/>
                              <a:ea typeface="Cambria Math" charset="0"/>
                              <a:cs typeface="Cambria Math" charset="0"/>
                            </a:rPr>
                            <m:t>8</m:t>
                          </m:r>
                        </m:den>
                      </m:f>
                      <m:r>
                        <a:rPr lang="en-US" altLang="ja-JP" sz="1500" i="1" dirty="0">
                          <a:latin typeface="Cambria Math" charset="0"/>
                          <a:ea typeface="Cambria Math" charset="0"/>
                          <a:cs typeface="Cambria Math" charset="0"/>
                        </a:rPr>
                        <m:t>+2×</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3</m:t>
                          </m:r>
                        </m:num>
                        <m:den>
                          <m:r>
                            <a:rPr lang="en-US" altLang="ja-JP" sz="1500" i="1" dirty="0">
                              <a:latin typeface="Cambria Math" charset="0"/>
                              <a:ea typeface="Cambria Math" charset="0"/>
                              <a:cs typeface="Cambria Math" charset="0"/>
                            </a:rPr>
                            <m:t>8</m:t>
                          </m:r>
                        </m:den>
                      </m:f>
                      <m:r>
                        <a:rPr lang="en-US" altLang="ja-JP" sz="1500" i="1" dirty="0">
                          <a:latin typeface="Cambria Math" charset="0"/>
                          <a:ea typeface="Cambria Math" charset="0"/>
                          <a:cs typeface="Cambria Math" charset="0"/>
                        </a:rPr>
                        <m:t>+3×</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1</m:t>
                          </m:r>
                        </m:num>
                        <m:den>
                          <m:r>
                            <a:rPr lang="en-US" altLang="ja-JP" sz="1500" i="1" dirty="0">
                              <a:latin typeface="Cambria Math" charset="0"/>
                              <a:ea typeface="Cambria Math" charset="0"/>
                              <a:cs typeface="Cambria Math" charset="0"/>
                            </a:rPr>
                            <m:t>8</m:t>
                          </m:r>
                        </m:den>
                      </m:f>
                    </m:oMath>
                  </m:oMathPara>
                </a14:m>
                <a:endParaRPr lang="ja-JP" altLang="en-US" sz="1500" dirty="0"/>
              </a:p>
            </p:txBody>
          </p:sp>
        </mc:Choice>
        <mc:Fallback xmlns="">
          <p:sp>
            <p:nvSpPr>
              <p:cNvPr id="3" name="正方形/長方形 2">
                <a:extLst>
                  <a:ext uri="{FF2B5EF4-FFF2-40B4-BE49-F238E27FC236}">
                    <a16:creationId xmlns:a16="http://schemas.microsoft.com/office/drawing/2014/main" id="{D4A3FDEC-F7A3-4E7C-A3A5-DAC1EE8D550F}"/>
                  </a:ext>
                </a:extLst>
              </p:cNvPr>
              <p:cNvSpPr>
                <a:spLocks noRot="1" noChangeAspect="1" noMove="1" noResize="1" noEditPoints="1" noAdjustHandles="1" noChangeArrowheads="1" noChangeShapeType="1" noTextEdit="1"/>
              </p:cNvSpPr>
              <p:nvPr/>
            </p:nvSpPr>
            <p:spPr>
              <a:xfrm>
                <a:off x="1887488" y="3701479"/>
                <a:ext cx="2855012" cy="525978"/>
              </a:xfrm>
              <a:prstGeom prst="rect">
                <a:avLst/>
              </a:prstGeom>
              <a:blipFill>
                <a:blip r:embed="rId6"/>
                <a:stretch>
                  <a:fillRect b="-3488"/>
                </a:stretch>
              </a:blipFill>
            </p:spPr>
            <p:txBody>
              <a:bodyPr/>
              <a:lstStyle/>
              <a:p>
                <a:r>
                  <a:rPr lang="ja-JP" altLang="en-US">
                    <a:noFill/>
                  </a:rPr>
                  <a:t> </a:t>
                </a:r>
              </a:p>
            </p:txBody>
          </p:sp>
        </mc:Fallback>
      </mc:AlternateContent>
      <p:graphicFrame>
        <p:nvGraphicFramePr>
          <p:cNvPr id="6" name="コンテンツ プレースホルダー 5">
            <a:extLst>
              <a:ext uri="{FF2B5EF4-FFF2-40B4-BE49-F238E27FC236}">
                <a16:creationId xmlns:a16="http://schemas.microsoft.com/office/drawing/2014/main" id="{C35A2B14-2725-EE4F-BAEA-27943F317229}"/>
              </a:ext>
            </a:extLst>
          </p:cNvPr>
          <p:cNvGraphicFramePr>
            <a:graphicFrameLocks noGrp="1"/>
          </p:cNvGraphicFramePr>
          <p:nvPr>
            <p:ph idx="1"/>
          </p:nvPr>
        </p:nvGraphicFramePr>
        <p:xfrm>
          <a:off x="0" y="0"/>
          <a:ext cx="0" cy="0"/>
        </p:xfrm>
        <a:graphic>
          <a:graphicData uri="http://schemas.openxmlformats.org/drawingml/2006/table">
            <a:tbl>
              <a:tblPr firstRow="1" bandRow="1">
                <a:tableStyleId>{2A488322-F2BA-4B5B-9748-0D474271808F}</a:tableStyleId>
              </a:tblPr>
              <a:tblGrid>
                <a:gridCol w="563045">
                  <a:extLst>
                    <a:ext uri="{9D8B030D-6E8A-4147-A177-3AD203B41FA5}">
                      <a16:colId xmlns:a16="http://schemas.microsoft.com/office/drawing/2014/main" val="1178683079"/>
                    </a:ext>
                  </a:extLst>
                </a:gridCol>
                <a:gridCol w="563045">
                  <a:extLst>
                    <a:ext uri="{9D8B030D-6E8A-4147-A177-3AD203B41FA5}">
                      <a16:colId xmlns:a16="http://schemas.microsoft.com/office/drawing/2014/main" val="2669951108"/>
                    </a:ext>
                  </a:extLst>
                </a:gridCol>
                <a:gridCol w="563045">
                  <a:extLst>
                    <a:ext uri="{9D8B030D-6E8A-4147-A177-3AD203B41FA5}">
                      <a16:colId xmlns:a16="http://schemas.microsoft.com/office/drawing/2014/main" val="2006151270"/>
                    </a:ext>
                  </a:extLst>
                </a:gridCol>
                <a:gridCol w="563045">
                  <a:extLst>
                    <a:ext uri="{9D8B030D-6E8A-4147-A177-3AD203B41FA5}">
                      <a16:colId xmlns:a16="http://schemas.microsoft.com/office/drawing/2014/main" val="3810391686"/>
                    </a:ext>
                  </a:extLst>
                </a:gridCol>
                <a:gridCol w="563045">
                  <a:extLst>
                    <a:ext uri="{9D8B030D-6E8A-4147-A177-3AD203B41FA5}">
                      <a16:colId xmlns:a16="http://schemas.microsoft.com/office/drawing/2014/main" val="2098455597"/>
                    </a:ext>
                  </a:extLst>
                </a:gridCol>
              </a:tblGrid>
              <a:tr h="350323">
                <a:tc>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nchor="ctr">
                    <a:solidFill>
                      <a:schemeClr val="bg1"/>
                    </a:solidFill>
                  </a:tcPr>
                </a:tc>
                <a:tc>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3</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3</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extLst>
                  <a:ext uri="{0D108BD9-81ED-4DB2-BD59-A6C34878D82A}">
                    <a16:rowId xmlns:a16="http://schemas.microsoft.com/office/drawing/2014/main" val="1031995487"/>
                  </a:ext>
                </a:extLst>
              </a:tr>
            </a:tbl>
          </a:graphicData>
        </a:graphic>
      </p:graphicFrame>
      <p:sp>
        <p:nvSpPr>
          <p:cNvPr id="24" name="正方形/長方形 23">
            <a:extLst>
              <a:ext uri="{FF2B5EF4-FFF2-40B4-BE49-F238E27FC236}">
                <a16:creationId xmlns:a16="http://schemas.microsoft.com/office/drawing/2014/main" id="{886B7062-515A-4329-A40C-5FFD8780AA22}"/>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5" name="コンテンツ プレースホルダー 2">
            <a:extLst>
              <a:ext uri="{FF2B5EF4-FFF2-40B4-BE49-F238E27FC236}">
                <a16:creationId xmlns:a16="http://schemas.microsoft.com/office/drawing/2014/main" id="{0906EFA9-24EF-4B47-813F-A1DD151788DA}"/>
              </a:ext>
            </a:extLst>
          </p:cNvPr>
          <p:cNvSpPr txBox="1">
            <a:spLocks/>
          </p:cNvSpPr>
          <p:nvPr/>
        </p:nvSpPr>
        <p:spPr>
          <a:xfrm>
            <a:off x="1889578" y="992440"/>
            <a:ext cx="1532060" cy="33850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確率変数の期待値</a:t>
            </a:r>
            <a:endParaRPr lang="en-US" altLang="ja-JP" sz="1350" b="1" dirty="0">
              <a:latin typeface="Meiryo" charset="-128"/>
              <a:ea typeface="Meiryo" charset="-128"/>
              <a:cs typeface="Meiryo" charset="-128"/>
            </a:endParaRPr>
          </a:p>
        </p:txBody>
      </p:sp>
      <p:sp>
        <p:nvSpPr>
          <p:cNvPr id="26" name="コンテンツ プレースホルダー 2">
            <a:extLst>
              <a:ext uri="{FF2B5EF4-FFF2-40B4-BE49-F238E27FC236}">
                <a16:creationId xmlns:a16="http://schemas.microsoft.com/office/drawing/2014/main" id="{0B1CB13C-CC48-42F5-BB4B-B13519FC2660}"/>
              </a:ext>
            </a:extLst>
          </p:cNvPr>
          <p:cNvSpPr txBox="1">
            <a:spLocks/>
          </p:cNvSpPr>
          <p:nvPr/>
        </p:nvSpPr>
        <p:spPr>
          <a:xfrm>
            <a:off x="1636181" y="1240838"/>
            <a:ext cx="5963034" cy="582232"/>
          </a:xfrm>
        </p:spPr>
        <p:txBody>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8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800" kern="0">
                <a:latin typeface="メイリオ" panose="020B0604030504040204" pitchFamily="50" charset="-128"/>
                <a:ea typeface="メイリオ" panose="020B0604030504040204" pitchFamily="50" charset="-128"/>
              </a:rPr>
              <a:t>とする。期待値を求めよ。　</a:t>
            </a:r>
            <a:endParaRPr kumimoji="1" lang="ja-JP" altLang="en-US" sz="1800" kern="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27" name="表 26">
                <a:extLst>
                  <a:ext uri="{FF2B5EF4-FFF2-40B4-BE49-F238E27FC236}">
                    <a16:creationId xmlns:a16="http://schemas.microsoft.com/office/drawing/2014/main" id="{4E95C28F-533C-F740-AF7A-0745740666EC}"/>
                  </a:ext>
                </a:extLst>
              </p:cNvPr>
              <p:cNvGraphicFramePr>
                <a:graphicFrameLocks noGrp="1"/>
              </p:cNvGraphicFramePr>
              <p:nvPr>
                <p:extLst>
                  <p:ext uri="{D42A27DB-BD31-4B8C-83A1-F6EECF244321}">
                    <p14:modId xmlns:p14="http://schemas.microsoft.com/office/powerpoint/2010/main" val="3007721379"/>
                  </p:ext>
                </p:extLst>
              </p:nvPr>
            </p:nvGraphicFramePr>
            <p:xfrm>
              <a:off x="1748262" y="2185360"/>
              <a:ext cx="2815225" cy="814439"/>
            </p:xfrm>
            <a:graphic>
              <a:graphicData uri="http://schemas.openxmlformats.org/drawingml/2006/table">
                <a:tbl>
                  <a:tblPr firstRow="1" bandRow="1">
                    <a:tableStyleId>{2A488322-F2BA-4B5B-9748-0D474271808F}</a:tableStyleId>
                  </a:tblPr>
                  <a:tblGrid>
                    <a:gridCol w="563045">
                      <a:extLst>
                        <a:ext uri="{9D8B030D-6E8A-4147-A177-3AD203B41FA5}">
                          <a16:colId xmlns:a16="http://schemas.microsoft.com/office/drawing/2014/main" val="20000"/>
                        </a:ext>
                      </a:extLst>
                    </a:gridCol>
                    <a:gridCol w="563045">
                      <a:extLst>
                        <a:ext uri="{9D8B030D-6E8A-4147-A177-3AD203B41FA5}">
                          <a16:colId xmlns:a16="http://schemas.microsoft.com/office/drawing/2014/main" val="20001"/>
                        </a:ext>
                      </a:extLst>
                    </a:gridCol>
                    <a:gridCol w="563045">
                      <a:extLst>
                        <a:ext uri="{9D8B030D-6E8A-4147-A177-3AD203B41FA5}">
                          <a16:colId xmlns:a16="http://schemas.microsoft.com/office/drawing/2014/main" val="20002"/>
                        </a:ext>
                      </a:extLst>
                    </a:gridCol>
                    <a:gridCol w="563045">
                      <a:extLst>
                        <a:ext uri="{9D8B030D-6E8A-4147-A177-3AD203B41FA5}">
                          <a16:colId xmlns:a16="http://schemas.microsoft.com/office/drawing/2014/main" val="20003"/>
                        </a:ext>
                      </a:extLst>
                    </a:gridCol>
                    <a:gridCol w="563045">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3</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3</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27" name="表 26">
                <a:extLst>
                  <a:ext uri="{FF2B5EF4-FFF2-40B4-BE49-F238E27FC236}">
                    <a16:creationId xmlns:a16="http://schemas.microsoft.com/office/drawing/2014/main" id="{4E95C28F-533C-F740-AF7A-0745740666EC}"/>
                  </a:ext>
                </a:extLst>
              </p:cNvPr>
              <p:cNvGraphicFramePr>
                <a:graphicFrameLocks noGrp="1"/>
              </p:cNvGraphicFramePr>
              <p:nvPr>
                <p:extLst>
                  <p:ext uri="{D42A27DB-BD31-4B8C-83A1-F6EECF244321}">
                    <p14:modId xmlns:p14="http://schemas.microsoft.com/office/powerpoint/2010/main" val="3007721379"/>
                  </p:ext>
                </p:extLst>
              </p:nvPr>
            </p:nvGraphicFramePr>
            <p:xfrm>
              <a:off x="1748262" y="2185360"/>
              <a:ext cx="2815225" cy="814439"/>
            </p:xfrm>
            <a:graphic>
              <a:graphicData uri="http://schemas.openxmlformats.org/drawingml/2006/table">
                <a:tbl>
                  <a:tblPr firstRow="1" bandRow="1">
                    <a:tableStyleId>{2A488322-F2BA-4B5B-9748-0D474271808F}</a:tableStyleId>
                  </a:tblPr>
                  <a:tblGrid>
                    <a:gridCol w="563045">
                      <a:extLst>
                        <a:ext uri="{9D8B030D-6E8A-4147-A177-3AD203B41FA5}">
                          <a16:colId xmlns:a16="http://schemas.microsoft.com/office/drawing/2014/main" val="20000"/>
                        </a:ext>
                      </a:extLst>
                    </a:gridCol>
                    <a:gridCol w="563045">
                      <a:extLst>
                        <a:ext uri="{9D8B030D-6E8A-4147-A177-3AD203B41FA5}">
                          <a16:colId xmlns:a16="http://schemas.microsoft.com/office/drawing/2014/main" val="20001"/>
                        </a:ext>
                      </a:extLst>
                    </a:gridCol>
                    <a:gridCol w="563045">
                      <a:extLst>
                        <a:ext uri="{9D8B030D-6E8A-4147-A177-3AD203B41FA5}">
                          <a16:colId xmlns:a16="http://schemas.microsoft.com/office/drawing/2014/main" val="20002"/>
                        </a:ext>
                      </a:extLst>
                    </a:gridCol>
                    <a:gridCol w="563045">
                      <a:extLst>
                        <a:ext uri="{9D8B030D-6E8A-4147-A177-3AD203B41FA5}">
                          <a16:colId xmlns:a16="http://schemas.microsoft.com/office/drawing/2014/main" val="20003"/>
                        </a:ext>
                      </a:extLst>
                    </a:gridCol>
                    <a:gridCol w="563045">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7"/>
                          <a:stretch>
                            <a:fillRect t="-7143" r="-395556" b="-135714"/>
                          </a:stretch>
                        </a:blipFill>
                      </a:tcPr>
                    </a:tc>
                    <a:tc>
                      <a:txBody>
                        <a:bodyPr/>
                        <a:lstStyle/>
                        <a:p>
                          <a:endParaRPr lang="ja-JP"/>
                        </a:p>
                      </a:txBody>
                      <a:tcPr marL="63305" marR="63305" marT="31652" marB="31652">
                        <a:blipFill>
                          <a:blip r:embed="rId7"/>
                          <a:stretch>
                            <a:fillRect l="-102273" t="-7143" r="-304545" b="-135714"/>
                          </a:stretch>
                        </a:blipFill>
                      </a:tcPr>
                    </a:tc>
                    <a:tc>
                      <a:txBody>
                        <a:bodyPr/>
                        <a:lstStyle/>
                        <a:p>
                          <a:endParaRPr lang="ja-JP"/>
                        </a:p>
                      </a:txBody>
                      <a:tcPr marL="63305" marR="63305" marT="31652" marB="31652">
                        <a:blipFill>
                          <a:blip r:embed="rId7"/>
                          <a:stretch>
                            <a:fillRect l="-197778" t="-7143" r="-197778" b="-135714"/>
                          </a:stretch>
                        </a:blipFill>
                      </a:tcPr>
                    </a:tc>
                    <a:tc>
                      <a:txBody>
                        <a:bodyPr/>
                        <a:lstStyle/>
                        <a:p>
                          <a:endParaRPr lang="ja-JP"/>
                        </a:p>
                      </a:txBody>
                      <a:tcPr marL="63305" marR="63305" marT="31652" marB="31652">
                        <a:blipFill>
                          <a:blip r:embed="rId7"/>
                          <a:stretch>
                            <a:fillRect l="-304545" t="-7143" r="-102273" b="-135714"/>
                          </a:stretch>
                        </a:blipFill>
                      </a:tcPr>
                    </a:tc>
                    <a:tc>
                      <a:txBody>
                        <a:bodyPr/>
                        <a:lstStyle/>
                        <a:p>
                          <a:endParaRPr lang="ja-JP"/>
                        </a:p>
                      </a:txBody>
                      <a:tcPr marL="63305" marR="63305" marT="31652" marB="31652">
                        <a:blipFill>
                          <a:blip r:embed="rId7"/>
                          <a:stretch>
                            <a:fillRect l="-395556" t="-7143" b="-135714"/>
                          </a:stretch>
                        </a:blipFill>
                      </a:tcPr>
                    </a:tc>
                    <a:extLst>
                      <a:ext uri="{0D108BD9-81ED-4DB2-BD59-A6C34878D82A}">
                        <a16:rowId xmlns:a16="http://schemas.microsoft.com/office/drawing/2014/main" val="10000"/>
                      </a:ext>
                    </a:extLst>
                  </a:tr>
                  <a:tr h="464116">
                    <a:tc>
                      <a:txBody>
                        <a:bodyPr/>
                        <a:lstStyle/>
                        <a:p>
                          <a:endParaRPr lang="ja-JP"/>
                        </a:p>
                      </a:txBody>
                      <a:tcPr marL="63305" marR="63305" marT="31652" marB="31652" anchor="ctr">
                        <a:blipFill>
                          <a:blip r:embed="rId7"/>
                          <a:stretch>
                            <a:fillRect t="-81081" r="-395556" b="-2703"/>
                          </a:stretch>
                        </a:blipFill>
                      </a:tcPr>
                    </a:tc>
                    <a:tc>
                      <a:txBody>
                        <a:bodyPr/>
                        <a:lstStyle/>
                        <a:p>
                          <a:endParaRPr lang="ja-JP"/>
                        </a:p>
                      </a:txBody>
                      <a:tcPr marL="63305" marR="63305" marT="31652" marB="31652" anchor="ctr">
                        <a:blipFill>
                          <a:blip r:embed="rId7"/>
                          <a:stretch>
                            <a:fillRect l="-102273" t="-81081" r="-304545" b="-2703"/>
                          </a:stretch>
                        </a:blipFill>
                      </a:tcPr>
                    </a:tc>
                    <a:tc>
                      <a:txBody>
                        <a:bodyPr/>
                        <a:lstStyle/>
                        <a:p>
                          <a:endParaRPr lang="ja-JP"/>
                        </a:p>
                      </a:txBody>
                      <a:tcPr marL="63305" marR="63305" marT="31652" marB="31652" anchor="ctr">
                        <a:blipFill>
                          <a:blip r:embed="rId7"/>
                          <a:stretch>
                            <a:fillRect l="-197778" t="-81081" r="-197778" b="-2703"/>
                          </a:stretch>
                        </a:blipFill>
                      </a:tcPr>
                    </a:tc>
                    <a:tc>
                      <a:txBody>
                        <a:bodyPr/>
                        <a:lstStyle/>
                        <a:p>
                          <a:endParaRPr lang="ja-JP"/>
                        </a:p>
                      </a:txBody>
                      <a:tcPr marL="63305" marR="63305" marT="31652" marB="31652" anchor="ctr">
                        <a:blipFill>
                          <a:blip r:embed="rId7"/>
                          <a:stretch>
                            <a:fillRect l="-304545" t="-81081" r="-102273" b="-2703"/>
                          </a:stretch>
                        </a:blipFill>
                      </a:tcPr>
                    </a:tc>
                    <a:tc>
                      <a:txBody>
                        <a:bodyPr/>
                        <a:lstStyle/>
                        <a:p>
                          <a:endParaRPr lang="ja-JP"/>
                        </a:p>
                      </a:txBody>
                      <a:tcPr marL="63305" marR="63305" marT="31652" marB="31652" anchor="ctr">
                        <a:blipFill>
                          <a:blip r:embed="rId7"/>
                          <a:stretch>
                            <a:fillRect l="-395556" t="-81081" b="-2703"/>
                          </a:stretch>
                        </a:blipFill>
                      </a:tcPr>
                    </a:tc>
                    <a:extLst>
                      <a:ext uri="{0D108BD9-81ED-4DB2-BD59-A6C34878D82A}">
                        <a16:rowId xmlns:a16="http://schemas.microsoft.com/office/drawing/2014/main" val="10001"/>
                      </a:ext>
                    </a:extLst>
                  </a:tr>
                </a:tbl>
              </a:graphicData>
            </a:graphic>
          </p:graphicFrame>
        </mc:Fallback>
      </mc:AlternateContent>
      <p:sp>
        <p:nvSpPr>
          <p:cNvPr id="28" name="テキスト ボックス 27">
            <a:extLst>
              <a:ext uri="{FF2B5EF4-FFF2-40B4-BE49-F238E27FC236}">
                <a16:creationId xmlns:a16="http://schemas.microsoft.com/office/drawing/2014/main" id="{CC2CD811-871A-014B-B988-5D4E85FAD6BB}"/>
              </a:ext>
            </a:extLst>
          </p:cNvPr>
          <p:cNvSpPr txBox="1"/>
          <p:nvPr/>
        </p:nvSpPr>
        <p:spPr>
          <a:xfrm>
            <a:off x="4817355" y="3040223"/>
            <a:ext cx="369332" cy="912720"/>
          </a:xfrm>
          <a:prstGeom prst="rect">
            <a:avLst/>
          </a:prstGeom>
          <a:noFill/>
        </p:spPr>
        <p:txBody>
          <a:bodyPr vert="eaVert" wrap="square" rtlCol="0">
            <a:spAutoFit/>
          </a:bodyPr>
          <a:lstStyle/>
          <a:p>
            <a:r>
              <a:rPr kumimoji="1" lang="ja-JP" altLang="en-US" sz="1200" b="1">
                <a:latin typeface="メイリオ" panose="020B0604030504040204" pitchFamily="50" charset="-128"/>
                <a:ea typeface="メイリオ" panose="020B0604030504040204" pitchFamily="50" charset="-128"/>
              </a:rPr>
              <a:t>確率質量</a:t>
            </a:r>
            <a:endParaRPr kumimoji="1" lang="ja-JP" altLang="en-US" sz="1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43240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mc:AlternateContent xmlns:mc="http://schemas.openxmlformats.org/markup-compatibility/2006" xmlns:a14="http://schemas.microsoft.com/office/drawing/2010/main">
        <mc:Choice Requires="a14">
          <p:sp>
            <p:nvSpPr>
              <p:cNvPr id="9" name="正方形/長方形 8"/>
              <p:cNvSpPr/>
              <p:nvPr/>
            </p:nvSpPr>
            <p:spPr>
              <a:xfrm>
                <a:off x="1539894" y="3304407"/>
                <a:ext cx="1387846" cy="323165"/>
              </a:xfrm>
              <a:prstGeom prst="rect">
                <a:avLst/>
              </a:prstGeom>
            </p:spPr>
            <p:txBody>
              <a:bodyPr wrap="square">
                <a:spAutoFit/>
              </a:bodyPr>
              <a:lstStyle/>
              <a:p>
                <a:pPr>
                  <a:defRPr/>
                </a:pPr>
                <a14:m>
                  <m:oMathPara xmlns:m="http://schemas.openxmlformats.org/officeDocument/2006/math">
                    <m:oMathParaPr>
                      <m:jc m:val="centerGroup"/>
                    </m:oMathParaPr>
                    <m:oMath xmlns:m="http://schemas.openxmlformats.org/officeDocument/2006/math">
                      <m:r>
                        <a:rPr lang="el-GR" altLang="ja-JP" sz="1500" i="1" dirty="0">
                          <a:latin typeface="Cambria Math" panose="02040503050406030204" pitchFamily="18" charset="0"/>
                          <a:ea typeface="Cambria Math" panose="02040503050406030204" pitchFamily="18" charset="0"/>
                          <a:cs typeface="Cambria Math" charset="0"/>
                        </a:rPr>
                        <m:t>𝜇</m:t>
                      </m:r>
                      <m:r>
                        <a:rPr lang="en-US" altLang="ja-JP" sz="1500" i="1" dirty="0">
                          <a:latin typeface="Cambria Math" panose="02040503050406030204" pitchFamily="18" charset="0"/>
                          <a:ea typeface="Cambria Math" charset="0"/>
                          <a:cs typeface="Cambria Math" charset="0"/>
                        </a:rPr>
                        <m:t>=</m:t>
                      </m:r>
                      <m:r>
                        <a:rPr lang="en-US" altLang="ja-JP" sz="1500" i="1" dirty="0">
                          <a:latin typeface="Cambria Math" charset="0"/>
                          <a:ea typeface="Cambria Math" charset="0"/>
                          <a:cs typeface="Cambria Math" charset="0"/>
                        </a:rPr>
                        <m:t>𝐸</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oMath>
                  </m:oMathPara>
                </a14:m>
                <a:endParaRPr lang="ja-JP" altLang="en-US" sz="1500" dirty="0"/>
              </a:p>
            </p:txBody>
          </p:sp>
        </mc:Choice>
        <mc:Fallback xmlns="">
          <p:sp>
            <p:nvSpPr>
              <p:cNvPr id="9" name="正方形/長方形 8"/>
              <p:cNvSpPr>
                <a:spLocks noRot="1" noChangeAspect="1" noMove="1" noResize="1" noEditPoints="1" noAdjustHandles="1" noChangeArrowheads="1" noChangeShapeType="1" noTextEdit="1"/>
              </p:cNvSpPr>
              <p:nvPr/>
            </p:nvSpPr>
            <p:spPr>
              <a:xfrm>
                <a:off x="1539894" y="3304407"/>
                <a:ext cx="1387846" cy="323165"/>
              </a:xfrm>
              <a:prstGeom prst="rect">
                <a:avLst/>
              </a:prstGeom>
              <a:blipFill>
                <a:blip r:embed="rId2"/>
                <a:stretch>
                  <a:fillRect b="-1887"/>
                </a:stretch>
              </a:blipFill>
            </p:spPr>
            <p:txBody>
              <a:bodyPr/>
              <a:lstStyle/>
              <a:p>
                <a:r>
                  <a:rPr lang="ja-JP" altLang="en-US">
                    <a:noFill/>
                  </a:rPr>
                  <a:t> </a:t>
                </a:r>
              </a:p>
            </p:txBody>
          </p:sp>
        </mc:Fallback>
      </mc:AlternateContent>
      <p:cxnSp>
        <p:nvCxnSpPr>
          <p:cNvPr id="27" name="直線矢印コネクタ 26"/>
          <p:cNvCxnSpPr/>
          <p:nvPr/>
        </p:nvCxnSpPr>
        <p:spPr>
          <a:xfrm>
            <a:off x="6420813" y="2508752"/>
            <a:ext cx="0" cy="162583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6181003" y="2138428"/>
            <a:ext cx="479618" cy="369332"/>
          </a:xfrm>
          <a:prstGeom prst="rect">
            <a:avLst/>
          </a:prstGeom>
        </p:spPr>
        <p:txBody>
          <a:bodyPr wrap="none">
            <a:spAutoFit/>
          </a:bodyPr>
          <a:lstStyle/>
          <a:p>
            <a:pPr>
              <a:defRPr/>
            </a:pPr>
            <a:r>
              <a:rPr lang="en-US" altLang="ja-JP" sz="1800" b="1" dirty="0">
                <a:solidFill>
                  <a:srgbClr val="FF0000"/>
                </a:solidFill>
              </a:rPr>
              <a:t>1.5</a:t>
            </a:r>
            <a:endParaRPr lang="ja-JP" altLang="en-US" sz="1800" b="1" dirty="0">
              <a:solidFill>
                <a:srgbClr val="FF0000"/>
              </a:solidFill>
            </a:endParaRPr>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8DCF6DB9-9759-4AC5-840F-892ED1FBCD0A}"/>
                  </a:ext>
                </a:extLst>
              </p:cNvPr>
              <p:cNvSpPr txBox="1"/>
              <p:nvPr/>
            </p:nvSpPr>
            <p:spPr>
              <a:xfrm>
                <a:off x="5569722" y="4508481"/>
                <a:ext cx="1529714" cy="207749"/>
              </a:xfrm>
              <a:prstGeom prst="rect">
                <a:avLst/>
              </a:prstGeom>
              <a:noFill/>
            </p:spPr>
            <p:txBody>
              <a:bodyPr wrap="none" lIns="0" tIns="0" rIns="0" bIns="0" rtlCol="0">
                <a:spAutoFit/>
              </a:bodyPr>
              <a:lstStyle/>
              <a:p>
                <a14:m>
                  <m:oMath xmlns:m="http://schemas.openxmlformats.org/officeDocument/2006/math">
                    <m:r>
                      <a:rPr kumimoji="1" lang="en-US" altLang="ja-JP" sz="1350" i="1">
                        <a:latin typeface="Cambria Math" charset="0"/>
                        <a:ea typeface="メイリオ" panose="020B0604030504040204" pitchFamily="50" charset="-128"/>
                      </a:rPr>
                      <m:t>𝑃</m:t>
                    </m:r>
                    <m:r>
                      <a:rPr kumimoji="1" lang="en-US" altLang="ja-JP" sz="1350" i="1">
                        <a:latin typeface="Cambria Math" charset="0"/>
                        <a:ea typeface="メイリオ" panose="020B0604030504040204" pitchFamily="50" charset="-128"/>
                      </a:rPr>
                      <m:t>(</m:t>
                    </m:r>
                    <m:r>
                      <a:rPr kumimoji="1" lang="en-US" altLang="ja-JP" sz="1350" i="1">
                        <a:latin typeface="Cambria Math" charset="0"/>
                        <a:ea typeface="メイリオ" panose="020B0604030504040204" pitchFamily="50" charset="-128"/>
                      </a:rPr>
                      <m:t>𝑋</m:t>
                    </m:r>
                    <m:r>
                      <a:rPr kumimoji="1" lang="en-US" altLang="ja-JP" sz="1350" i="1">
                        <a:latin typeface="Cambria Math" charset="0"/>
                        <a:ea typeface="メイリオ" panose="020B0604030504040204" pitchFamily="50" charset="-128"/>
                      </a:rPr>
                      <m:t>)</m:t>
                    </m:r>
                  </m:oMath>
                </a14:m>
                <a:r>
                  <a:rPr kumimoji="1" lang="en-US" altLang="ja-JP" sz="1350" dirty="0">
                    <a:latin typeface="メイリオ" panose="020B0604030504040204" pitchFamily="50" charset="-128"/>
                    <a:ea typeface="メイリオ" panose="020B0604030504040204" pitchFamily="50" charset="-128"/>
                  </a:rPr>
                  <a:t>  </a:t>
                </a:r>
                <a:r>
                  <a:rPr kumimoji="1" lang="ja-JP" altLang="en-US" sz="1350" dirty="0">
                    <a:latin typeface="メイリオ" panose="020B0604030504040204" pitchFamily="50" charset="-128"/>
                    <a:ea typeface="メイリオ" panose="020B0604030504040204" pitchFamily="50" charset="-128"/>
                  </a:rPr>
                  <a:t>確率質量関数</a:t>
                </a:r>
              </a:p>
            </p:txBody>
          </p:sp>
        </mc:Choice>
        <mc:Fallback xmlns="">
          <p:sp>
            <p:nvSpPr>
              <p:cNvPr id="46" name="テキスト ボックス 45">
                <a:extLst>
                  <a:ext uri="{FF2B5EF4-FFF2-40B4-BE49-F238E27FC236}">
                    <a16:creationId xmlns:a16="http://schemas.microsoft.com/office/drawing/2014/main" id="{8DCF6DB9-9759-4AC5-840F-892ED1FBCD0A}"/>
                  </a:ext>
                </a:extLst>
              </p:cNvPr>
              <p:cNvSpPr txBox="1">
                <a:spLocks noRot="1" noChangeAspect="1" noMove="1" noResize="1" noEditPoints="1" noAdjustHandles="1" noChangeArrowheads="1" noChangeShapeType="1" noTextEdit="1"/>
              </p:cNvSpPr>
              <p:nvPr/>
            </p:nvSpPr>
            <p:spPr>
              <a:xfrm>
                <a:off x="5569722" y="4508481"/>
                <a:ext cx="1529714" cy="207749"/>
              </a:xfrm>
              <a:prstGeom prst="rect">
                <a:avLst/>
              </a:prstGeom>
              <a:blipFill>
                <a:blip r:embed="rId4"/>
                <a:stretch>
                  <a:fillRect l="-3187" t="-23529" r="-5976" b="-52941"/>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1AEDC10-FA9D-404A-A84E-357693FE1587}"/>
              </a:ext>
            </a:extLst>
          </p:cNvPr>
          <p:cNvCxnSpPr>
            <a:cxnSpLocks/>
          </p:cNvCxnSpPr>
          <p:nvPr/>
        </p:nvCxnSpPr>
        <p:spPr>
          <a:xfrm>
            <a:off x="5243210" y="2863417"/>
            <a:ext cx="0" cy="1277098"/>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39155ED7-3177-4D5C-8894-41D08867126A}"/>
              </a:ext>
            </a:extLst>
          </p:cNvPr>
          <p:cNvSpPr/>
          <p:nvPr/>
        </p:nvSpPr>
        <p:spPr>
          <a:xfrm>
            <a:off x="7067728" y="4158163"/>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3</a:t>
            </a:r>
            <a:endParaRPr lang="ja-JP" altLang="en-US" sz="1385" dirty="0"/>
          </a:p>
        </p:txBody>
      </p:sp>
      <p:sp>
        <p:nvSpPr>
          <p:cNvPr id="49" name="正方形/長方形 48">
            <a:extLst>
              <a:ext uri="{FF2B5EF4-FFF2-40B4-BE49-F238E27FC236}">
                <a16:creationId xmlns:a16="http://schemas.microsoft.com/office/drawing/2014/main" id="{65238FF6-EF6A-49DE-A2E6-1D96CE617139}"/>
              </a:ext>
            </a:extLst>
          </p:cNvPr>
          <p:cNvSpPr/>
          <p:nvPr/>
        </p:nvSpPr>
        <p:spPr>
          <a:xfrm>
            <a:off x="6516682" y="4180078"/>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2</a:t>
            </a:r>
            <a:endParaRPr lang="ja-JP" altLang="en-US" sz="1385" dirty="0"/>
          </a:p>
        </p:txBody>
      </p:sp>
      <p:sp>
        <p:nvSpPr>
          <p:cNvPr id="50" name="正方形/長方形 49">
            <a:extLst>
              <a:ext uri="{FF2B5EF4-FFF2-40B4-BE49-F238E27FC236}">
                <a16:creationId xmlns:a16="http://schemas.microsoft.com/office/drawing/2014/main" id="{3BB2F3BD-5516-4DE6-BCF1-8BA7C6A3D6D9}"/>
              </a:ext>
            </a:extLst>
          </p:cNvPr>
          <p:cNvSpPr/>
          <p:nvPr/>
        </p:nvSpPr>
        <p:spPr>
          <a:xfrm>
            <a:off x="6022701" y="4184474"/>
            <a:ext cx="295274" cy="305468"/>
          </a:xfrm>
          <a:prstGeom prst="rect">
            <a:avLst/>
          </a:prstGeom>
        </p:spPr>
        <p:txBody>
          <a:bodyPr wrap="none">
            <a:spAutoFit/>
          </a:bodyPr>
          <a:lstStyle/>
          <a:p>
            <a:r>
              <a:rPr lang="en-US" altLang="ja-JP" sz="1385">
                <a:latin typeface="メイリオ" panose="020B0604030504040204" pitchFamily="50" charset="-128"/>
                <a:ea typeface="メイリオ" panose="020B0604030504040204" pitchFamily="50" charset="-128"/>
              </a:rPr>
              <a:t>1</a:t>
            </a:r>
            <a:endParaRPr lang="ja-JP" altLang="en-US" sz="1385" dirty="0"/>
          </a:p>
        </p:txBody>
      </p:sp>
      <p:sp>
        <p:nvSpPr>
          <p:cNvPr id="51" name="正方形/長方形 50">
            <a:extLst>
              <a:ext uri="{FF2B5EF4-FFF2-40B4-BE49-F238E27FC236}">
                <a16:creationId xmlns:a16="http://schemas.microsoft.com/office/drawing/2014/main" id="{1A6893ED-0968-46EB-9573-FE79CEFF2E14}"/>
              </a:ext>
            </a:extLst>
          </p:cNvPr>
          <p:cNvSpPr/>
          <p:nvPr/>
        </p:nvSpPr>
        <p:spPr>
          <a:xfrm>
            <a:off x="5528719" y="4173098"/>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0</a:t>
            </a:r>
            <a:endParaRPr lang="ja-JP" altLang="en-US" sz="1385" dirty="0"/>
          </a:p>
        </p:txBody>
      </p:sp>
      <p:sp>
        <p:nvSpPr>
          <p:cNvPr id="52" name="テキスト ボックス 51">
            <a:extLst>
              <a:ext uri="{FF2B5EF4-FFF2-40B4-BE49-F238E27FC236}">
                <a16:creationId xmlns:a16="http://schemas.microsoft.com/office/drawing/2014/main" id="{B60C37B8-A2A2-475D-8FF9-0F61F0A266E3}"/>
              </a:ext>
            </a:extLst>
          </p:cNvPr>
          <p:cNvSpPr txBox="1"/>
          <p:nvPr/>
        </p:nvSpPr>
        <p:spPr>
          <a:xfrm>
            <a:off x="4817355" y="3040223"/>
            <a:ext cx="369332" cy="912720"/>
          </a:xfrm>
          <a:prstGeom prst="rect">
            <a:avLst/>
          </a:prstGeom>
          <a:noFill/>
        </p:spPr>
        <p:txBody>
          <a:bodyPr vert="eaVert" wrap="square" rtlCol="0">
            <a:spAutoFit/>
          </a:bodyPr>
          <a:lstStyle/>
          <a:p>
            <a:r>
              <a:rPr kumimoji="1" lang="ja-JP" altLang="en-US" sz="1200" b="1">
                <a:latin typeface="メイリオ" panose="020B0604030504040204" pitchFamily="50" charset="-128"/>
                <a:ea typeface="メイリオ" panose="020B0604030504040204" pitchFamily="50" charset="-128"/>
              </a:rPr>
              <a:t>確率質量</a:t>
            </a:r>
            <a:endParaRPr kumimoji="1" lang="ja-JP" altLang="en-US" sz="1200" b="1"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31DE3C99-A3DA-4AA5-BB6A-526F51CCC144}"/>
                  </a:ext>
                </a:extLst>
              </p:cNvPr>
              <p:cNvSpPr/>
              <p:nvPr/>
            </p:nvSpPr>
            <p:spPr>
              <a:xfrm>
                <a:off x="7651729" y="3993442"/>
                <a:ext cx="34291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oMath>
                  </m:oMathPara>
                </a14:m>
                <a:endParaRPr lang="ja-JP" altLang="en-US" sz="1385" dirty="0"/>
              </a:p>
            </p:txBody>
          </p:sp>
        </mc:Choice>
        <mc:Fallback xmlns="">
          <p:sp>
            <p:nvSpPr>
              <p:cNvPr id="53" name="正方形/長方形 52">
                <a:extLst>
                  <a:ext uri="{FF2B5EF4-FFF2-40B4-BE49-F238E27FC236}">
                    <a16:creationId xmlns:a16="http://schemas.microsoft.com/office/drawing/2014/main" id="{31DE3C99-A3DA-4AA5-BB6A-526F51CCC144}"/>
                  </a:ext>
                </a:extLst>
              </p:cNvPr>
              <p:cNvSpPr>
                <a:spLocks noRot="1" noChangeAspect="1" noMove="1" noResize="1" noEditPoints="1" noAdjustHandles="1" noChangeArrowheads="1" noChangeShapeType="1" noTextEdit="1"/>
              </p:cNvSpPr>
              <p:nvPr/>
            </p:nvSpPr>
            <p:spPr>
              <a:xfrm>
                <a:off x="7651729" y="3993442"/>
                <a:ext cx="342914" cy="305468"/>
              </a:xfrm>
              <a:prstGeom prst="rect">
                <a:avLst/>
              </a:prstGeom>
              <a:blipFill>
                <a:blip r:embed="rId5"/>
                <a:stretch>
                  <a:fillRect/>
                </a:stretch>
              </a:blipFill>
            </p:spPr>
            <p:txBody>
              <a:bodyPr/>
              <a:lstStyle/>
              <a:p>
                <a:r>
                  <a:rPr lang="ja-JP" altLang="en-US">
                    <a:noFill/>
                  </a:rPr>
                  <a:t> </a:t>
                </a:r>
              </a:p>
            </p:txBody>
          </p:sp>
        </mc:Fallback>
      </mc:AlternateContent>
      <p:sp>
        <p:nvSpPr>
          <p:cNvPr id="54" name="正方形/長方形 53">
            <a:extLst>
              <a:ext uri="{FF2B5EF4-FFF2-40B4-BE49-F238E27FC236}">
                <a16:creationId xmlns:a16="http://schemas.microsoft.com/office/drawing/2014/main" id="{F2A7ED61-CF2E-4F59-8580-AC6346EE0423}"/>
              </a:ext>
            </a:extLst>
          </p:cNvPr>
          <p:cNvSpPr/>
          <p:nvPr/>
        </p:nvSpPr>
        <p:spPr bwMode="auto">
          <a:xfrm>
            <a:off x="5551803" y="3869669"/>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5" name="正方形/長方形 54">
            <a:extLst>
              <a:ext uri="{FF2B5EF4-FFF2-40B4-BE49-F238E27FC236}">
                <a16:creationId xmlns:a16="http://schemas.microsoft.com/office/drawing/2014/main" id="{585348F2-EA20-4486-B807-A7F7B30F8450}"/>
              </a:ext>
            </a:extLst>
          </p:cNvPr>
          <p:cNvSpPr/>
          <p:nvPr/>
        </p:nvSpPr>
        <p:spPr bwMode="auto">
          <a:xfrm>
            <a:off x="6045354" y="3324587"/>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6" name="正方形/長方形 55">
            <a:extLst>
              <a:ext uri="{FF2B5EF4-FFF2-40B4-BE49-F238E27FC236}">
                <a16:creationId xmlns:a16="http://schemas.microsoft.com/office/drawing/2014/main" id="{91F3E668-2098-4743-B75A-26E8BF4679E9}"/>
              </a:ext>
            </a:extLst>
          </p:cNvPr>
          <p:cNvSpPr/>
          <p:nvPr/>
        </p:nvSpPr>
        <p:spPr bwMode="auto">
          <a:xfrm>
            <a:off x="6529319" y="3324587"/>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7" name="正方形/長方形 56">
            <a:extLst>
              <a:ext uri="{FF2B5EF4-FFF2-40B4-BE49-F238E27FC236}">
                <a16:creationId xmlns:a16="http://schemas.microsoft.com/office/drawing/2014/main" id="{6B27093A-D899-4B00-9213-E6CC568797A4}"/>
              </a:ext>
            </a:extLst>
          </p:cNvPr>
          <p:cNvSpPr/>
          <p:nvPr/>
        </p:nvSpPr>
        <p:spPr bwMode="auto">
          <a:xfrm>
            <a:off x="6994028" y="3869669"/>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cxnSp>
        <p:nvCxnSpPr>
          <p:cNvPr id="58" name="直線コネクタ 57">
            <a:extLst>
              <a:ext uri="{FF2B5EF4-FFF2-40B4-BE49-F238E27FC236}">
                <a16:creationId xmlns:a16="http://schemas.microsoft.com/office/drawing/2014/main" id="{E5761F36-B900-430B-AF8F-EAF5F3CD7809}"/>
              </a:ext>
            </a:extLst>
          </p:cNvPr>
          <p:cNvCxnSpPr>
            <a:cxnSpLocks/>
          </p:cNvCxnSpPr>
          <p:nvPr/>
        </p:nvCxnSpPr>
        <p:spPr>
          <a:xfrm flipH="1">
            <a:off x="5243210" y="4139081"/>
            <a:ext cx="2400507" cy="3676"/>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D4A3FDEC-F7A3-4E7C-A3A5-DAC1EE8D550F}"/>
                  </a:ext>
                </a:extLst>
              </p:cNvPr>
              <p:cNvSpPr/>
              <p:nvPr/>
            </p:nvSpPr>
            <p:spPr>
              <a:xfrm>
                <a:off x="1887488" y="3701479"/>
                <a:ext cx="2855012" cy="525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dirty="0">
                          <a:latin typeface="Cambria Math" charset="0"/>
                          <a:ea typeface="Cambria Math" charset="0"/>
                          <a:cs typeface="Cambria Math" charset="0"/>
                        </a:rPr>
                        <m:t>=0×</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1</m:t>
                          </m:r>
                        </m:num>
                        <m:den>
                          <m:r>
                            <a:rPr lang="en-US" altLang="ja-JP" sz="1500" i="1" dirty="0">
                              <a:latin typeface="Cambria Math" charset="0"/>
                              <a:ea typeface="Cambria Math" charset="0"/>
                              <a:cs typeface="Cambria Math" charset="0"/>
                            </a:rPr>
                            <m:t>8</m:t>
                          </m:r>
                        </m:den>
                      </m:f>
                      <m:r>
                        <a:rPr lang="en-US" altLang="ja-JP" sz="1500" i="1" dirty="0">
                          <a:latin typeface="Cambria Math" charset="0"/>
                          <a:ea typeface="Cambria Math" charset="0"/>
                          <a:cs typeface="Cambria Math" charset="0"/>
                        </a:rPr>
                        <m:t>+1×</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3</m:t>
                          </m:r>
                        </m:num>
                        <m:den>
                          <m:r>
                            <a:rPr lang="en-US" altLang="ja-JP" sz="1500" i="1" dirty="0">
                              <a:latin typeface="Cambria Math" charset="0"/>
                              <a:ea typeface="Cambria Math" charset="0"/>
                              <a:cs typeface="Cambria Math" charset="0"/>
                            </a:rPr>
                            <m:t>8</m:t>
                          </m:r>
                        </m:den>
                      </m:f>
                      <m:r>
                        <a:rPr lang="en-US" altLang="ja-JP" sz="1500" i="1" dirty="0">
                          <a:latin typeface="Cambria Math" charset="0"/>
                          <a:ea typeface="Cambria Math" charset="0"/>
                          <a:cs typeface="Cambria Math" charset="0"/>
                        </a:rPr>
                        <m:t>+2×</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3</m:t>
                          </m:r>
                        </m:num>
                        <m:den>
                          <m:r>
                            <a:rPr lang="en-US" altLang="ja-JP" sz="1500" i="1" dirty="0">
                              <a:latin typeface="Cambria Math" charset="0"/>
                              <a:ea typeface="Cambria Math" charset="0"/>
                              <a:cs typeface="Cambria Math" charset="0"/>
                            </a:rPr>
                            <m:t>8</m:t>
                          </m:r>
                        </m:den>
                      </m:f>
                      <m:r>
                        <a:rPr lang="en-US" altLang="ja-JP" sz="1500" i="1" dirty="0">
                          <a:latin typeface="Cambria Math" charset="0"/>
                          <a:ea typeface="Cambria Math" charset="0"/>
                          <a:cs typeface="Cambria Math" charset="0"/>
                        </a:rPr>
                        <m:t>+3×</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1</m:t>
                          </m:r>
                        </m:num>
                        <m:den>
                          <m:r>
                            <a:rPr lang="en-US" altLang="ja-JP" sz="1500" i="1" dirty="0">
                              <a:latin typeface="Cambria Math" charset="0"/>
                              <a:ea typeface="Cambria Math" charset="0"/>
                              <a:cs typeface="Cambria Math" charset="0"/>
                            </a:rPr>
                            <m:t>8</m:t>
                          </m:r>
                        </m:den>
                      </m:f>
                    </m:oMath>
                  </m:oMathPara>
                </a14:m>
                <a:endParaRPr lang="ja-JP" altLang="en-US" sz="1500" dirty="0"/>
              </a:p>
            </p:txBody>
          </p:sp>
        </mc:Choice>
        <mc:Fallback xmlns="">
          <p:sp>
            <p:nvSpPr>
              <p:cNvPr id="3" name="正方形/長方形 2">
                <a:extLst>
                  <a:ext uri="{FF2B5EF4-FFF2-40B4-BE49-F238E27FC236}">
                    <a16:creationId xmlns:a16="http://schemas.microsoft.com/office/drawing/2014/main" id="{D4A3FDEC-F7A3-4E7C-A3A5-DAC1EE8D550F}"/>
                  </a:ext>
                </a:extLst>
              </p:cNvPr>
              <p:cNvSpPr>
                <a:spLocks noRot="1" noChangeAspect="1" noMove="1" noResize="1" noEditPoints="1" noAdjustHandles="1" noChangeArrowheads="1" noChangeShapeType="1" noTextEdit="1"/>
              </p:cNvSpPr>
              <p:nvPr/>
            </p:nvSpPr>
            <p:spPr>
              <a:xfrm>
                <a:off x="1887488" y="3701479"/>
                <a:ext cx="2855012" cy="525978"/>
              </a:xfrm>
              <a:prstGeom prst="rect">
                <a:avLst/>
              </a:prstGeom>
              <a:blipFill>
                <a:blip r:embed="rId6"/>
                <a:stretch>
                  <a:fillRect b="-34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295CC967-83D0-40AC-8A89-5BED6A1E23B8}"/>
                  </a:ext>
                </a:extLst>
              </p:cNvPr>
              <p:cNvSpPr/>
              <p:nvPr/>
            </p:nvSpPr>
            <p:spPr>
              <a:xfrm>
                <a:off x="1895167" y="4358425"/>
                <a:ext cx="677301"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dirty="0">
                          <a:latin typeface="Cambria Math" charset="0"/>
                          <a:ea typeface="Cambria Math" charset="0"/>
                          <a:cs typeface="Cambria Math" charset="0"/>
                        </a:rPr>
                        <m:t>=</m:t>
                      </m:r>
                      <m:r>
                        <a:rPr lang="en-US" altLang="ja-JP" sz="1500" i="1" dirty="0">
                          <a:latin typeface="Cambria Math" panose="02040503050406030204" pitchFamily="18" charset="0"/>
                          <a:ea typeface="Cambria Math" charset="0"/>
                          <a:cs typeface="Cambria Math" charset="0"/>
                        </a:rPr>
                        <m:t>1.5</m:t>
                      </m:r>
                    </m:oMath>
                  </m:oMathPara>
                </a14:m>
                <a:endParaRPr lang="ja-JP" altLang="en-US" sz="1500" dirty="0"/>
              </a:p>
            </p:txBody>
          </p:sp>
        </mc:Choice>
        <mc:Fallback xmlns="">
          <p:sp>
            <p:nvSpPr>
              <p:cNvPr id="4" name="正方形/長方形 3">
                <a:extLst>
                  <a:ext uri="{FF2B5EF4-FFF2-40B4-BE49-F238E27FC236}">
                    <a16:creationId xmlns:a16="http://schemas.microsoft.com/office/drawing/2014/main" id="{295CC967-83D0-40AC-8A89-5BED6A1E23B8}"/>
                  </a:ext>
                </a:extLst>
              </p:cNvPr>
              <p:cNvSpPr>
                <a:spLocks noRot="1" noChangeAspect="1" noMove="1" noResize="1" noEditPoints="1" noAdjustHandles="1" noChangeArrowheads="1" noChangeShapeType="1" noTextEdit="1"/>
              </p:cNvSpPr>
              <p:nvPr/>
            </p:nvSpPr>
            <p:spPr>
              <a:xfrm>
                <a:off x="1895167" y="4358425"/>
                <a:ext cx="677301" cy="323165"/>
              </a:xfrm>
              <a:prstGeom prst="rect">
                <a:avLst/>
              </a:prstGeom>
              <a:blipFill>
                <a:blip r:embed="rId7"/>
                <a:stretch>
                  <a:fillRect/>
                </a:stretch>
              </a:blipFill>
            </p:spPr>
            <p:txBody>
              <a:bodyPr/>
              <a:lstStyle/>
              <a:p>
                <a:r>
                  <a:rPr lang="ja-JP" altLang="en-US">
                    <a:noFill/>
                  </a:rPr>
                  <a:t> </a:t>
                </a:r>
              </a:p>
            </p:txBody>
          </p:sp>
        </mc:Fallback>
      </mc:AlternateContent>
      <p:sp>
        <p:nvSpPr>
          <p:cNvPr id="6" name="コンテンツ プレースホルダー 5">
            <a:extLst>
              <a:ext uri="{FF2B5EF4-FFF2-40B4-BE49-F238E27FC236}">
                <a16:creationId xmlns:a16="http://schemas.microsoft.com/office/drawing/2014/main" id="{0E538144-A4DD-4758-8C9B-7707AA9E9F2E}"/>
              </a:ext>
            </a:extLst>
          </p:cNvPr>
          <p:cNvSpPr>
            <a:spLocks noGrp="1"/>
          </p:cNvSpPr>
          <p:nvPr>
            <p:ph idx="1"/>
          </p:nvPr>
        </p:nvSpPr>
        <p:spPr/>
        <p:txBody>
          <a:bodyPr/>
          <a:lstStyle/>
          <a:p>
            <a:endParaRPr lang="ja-JP" altLang="en-US"/>
          </a:p>
        </p:txBody>
      </p:sp>
      <p:sp>
        <p:nvSpPr>
          <p:cNvPr id="32" name="正方形/長方形 31">
            <a:extLst>
              <a:ext uri="{FF2B5EF4-FFF2-40B4-BE49-F238E27FC236}">
                <a16:creationId xmlns:a16="http://schemas.microsoft.com/office/drawing/2014/main" id="{9BD3DDDB-ECFD-4798-BA22-754477D344AE}"/>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3" name="コンテンツ プレースホルダー 2">
            <a:extLst>
              <a:ext uri="{FF2B5EF4-FFF2-40B4-BE49-F238E27FC236}">
                <a16:creationId xmlns:a16="http://schemas.microsoft.com/office/drawing/2014/main" id="{EE7F4290-0C7C-42F5-89B3-6C7A72BE66CD}"/>
              </a:ext>
            </a:extLst>
          </p:cNvPr>
          <p:cNvSpPr txBox="1">
            <a:spLocks/>
          </p:cNvSpPr>
          <p:nvPr/>
        </p:nvSpPr>
        <p:spPr>
          <a:xfrm>
            <a:off x="1889578" y="992440"/>
            <a:ext cx="1532060" cy="33850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確率変数の期待値</a:t>
            </a:r>
            <a:endParaRPr lang="en-US" altLang="ja-JP" sz="1350" b="1" dirty="0">
              <a:latin typeface="Meiryo" charset="-128"/>
              <a:ea typeface="Meiryo" charset="-128"/>
              <a:cs typeface="Meiryo" charset="-128"/>
            </a:endParaRPr>
          </a:p>
        </p:txBody>
      </p:sp>
      <p:sp>
        <p:nvSpPr>
          <p:cNvPr id="34" name="コンテンツ プレースホルダー 2">
            <a:extLst>
              <a:ext uri="{FF2B5EF4-FFF2-40B4-BE49-F238E27FC236}">
                <a16:creationId xmlns:a16="http://schemas.microsoft.com/office/drawing/2014/main" id="{5ECCBBAB-2F9C-4EB4-91BF-4B8314CC70D8}"/>
              </a:ext>
            </a:extLst>
          </p:cNvPr>
          <p:cNvSpPr txBox="1">
            <a:spLocks/>
          </p:cNvSpPr>
          <p:nvPr/>
        </p:nvSpPr>
        <p:spPr>
          <a:xfrm>
            <a:off x="1636181" y="1240838"/>
            <a:ext cx="5963034" cy="582232"/>
          </a:xfrm>
        </p:spPr>
        <p:txBody>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8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800" kern="0">
                <a:latin typeface="メイリオ" panose="020B0604030504040204" pitchFamily="50" charset="-128"/>
                <a:ea typeface="メイリオ" panose="020B0604030504040204" pitchFamily="50" charset="-128"/>
              </a:rPr>
              <a:t>とする。期待値を求めよ。　</a:t>
            </a:r>
            <a:endParaRPr kumimoji="1" lang="ja-JP" altLang="en-US" sz="1800" kern="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29" name="表 28">
                <a:extLst>
                  <a:ext uri="{FF2B5EF4-FFF2-40B4-BE49-F238E27FC236}">
                    <a16:creationId xmlns:a16="http://schemas.microsoft.com/office/drawing/2014/main" id="{29B3E0C3-0599-E240-A993-19597CC8B0B0}"/>
                  </a:ext>
                </a:extLst>
              </p:cNvPr>
              <p:cNvGraphicFramePr>
                <a:graphicFrameLocks noGrp="1"/>
              </p:cNvGraphicFramePr>
              <p:nvPr>
                <p:extLst>
                  <p:ext uri="{D42A27DB-BD31-4B8C-83A1-F6EECF244321}">
                    <p14:modId xmlns:p14="http://schemas.microsoft.com/office/powerpoint/2010/main" val="3007721379"/>
                  </p:ext>
                </p:extLst>
              </p:nvPr>
            </p:nvGraphicFramePr>
            <p:xfrm>
              <a:off x="1748262" y="2185360"/>
              <a:ext cx="2815225" cy="814439"/>
            </p:xfrm>
            <a:graphic>
              <a:graphicData uri="http://schemas.openxmlformats.org/drawingml/2006/table">
                <a:tbl>
                  <a:tblPr firstRow="1" bandRow="1">
                    <a:tableStyleId>{2A488322-F2BA-4B5B-9748-0D474271808F}</a:tableStyleId>
                  </a:tblPr>
                  <a:tblGrid>
                    <a:gridCol w="563045">
                      <a:extLst>
                        <a:ext uri="{9D8B030D-6E8A-4147-A177-3AD203B41FA5}">
                          <a16:colId xmlns:a16="http://schemas.microsoft.com/office/drawing/2014/main" val="20000"/>
                        </a:ext>
                      </a:extLst>
                    </a:gridCol>
                    <a:gridCol w="563045">
                      <a:extLst>
                        <a:ext uri="{9D8B030D-6E8A-4147-A177-3AD203B41FA5}">
                          <a16:colId xmlns:a16="http://schemas.microsoft.com/office/drawing/2014/main" val="20001"/>
                        </a:ext>
                      </a:extLst>
                    </a:gridCol>
                    <a:gridCol w="563045">
                      <a:extLst>
                        <a:ext uri="{9D8B030D-6E8A-4147-A177-3AD203B41FA5}">
                          <a16:colId xmlns:a16="http://schemas.microsoft.com/office/drawing/2014/main" val="20002"/>
                        </a:ext>
                      </a:extLst>
                    </a:gridCol>
                    <a:gridCol w="563045">
                      <a:extLst>
                        <a:ext uri="{9D8B030D-6E8A-4147-A177-3AD203B41FA5}">
                          <a16:colId xmlns:a16="http://schemas.microsoft.com/office/drawing/2014/main" val="20003"/>
                        </a:ext>
                      </a:extLst>
                    </a:gridCol>
                    <a:gridCol w="563045">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3</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3</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8</m:t>
                                    </m:r>
                                  </m:den>
                                </m:f>
                              </m:oMath>
                            </m:oMathPara>
                          </a14:m>
                          <a:endParaRPr kumimoji="1" lang="ja-JP" altLang="en-US" sz="14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29" name="表 28">
                <a:extLst>
                  <a:ext uri="{FF2B5EF4-FFF2-40B4-BE49-F238E27FC236}">
                    <a16:creationId xmlns:a16="http://schemas.microsoft.com/office/drawing/2014/main" id="{29B3E0C3-0599-E240-A993-19597CC8B0B0}"/>
                  </a:ext>
                </a:extLst>
              </p:cNvPr>
              <p:cNvGraphicFramePr>
                <a:graphicFrameLocks noGrp="1"/>
              </p:cNvGraphicFramePr>
              <p:nvPr>
                <p:extLst>
                  <p:ext uri="{D42A27DB-BD31-4B8C-83A1-F6EECF244321}">
                    <p14:modId xmlns:p14="http://schemas.microsoft.com/office/powerpoint/2010/main" val="3007721379"/>
                  </p:ext>
                </p:extLst>
              </p:nvPr>
            </p:nvGraphicFramePr>
            <p:xfrm>
              <a:off x="1748262" y="2185360"/>
              <a:ext cx="2815225" cy="814439"/>
            </p:xfrm>
            <a:graphic>
              <a:graphicData uri="http://schemas.openxmlformats.org/drawingml/2006/table">
                <a:tbl>
                  <a:tblPr firstRow="1" bandRow="1">
                    <a:tableStyleId>{2A488322-F2BA-4B5B-9748-0D474271808F}</a:tableStyleId>
                  </a:tblPr>
                  <a:tblGrid>
                    <a:gridCol w="563045">
                      <a:extLst>
                        <a:ext uri="{9D8B030D-6E8A-4147-A177-3AD203B41FA5}">
                          <a16:colId xmlns:a16="http://schemas.microsoft.com/office/drawing/2014/main" val="20000"/>
                        </a:ext>
                      </a:extLst>
                    </a:gridCol>
                    <a:gridCol w="563045">
                      <a:extLst>
                        <a:ext uri="{9D8B030D-6E8A-4147-A177-3AD203B41FA5}">
                          <a16:colId xmlns:a16="http://schemas.microsoft.com/office/drawing/2014/main" val="20001"/>
                        </a:ext>
                      </a:extLst>
                    </a:gridCol>
                    <a:gridCol w="563045">
                      <a:extLst>
                        <a:ext uri="{9D8B030D-6E8A-4147-A177-3AD203B41FA5}">
                          <a16:colId xmlns:a16="http://schemas.microsoft.com/office/drawing/2014/main" val="20002"/>
                        </a:ext>
                      </a:extLst>
                    </a:gridCol>
                    <a:gridCol w="563045">
                      <a:extLst>
                        <a:ext uri="{9D8B030D-6E8A-4147-A177-3AD203B41FA5}">
                          <a16:colId xmlns:a16="http://schemas.microsoft.com/office/drawing/2014/main" val="20003"/>
                        </a:ext>
                      </a:extLst>
                    </a:gridCol>
                    <a:gridCol w="563045">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8"/>
                          <a:stretch>
                            <a:fillRect t="-7143" r="-395556" b="-135714"/>
                          </a:stretch>
                        </a:blipFill>
                      </a:tcPr>
                    </a:tc>
                    <a:tc>
                      <a:txBody>
                        <a:bodyPr/>
                        <a:lstStyle/>
                        <a:p>
                          <a:endParaRPr lang="ja-JP"/>
                        </a:p>
                      </a:txBody>
                      <a:tcPr marL="63305" marR="63305" marT="31652" marB="31652">
                        <a:blipFill>
                          <a:blip r:embed="rId8"/>
                          <a:stretch>
                            <a:fillRect l="-102273" t="-7143" r="-304545" b="-135714"/>
                          </a:stretch>
                        </a:blipFill>
                      </a:tcPr>
                    </a:tc>
                    <a:tc>
                      <a:txBody>
                        <a:bodyPr/>
                        <a:lstStyle/>
                        <a:p>
                          <a:endParaRPr lang="ja-JP"/>
                        </a:p>
                      </a:txBody>
                      <a:tcPr marL="63305" marR="63305" marT="31652" marB="31652">
                        <a:blipFill>
                          <a:blip r:embed="rId8"/>
                          <a:stretch>
                            <a:fillRect l="-197778" t="-7143" r="-197778" b="-135714"/>
                          </a:stretch>
                        </a:blipFill>
                      </a:tcPr>
                    </a:tc>
                    <a:tc>
                      <a:txBody>
                        <a:bodyPr/>
                        <a:lstStyle/>
                        <a:p>
                          <a:endParaRPr lang="ja-JP"/>
                        </a:p>
                      </a:txBody>
                      <a:tcPr marL="63305" marR="63305" marT="31652" marB="31652">
                        <a:blipFill>
                          <a:blip r:embed="rId8"/>
                          <a:stretch>
                            <a:fillRect l="-304545" t="-7143" r="-102273" b="-135714"/>
                          </a:stretch>
                        </a:blipFill>
                      </a:tcPr>
                    </a:tc>
                    <a:tc>
                      <a:txBody>
                        <a:bodyPr/>
                        <a:lstStyle/>
                        <a:p>
                          <a:endParaRPr lang="ja-JP"/>
                        </a:p>
                      </a:txBody>
                      <a:tcPr marL="63305" marR="63305" marT="31652" marB="31652">
                        <a:blipFill>
                          <a:blip r:embed="rId8"/>
                          <a:stretch>
                            <a:fillRect l="-395556" t="-7143" b="-135714"/>
                          </a:stretch>
                        </a:blipFill>
                      </a:tcPr>
                    </a:tc>
                    <a:extLst>
                      <a:ext uri="{0D108BD9-81ED-4DB2-BD59-A6C34878D82A}">
                        <a16:rowId xmlns:a16="http://schemas.microsoft.com/office/drawing/2014/main" val="10000"/>
                      </a:ext>
                    </a:extLst>
                  </a:tr>
                  <a:tr h="464116">
                    <a:tc>
                      <a:txBody>
                        <a:bodyPr/>
                        <a:lstStyle/>
                        <a:p>
                          <a:endParaRPr lang="ja-JP"/>
                        </a:p>
                      </a:txBody>
                      <a:tcPr marL="63305" marR="63305" marT="31652" marB="31652" anchor="ctr">
                        <a:blipFill>
                          <a:blip r:embed="rId8"/>
                          <a:stretch>
                            <a:fillRect t="-81081" r="-395556" b="-2703"/>
                          </a:stretch>
                        </a:blipFill>
                      </a:tcPr>
                    </a:tc>
                    <a:tc>
                      <a:txBody>
                        <a:bodyPr/>
                        <a:lstStyle/>
                        <a:p>
                          <a:endParaRPr lang="ja-JP"/>
                        </a:p>
                      </a:txBody>
                      <a:tcPr marL="63305" marR="63305" marT="31652" marB="31652" anchor="ctr">
                        <a:blipFill>
                          <a:blip r:embed="rId8"/>
                          <a:stretch>
                            <a:fillRect l="-102273" t="-81081" r="-304545" b="-2703"/>
                          </a:stretch>
                        </a:blipFill>
                      </a:tcPr>
                    </a:tc>
                    <a:tc>
                      <a:txBody>
                        <a:bodyPr/>
                        <a:lstStyle/>
                        <a:p>
                          <a:endParaRPr lang="ja-JP"/>
                        </a:p>
                      </a:txBody>
                      <a:tcPr marL="63305" marR="63305" marT="31652" marB="31652" anchor="ctr">
                        <a:blipFill>
                          <a:blip r:embed="rId8"/>
                          <a:stretch>
                            <a:fillRect l="-197778" t="-81081" r="-197778" b="-2703"/>
                          </a:stretch>
                        </a:blipFill>
                      </a:tcPr>
                    </a:tc>
                    <a:tc>
                      <a:txBody>
                        <a:bodyPr/>
                        <a:lstStyle/>
                        <a:p>
                          <a:endParaRPr lang="ja-JP"/>
                        </a:p>
                      </a:txBody>
                      <a:tcPr marL="63305" marR="63305" marT="31652" marB="31652" anchor="ctr">
                        <a:blipFill>
                          <a:blip r:embed="rId8"/>
                          <a:stretch>
                            <a:fillRect l="-304545" t="-81081" r="-102273" b="-2703"/>
                          </a:stretch>
                        </a:blipFill>
                      </a:tcPr>
                    </a:tc>
                    <a:tc>
                      <a:txBody>
                        <a:bodyPr/>
                        <a:lstStyle/>
                        <a:p>
                          <a:endParaRPr lang="ja-JP"/>
                        </a:p>
                      </a:txBody>
                      <a:tcPr marL="63305" marR="63305" marT="31652" marB="31652" anchor="ctr">
                        <a:blipFill>
                          <a:blip r:embed="rId8"/>
                          <a:stretch>
                            <a:fillRect l="-395556" t="-81081" b="-2703"/>
                          </a:stretch>
                        </a:blip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296128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p:sp>
        <p:nvSpPr>
          <p:cNvPr id="3" name="コンテンツ プレースホルダー 2"/>
          <p:cNvSpPr>
            <a:spLocks noGrp="1"/>
          </p:cNvSpPr>
          <p:nvPr>
            <p:ph idx="1"/>
          </p:nvPr>
        </p:nvSpPr>
        <p:spPr>
          <a:xfrm>
            <a:off x="1693573" y="1257300"/>
            <a:ext cx="6198577" cy="482931"/>
          </a:xfrm>
          <a:solidFill>
            <a:schemeClr val="accent6">
              <a:lumMod val="20000"/>
              <a:lumOff val="80000"/>
            </a:schemeClr>
          </a:solidFill>
        </p:spPr>
        <p:txBody>
          <a:bodyPr>
            <a:normAutofit fontScale="92500" lnSpcReduction="20000"/>
          </a:bodyPr>
          <a:lstStyle/>
          <a:p>
            <a:pPr marL="0" indent="0">
              <a:buNone/>
            </a:pPr>
            <a:r>
              <a:rPr lang="ja-JP" altLang="en-US" dirty="0">
                <a:latin typeface="メイリオ" panose="020B0604030504040204" pitchFamily="50" charset="-128"/>
                <a:ea typeface="メイリオ" panose="020B0604030504040204" pitchFamily="50" charset="-128"/>
              </a:rPr>
              <a:t>サイコロの出る目を確率変数とする時、確率変数</a:t>
            </a:r>
            <a:r>
              <a:rPr lang="en-US" altLang="ja-JP" dirty="0">
                <a:latin typeface="メイリオ" panose="020B0604030504040204" pitchFamily="50" charset="-128"/>
                <a:ea typeface="メイリオ" panose="020B0604030504040204" pitchFamily="50" charset="-128"/>
              </a:rPr>
              <a:t>X</a:t>
            </a:r>
            <a:r>
              <a:rPr lang="ja-JP" altLang="en-US" dirty="0">
                <a:latin typeface="メイリオ" panose="020B0604030504040204" pitchFamily="50" charset="-128"/>
                <a:ea typeface="メイリオ" panose="020B0604030504040204" pitchFamily="50" charset="-128"/>
              </a:rPr>
              <a:t>の期待値を求めよ。</a:t>
            </a:r>
            <a:endParaRPr lang="en-US" altLang="ja-JP"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C39BBF61-D7F6-4827-A428-CFCDDA0758BF}"/>
              </a:ext>
            </a:extLst>
          </p:cNvPr>
          <p:cNvSpPr/>
          <p:nvPr/>
        </p:nvSpPr>
        <p:spPr bwMode="auto">
          <a:xfrm>
            <a:off x="1599604" y="1100897"/>
            <a:ext cx="6292545" cy="63933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4720003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mc:AlternateContent xmlns:mc="http://schemas.openxmlformats.org/markup-compatibility/2006" xmlns:a14="http://schemas.microsoft.com/office/drawing/2010/main">
        <mc:Choice Requires="a14">
          <p:graphicFrame>
            <p:nvGraphicFramePr>
              <p:cNvPr id="8" name="表 8">
                <a:extLst>
                  <a:ext uri="{FF2B5EF4-FFF2-40B4-BE49-F238E27FC236}">
                    <a16:creationId xmlns:a16="http://schemas.microsoft.com/office/drawing/2014/main" id="{5ADD92CB-25BF-47C6-9E3E-BE7BFD65F9B9}"/>
                  </a:ext>
                </a:extLst>
              </p:cNvPr>
              <p:cNvGraphicFramePr>
                <a:graphicFrameLocks noGrp="1"/>
              </p:cNvGraphicFramePr>
              <p:nvPr>
                <p:extLst>
                  <p:ext uri="{D42A27DB-BD31-4B8C-83A1-F6EECF244321}">
                    <p14:modId xmlns:p14="http://schemas.microsoft.com/office/powerpoint/2010/main" val="486074059"/>
                  </p:ext>
                </p:extLst>
              </p:nvPr>
            </p:nvGraphicFramePr>
            <p:xfrm>
              <a:off x="2228851" y="2088684"/>
              <a:ext cx="4572001" cy="751332"/>
            </p:xfrm>
            <a:graphic>
              <a:graphicData uri="http://schemas.openxmlformats.org/drawingml/2006/table">
                <a:tbl>
                  <a:tblPr firstRow="1" bandRow="1">
                    <a:tableStyleId>{7E9639D4-E3E2-4D34-9284-5A2195B3D0D7}</a:tableStyleId>
                  </a:tblPr>
                  <a:tblGrid>
                    <a:gridCol w="653143">
                      <a:extLst>
                        <a:ext uri="{9D8B030D-6E8A-4147-A177-3AD203B41FA5}">
                          <a16:colId xmlns:a16="http://schemas.microsoft.com/office/drawing/2014/main" val="557242109"/>
                        </a:ext>
                      </a:extLst>
                    </a:gridCol>
                    <a:gridCol w="653143">
                      <a:extLst>
                        <a:ext uri="{9D8B030D-6E8A-4147-A177-3AD203B41FA5}">
                          <a16:colId xmlns:a16="http://schemas.microsoft.com/office/drawing/2014/main" val="1760155609"/>
                        </a:ext>
                      </a:extLst>
                    </a:gridCol>
                    <a:gridCol w="653143">
                      <a:extLst>
                        <a:ext uri="{9D8B030D-6E8A-4147-A177-3AD203B41FA5}">
                          <a16:colId xmlns:a16="http://schemas.microsoft.com/office/drawing/2014/main" val="315858904"/>
                        </a:ext>
                      </a:extLst>
                    </a:gridCol>
                    <a:gridCol w="653143">
                      <a:extLst>
                        <a:ext uri="{9D8B030D-6E8A-4147-A177-3AD203B41FA5}">
                          <a16:colId xmlns:a16="http://schemas.microsoft.com/office/drawing/2014/main" val="2217570110"/>
                        </a:ext>
                      </a:extLst>
                    </a:gridCol>
                    <a:gridCol w="653143">
                      <a:extLst>
                        <a:ext uri="{9D8B030D-6E8A-4147-A177-3AD203B41FA5}">
                          <a16:colId xmlns:a16="http://schemas.microsoft.com/office/drawing/2014/main" val="834875921"/>
                        </a:ext>
                      </a:extLst>
                    </a:gridCol>
                    <a:gridCol w="653143">
                      <a:extLst>
                        <a:ext uri="{9D8B030D-6E8A-4147-A177-3AD203B41FA5}">
                          <a16:colId xmlns:a16="http://schemas.microsoft.com/office/drawing/2014/main" val="3524510129"/>
                        </a:ext>
                      </a:extLst>
                    </a:gridCol>
                    <a:gridCol w="653143">
                      <a:extLst>
                        <a:ext uri="{9D8B030D-6E8A-4147-A177-3AD203B41FA5}">
                          <a16:colId xmlns:a16="http://schemas.microsoft.com/office/drawing/2014/main" val="3917242678"/>
                        </a:ext>
                      </a:extLst>
                    </a:gridCol>
                  </a:tblGrid>
                  <a:tr h="278130">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4</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5</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6</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829038634"/>
                      </a:ext>
                    </a:extLst>
                  </a:tr>
                  <a:tr h="278130">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363885"/>
                      </a:ext>
                    </a:extLst>
                  </a:tr>
                </a:tbl>
              </a:graphicData>
            </a:graphic>
          </p:graphicFrame>
        </mc:Choice>
        <mc:Fallback xmlns="">
          <p:graphicFrame>
            <p:nvGraphicFramePr>
              <p:cNvPr id="8" name="表 8">
                <a:extLst>
                  <a:ext uri="{FF2B5EF4-FFF2-40B4-BE49-F238E27FC236}">
                    <a16:creationId xmlns:a16="http://schemas.microsoft.com/office/drawing/2014/main" id="{5ADD92CB-25BF-47C6-9E3E-BE7BFD65F9B9}"/>
                  </a:ext>
                </a:extLst>
              </p:cNvPr>
              <p:cNvGraphicFramePr>
                <a:graphicFrameLocks noGrp="1"/>
              </p:cNvGraphicFramePr>
              <p:nvPr>
                <p:extLst>
                  <p:ext uri="{D42A27DB-BD31-4B8C-83A1-F6EECF244321}">
                    <p14:modId xmlns:p14="http://schemas.microsoft.com/office/powerpoint/2010/main" val="486074059"/>
                  </p:ext>
                </p:extLst>
              </p:nvPr>
            </p:nvGraphicFramePr>
            <p:xfrm>
              <a:off x="2228851" y="2088684"/>
              <a:ext cx="4572001" cy="751332"/>
            </p:xfrm>
            <a:graphic>
              <a:graphicData uri="http://schemas.openxmlformats.org/drawingml/2006/table">
                <a:tbl>
                  <a:tblPr firstRow="1" bandRow="1">
                    <a:tableStyleId>{7E9639D4-E3E2-4D34-9284-5A2195B3D0D7}</a:tableStyleId>
                  </a:tblPr>
                  <a:tblGrid>
                    <a:gridCol w="653143">
                      <a:extLst>
                        <a:ext uri="{9D8B030D-6E8A-4147-A177-3AD203B41FA5}">
                          <a16:colId xmlns:a16="http://schemas.microsoft.com/office/drawing/2014/main" val="557242109"/>
                        </a:ext>
                      </a:extLst>
                    </a:gridCol>
                    <a:gridCol w="653143">
                      <a:extLst>
                        <a:ext uri="{9D8B030D-6E8A-4147-A177-3AD203B41FA5}">
                          <a16:colId xmlns:a16="http://schemas.microsoft.com/office/drawing/2014/main" val="1760155609"/>
                        </a:ext>
                      </a:extLst>
                    </a:gridCol>
                    <a:gridCol w="653143">
                      <a:extLst>
                        <a:ext uri="{9D8B030D-6E8A-4147-A177-3AD203B41FA5}">
                          <a16:colId xmlns:a16="http://schemas.microsoft.com/office/drawing/2014/main" val="315858904"/>
                        </a:ext>
                      </a:extLst>
                    </a:gridCol>
                    <a:gridCol w="653143">
                      <a:extLst>
                        <a:ext uri="{9D8B030D-6E8A-4147-A177-3AD203B41FA5}">
                          <a16:colId xmlns:a16="http://schemas.microsoft.com/office/drawing/2014/main" val="2217570110"/>
                        </a:ext>
                      </a:extLst>
                    </a:gridCol>
                    <a:gridCol w="653143">
                      <a:extLst>
                        <a:ext uri="{9D8B030D-6E8A-4147-A177-3AD203B41FA5}">
                          <a16:colId xmlns:a16="http://schemas.microsoft.com/office/drawing/2014/main" val="834875921"/>
                        </a:ext>
                      </a:extLst>
                    </a:gridCol>
                    <a:gridCol w="653143">
                      <a:extLst>
                        <a:ext uri="{9D8B030D-6E8A-4147-A177-3AD203B41FA5}">
                          <a16:colId xmlns:a16="http://schemas.microsoft.com/office/drawing/2014/main" val="3524510129"/>
                        </a:ext>
                      </a:extLst>
                    </a:gridCol>
                    <a:gridCol w="653143">
                      <a:extLst>
                        <a:ext uri="{9D8B030D-6E8A-4147-A177-3AD203B41FA5}">
                          <a16:colId xmlns:a16="http://schemas.microsoft.com/office/drawing/2014/main" val="3917242678"/>
                        </a:ext>
                      </a:extLst>
                    </a:gridCol>
                  </a:tblGrid>
                  <a:tr h="281940">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23" t="-4348" r="-594231"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922" t="-4348" r="-505882"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4348" r="-396154"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5882" t="-4348" r="-303922"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8077" t="-4348" r="-198077"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7843" t="-4348" r="-101961"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6154" t="-4348" b="-169565"/>
                          </a:stretch>
                        </a:blipFill>
                      </a:tcPr>
                    </a:tc>
                    <a:extLst>
                      <a:ext uri="{0D108BD9-81ED-4DB2-BD59-A6C34878D82A}">
                        <a16:rowId xmlns:a16="http://schemas.microsoft.com/office/drawing/2014/main" val="829038634"/>
                      </a:ext>
                    </a:extLst>
                  </a:tr>
                  <a:tr h="469392">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23" t="-64865" r="-594231"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3922" t="-64865" r="-505882"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64865" r="-396154"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5882" t="-64865" r="-303922"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8077" t="-64865" r="-198077"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7843" t="-64865" r="-101961"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6154" t="-64865" b="-5405"/>
                          </a:stretch>
                        </a:blipFill>
                      </a:tcPr>
                    </a:tc>
                    <a:extLst>
                      <a:ext uri="{0D108BD9-81ED-4DB2-BD59-A6C34878D82A}">
                        <a16:rowId xmlns:a16="http://schemas.microsoft.com/office/drawing/2014/main" val="1584363885"/>
                      </a:ext>
                    </a:extLst>
                  </a:tr>
                </a:tbl>
              </a:graphicData>
            </a:graphic>
          </p:graphicFrame>
        </mc:Fallback>
      </mc:AlternateContent>
      <p:sp>
        <p:nvSpPr>
          <p:cNvPr id="6" name="コンテンツ プレースホルダー 5">
            <a:extLst>
              <a:ext uri="{FF2B5EF4-FFF2-40B4-BE49-F238E27FC236}">
                <a16:creationId xmlns:a16="http://schemas.microsoft.com/office/drawing/2014/main" id="{54F78A74-7548-457A-9148-FDDF268BFD79}"/>
              </a:ext>
            </a:extLst>
          </p:cNvPr>
          <p:cNvSpPr>
            <a:spLocks noGrp="1"/>
          </p:cNvSpPr>
          <p:nvPr>
            <p:ph idx="1"/>
          </p:nvPr>
        </p:nvSpPr>
        <p:spPr/>
        <p:txBody>
          <a:bodyPr/>
          <a:lstStyle/>
          <a:p>
            <a:endParaRPr lang="ja-JP" altLang="en-US"/>
          </a:p>
        </p:txBody>
      </p:sp>
      <p:sp>
        <p:nvSpPr>
          <p:cNvPr id="9" name="コンテンツ プレースホルダー 2">
            <a:extLst>
              <a:ext uri="{FF2B5EF4-FFF2-40B4-BE49-F238E27FC236}">
                <a16:creationId xmlns:a16="http://schemas.microsoft.com/office/drawing/2014/main" id="{3A01C4B6-034B-45D2-93B8-835AA3EB1BF3}"/>
              </a:ext>
            </a:extLst>
          </p:cNvPr>
          <p:cNvSpPr txBox="1">
            <a:spLocks/>
          </p:cNvSpPr>
          <p:nvPr/>
        </p:nvSpPr>
        <p:spPr>
          <a:xfrm>
            <a:off x="1693573" y="1257300"/>
            <a:ext cx="6198577" cy="482931"/>
          </a:xfrm>
          <a:solidFill>
            <a:schemeClr val="accent6">
              <a:lumMod val="20000"/>
              <a:lumOff val="80000"/>
            </a:schemeClr>
          </a:solidFill>
        </p:spPr>
        <p:txBody>
          <a:bodyPr>
            <a:normAutofit fontScale="92500" lnSpcReduction="20000"/>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lang="ja-JP" altLang="en-US" sz="1800" kern="0">
                <a:latin typeface="メイリオ" panose="020B0604030504040204" pitchFamily="50" charset="-128"/>
                <a:ea typeface="メイリオ" panose="020B0604030504040204" pitchFamily="50" charset="-128"/>
              </a:rPr>
              <a:t>サイコロの出る目を確率変数とする時、確率変数</a:t>
            </a:r>
            <a:r>
              <a:rPr lang="en-US" altLang="ja-JP" sz="1800" kern="0">
                <a:latin typeface="メイリオ" panose="020B0604030504040204" pitchFamily="50" charset="-128"/>
                <a:ea typeface="メイリオ" panose="020B0604030504040204" pitchFamily="50" charset="-128"/>
              </a:rPr>
              <a:t>X</a:t>
            </a:r>
            <a:r>
              <a:rPr lang="ja-JP" altLang="en-US" sz="1800" kern="0">
                <a:latin typeface="メイリオ" panose="020B0604030504040204" pitchFamily="50" charset="-128"/>
                <a:ea typeface="メイリオ" panose="020B0604030504040204" pitchFamily="50" charset="-128"/>
              </a:rPr>
              <a:t>の期待値を求めよ。</a:t>
            </a:r>
            <a:endParaRPr lang="en-US" altLang="ja-JP" sz="1800" kern="0"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D46C4F55-7CA5-481E-9A7A-9C46715DF167}"/>
              </a:ext>
            </a:extLst>
          </p:cNvPr>
          <p:cNvSpPr/>
          <p:nvPr/>
        </p:nvSpPr>
        <p:spPr bwMode="auto">
          <a:xfrm>
            <a:off x="1599604" y="1100897"/>
            <a:ext cx="6292545" cy="63933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786713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18" name="図形グループ 17"/>
          <p:cNvGrpSpPr/>
          <p:nvPr/>
        </p:nvGrpSpPr>
        <p:grpSpPr>
          <a:xfrm>
            <a:off x="2302995" y="2173877"/>
            <a:ext cx="4548655" cy="795747"/>
            <a:chOff x="1304790" y="3118579"/>
            <a:chExt cx="6570279" cy="1149412"/>
          </a:xfrm>
        </p:grpSpPr>
        <p:grpSp>
          <p:nvGrpSpPr>
            <p:cNvPr id="15" name="図形グループ 14"/>
            <p:cNvGrpSpPr/>
            <p:nvPr/>
          </p:nvGrpSpPr>
          <p:grpSpPr>
            <a:xfrm>
              <a:off x="2241176" y="3118579"/>
              <a:ext cx="4697507" cy="1149412"/>
              <a:chOff x="2241176" y="3118579"/>
              <a:chExt cx="4697507" cy="1149412"/>
            </a:xfrm>
          </p:grpSpPr>
          <p:sp>
            <p:nvSpPr>
              <p:cNvPr id="11" name="正方形/長方形 10"/>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13" name="直線矢印コネクタ 12"/>
              <p:cNvCxnSpPr>
                <a:cxnSpLocks/>
              </p:cNvCxnSpPr>
              <p:nvPr/>
            </p:nvCxnSpPr>
            <p:spPr>
              <a:xfrm>
                <a:off x="2241176" y="36883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テキスト ボックス 15"/>
            <p:cNvSpPr txBox="1"/>
            <p:nvPr/>
          </p:nvSpPr>
          <p:spPr>
            <a:xfrm>
              <a:off x="1304790" y="3490689"/>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入力</a:t>
              </a:r>
              <a:endParaRPr kumimoji="1" lang="ja-JP" altLang="en-US" sz="166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92420" y="3494072"/>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出力</a:t>
              </a:r>
              <a:endParaRPr kumimoji="1" lang="ja-JP" altLang="en-US" sz="1661"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89F0EA35-882E-4A78-9EEE-A4597F5E9583}"/>
                  </a:ext>
                </a:extLst>
              </p:cNvPr>
              <p:cNvSpPr txBox="1"/>
              <p:nvPr/>
            </p:nvSpPr>
            <p:spPr>
              <a:xfrm>
                <a:off x="1644183" y="3001719"/>
                <a:ext cx="1121846" cy="255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61" i="1">
                          <a:latin typeface="Cambria Math" charset="0"/>
                          <a:ea typeface="メイリオ" panose="020B0604030504040204" pitchFamily="50" charset="-128"/>
                        </a:rPr>
                        <m:t>例：</m:t>
                      </m:r>
                      <m:r>
                        <a:rPr kumimoji="1" lang="en-US" altLang="ja-JP" sz="1661" i="1">
                          <a:latin typeface="Cambria Math" charset="0"/>
                          <a:ea typeface="メイリオ" panose="020B0604030504040204" pitchFamily="50" charset="-128"/>
                        </a:rPr>
                        <m:t>𝑦</m:t>
                      </m:r>
                      <m:r>
                        <a:rPr kumimoji="1" lang="en-US" altLang="ja-JP" sz="1661" i="1">
                          <a:latin typeface="Cambria Math" charset="0"/>
                          <a:ea typeface="メイリオ" panose="020B0604030504040204" pitchFamily="50" charset="-128"/>
                        </a:rPr>
                        <m:t>=</m:t>
                      </m:r>
                      <m:sSup>
                        <m:sSupPr>
                          <m:ctrlPr>
                            <a:rPr kumimoji="1" lang="en-US" altLang="ja-JP" sz="1661" i="1">
                              <a:latin typeface="Cambria Math" panose="02040503050406030204" pitchFamily="18" charset="0"/>
                              <a:ea typeface="メイリオ" panose="020B0604030504040204" pitchFamily="50" charset="-128"/>
                            </a:rPr>
                          </m:ctrlPr>
                        </m:sSupPr>
                        <m:e>
                          <m:r>
                            <a:rPr kumimoji="1" lang="en-US" altLang="ja-JP" sz="1661" i="1">
                              <a:latin typeface="Cambria Math" charset="0"/>
                              <a:ea typeface="メイリオ" panose="020B0604030504040204" pitchFamily="50" charset="-128"/>
                            </a:rPr>
                            <m:t>𝑥</m:t>
                          </m:r>
                        </m:e>
                        <m:sup>
                          <m:r>
                            <a:rPr kumimoji="1" lang="en-US" altLang="ja-JP" sz="1661" i="1">
                              <a:latin typeface="Cambria Math" charset="0"/>
                              <a:ea typeface="メイリオ" panose="020B0604030504040204" pitchFamily="50" charset="-128"/>
                            </a:rPr>
                            <m:t>2</m:t>
                          </m:r>
                        </m:sup>
                      </m:sSup>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67" name="テキスト ボックス 66">
                <a:extLst>
                  <a:ext uri="{FF2B5EF4-FFF2-40B4-BE49-F238E27FC236}">
                    <a16:creationId xmlns:a16="http://schemas.microsoft.com/office/drawing/2014/main" id="{89F0EA35-882E-4A78-9EEE-A4597F5E9583}"/>
                  </a:ext>
                </a:extLst>
              </p:cNvPr>
              <p:cNvSpPr txBox="1">
                <a:spLocks noRot="1" noChangeAspect="1" noMove="1" noResize="1" noEditPoints="1" noAdjustHandles="1" noChangeArrowheads="1" noChangeShapeType="1" noTextEdit="1"/>
              </p:cNvSpPr>
              <p:nvPr/>
            </p:nvSpPr>
            <p:spPr>
              <a:xfrm>
                <a:off x="1644183" y="3001719"/>
                <a:ext cx="1121846" cy="255583"/>
              </a:xfrm>
              <a:prstGeom prst="rect">
                <a:avLst/>
              </a:prstGeom>
              <a:blipFill>
                <a:blip r:embed="rId2"/>
                <a:stretch>
                  <a:fillRect l="-7609" t="-9524" b="-21429"/>
                </a:stretch>
              </a:blipFill>
            </p:spPr>
            <p:txBody>
              <a:bodyPr/>
              <a:lstStyle/>
              <a:p>
                <a:r>
                  <a:rPr lang="ja-JP" altLang="en-US">
                    <a:noFill/>
                  </a:rPr>
                  <a:t> </a:t>
                </a:r>
              </a:p>
            </p:txBody>
          </p:sp>
        </mc:Fallback>
      </mc:AlternateContent>
      <p:grpSp>
        <p:nvGrpSpPr>
          <p:cNvPr id="68" name="図形グループ 19">
            <a:extLst>
              <a:ext uri="{FF2B5EF4-FFF2-40B4-BE49-F238E27FC236}">
                <a16:creationId xmlns:a16="http://schemas.microsoft.com/office/drawing/2014/main" id="{2BE3E687-2671-496B-A531-10E1419F38D4}"/>
              </a:ext>
            </a:extLst>
          </p:cNvPr>
          <p:cNvGrpSpPr/>
          <p:nvPr/>
        </p:nvGrpSpPr>
        <p:grpSpPr>
          <a:xfrm>
            <a:off x="2267181" y="3485829"/>
            <a:ext cx="4598345" cy="975803"/>
            <a:chOff x="1251120" y="2858499"/>
            <a:chExt cx="6642054" cy="1409492"/>
          </a:xfrm>
        </p:grpSpPr>
        <p:grpSp>
          <p:nvGrpSpPr>
            <p:cNvPr id="69" name="図形グループ 20">
              <a:extLst>
                <a:ext uri="{FF2B5EF4-FFF2-40B4-BE49-F238E27FC236}">
                  <a16:creationId xmlns:a16="http://schemas.microsoft.com/office/drawing/2014/main" id="{C98752A5-600E-4FEC-B257-6FE9D0ABEF02}"/>
                </a:ext>
              </a:extLst>
            </p:cNvPr>
            <p:cNvGrpSpPr/>
            <p:nvPr/>
          </p:nvGrpSpPr>
          <p:grpSpPr>
            <a:xfrm>
              <a:off x="2241176" y="3118579"/>
              <a:ext cx="4697507" cy="1149412"/>
              <a:chOff x="2241176" y="3118579"/>
              <a:chExt cx="4697507" cy="1149412"/>
            </a:xfrm>
          </p:grpSpPr>
          <p:sp>
            <p:nvSpPr>
              <p:cNvPr id="72" name="正方形/長方形 71">
                <a:extLst>
                  <a:ext uri="{FF2B5EF4-FFF2-40B4-BE49-F238E27FC236}">
                    <a16:creationId xmlns:a16="http://schemas.microsoft.com/office/drawing/2014/main" id="{10C269D2-B7CE-4947-B3D1-B664EB31DC6B}"/>
                  </a:ext>
                </a:extLst>
              </p:cNvPr>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73" name="直線矢印コネクタ 72">
                <a:extLst>
                  <a:ext uri="{FF2B5EF4-FFF2-40B4-BE49-F238E27FC236}">
                    <a16:creationId xmlns:a16="http://schemas.microsoft.com/office/drawing/2014/main" id="{813A2CF0-5BE9-493C-8B53-42224BAD6A3D}"/>
                  </a:ext>
                </a:extLst>
              </p:cNvPr>
              <p:cNvCxnSpPr/>
              <p:nvPr/>
            </p:nvCxnSpPr>
            <p:spPr>
              <a:xfrm>
                <a:off x="2241176"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8F2AC65-C3F5-4B5C-A846-39D512A44CD3}"/>
                  </a:ext>
                </a:extLst>
              </p:cNvPr>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テキスト ボックス 69">
              <a:extLst>
                <a:ext uri="{FF2B5EF4-FFF2-40B4-BE49-F238E27FC236}">
                  <a16:creationId xmlns:a16="http://schemas.microsoft.com/office/drawing/2014/main" id="{A5A972F2-2204-4E9D-A4AE-D96AC1FC6260}"/>
                </a:ext>
              </a:extLst>
            </p:cNvPr>
            <p:cNvSpPr txBox="1"/>
            <p:nvPr/>
          </p:nvSpPr>
          <p:spPr>
            <a:xfrm>
              <a:off x="1251120" y="2911090"/>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２</a:t>
              </a:r>
              <a:endParaRPr kumimoji="1" lang="ja-JP" altLang="en-US" sz="1661"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8233D2BF-4D56-4F8E-90D7-63E5DDF5C785}"/>
                </a:ext>
              </a:extLst>
            </p:cNvPr>
            <p:cNvSpPr txBox="1"/>
            <p:nvPr/>
          </p:nvSpPr>
          <p:spPr>
            <a:xfrm>
              <a:off x="7318479" y="2858499"/>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４</a:t>
              </a:r>
              <a:endParaRPr kumimoji="1" lang="ja-JP" altLang="en-US" sz="1661" dirty="0">
                <a:latin typeface="メイリオ" panose="020B0604030504040204" pitchFamily="50" charset="-128"/>
                <a:ea typeface="メイリオ" panose="020B0604030504040204" pitchFamily="50" charset="-128"/>
              </a:endParaRPr>
            </a:p>
          </p:txBody>
        </p:sp>
      </p:grpSp>
      <p:sp>
        <p:nvSpPr>
          <p:cNvPr id="23" name="正方形/長方形 22">
            <a:extLst>
              <a:ext uri="{FF2B5EF4-FFF2-40B4-BE49-F238E27FC236}">
                <a16:creationId xmlns:a16="http://schemas.microsoft.com/office/drawing/2014/main" id="{719D6C4A-BC78-4EDD-BFB5-035B089C4124}"/>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4" name="正方形/長方形 23">
            <a:extLst>
              <a:ext uri="{FF2B5EF4-FFF2-40B4-BE49-F238E27FC236}">
                <a16:creationId xmlns:a16="http://schemas.microsoft.com/office/drawing/2014/main" id="{6C67A033-8256-44C9-9F72-C280EC61FBCD}"/>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5" name="コンテンツ プレースホルダー 2">
            <a:extLst>
              <a:ext uri="{FF2B5EF4-FFF2-40B4-BE49-F238E27FC236}">
                <a16:creationId xmlns:a16="http://schemas.microsoft.com/office/drawing/2014/main" id="{A9F6FEA0-9860-46AC-939E-1202D577FCD3}"/>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50C900F8-84E1-AC4F-AD0A-C78E68BD0077}"/>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とは、標本空間を定義域とし、実数を値域とする関数である。それぞれ決まった確率が与えられる。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26" name="正方形/長方形 25">
                <a:extLst>
                  <a:ext uri="{FF2B5EF4-FFF2-40B4-BE49-F238E27FC236}">
                    <a16:creationId xmlns:a16="http://schemas.microsoft.com/office/drawing/2014/main" id="{50C900F8-84E1-AC4F-AD0A-C78E68BD0077}"/>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3"/>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314274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0D6A08C-B76F-48FE-982E-4FD16A39BA44}"/>
                  </a:ext>
                </a:extLst>
              </p:cNvPr>
              <p:cNvSpPr txBox="1"/>
              <p:nvPr/>
            </p:nvSpPr>
            <p:spPr>
              <a:xfrm>
                <a:off x="2552700" y="3283104"/>
                <a:ext cx="914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600" i="1">
                          <a:latin typeface="Cambria Math" panose="02040503050406030204" pitchFamily="18" charset="0"/>
                        </a:rPr>
                        <m:t>𝐸</m:t>
                      </m:r>
                      <m:d>
                        <m:dPr>
                          <m:begChr m:val="["/>
                          <m:endChr m:val="]"/>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𝑋</m:t>
                          </m:r>
                        </m:e>
                      </m:d>
                      <m:r>
                        <a:rPr kumimoji="1" lang="en-US" altLang="ja-JP" sz="1600" i="1">
                          <a:latin typeface="Cambria Math" panose="02040503050406030204" pitchFamily="18" charset="0"/>
                        </a:rPr>
                        <m:t>=</m:t>
                      </m:r>
                    </m:oMath>
                  </m:oMathPara>
                </a14:m>
                <a:endParaRPr kumimoji="1" lang="ja-JP" altLang="en-US" sz="1600" dirty="0"/>
              </a:p>
            </p:txBody>
          </p:sp>
        </mc:Choice>
        <mc:Fallback xmlns="">
          <p:sp>
            <p:nvSpPr>
              <p:cNvPr id="10" name="テキスト ボックス 9">
                <a:extLst>
                  <a:ext uri="{FF2B5EF4-FFF2-40B4-BE49-F238E27FC236}">
                    <a16:creationId xmlns:a16="http://schemas.microsoft.com/office/drawing/2014/main" id="{20D6A08C-B76F-48FE-982E-4FD16A39BA44}"/>
                  </a:ext>
                </a:extLst>
              </p:cNvPr>
              <p:cNvSpPr txBox="1">
                <a:spLocks noRot="1" noChangeAspect="1" noMove="1" noResize="1" noEditPoints="1" noAdjustHandles="1" noChangeArrowheads="1" noChangeShapeType="1" noTextEdit="1"/>
              </p:cNvSpPr>
              <p:nvPr/>
            </p:nvSpPr>
            <p:spPr>
              <a:xfrm>
                <a:off x="2552700" y="3283104"/>
                <a:ext cx="914400" cy="33855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4A75175-DD86-49FF-93BE-005CBFAE4456}"/>
                  </a:ext>
                </a:extLst>
              </p:cNvPr>
              <p:cNvSpPr txBox="1"/>
              <p:nvPr/>
            </p:nvSpPr>
            <p:spPr>
              <a:xfrm>
                <a:off x="3124200" y="3054835"/>
                <a:ext cx="1943100" cy="7845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ja-JP" altLang="en-US"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6</m:t>
                          </m:r>
                        </m:sup>
                        <m:e>
                          <m:r>
                            <a:rPr kumimoji="1" lang="en-US" altLang="ja-JP" sz="1600" i="1">
                              <a:latin typeface="Cambria Math" panose="02040503050406030204" pitchFamily="18" charset="0"/>
                            </a:rPr>
                            <m:t>𝑘</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𝑃</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𝑋</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𝑘</m:t>
                          </m:r>
                          <m:r>
                            <a:rPr kumimoji="1" lang="en-US" altLang="ja-JP" sz="1600" i="1">
                              <a:latin typeface="Cambria Math" panose="02040503050406030204" pitchFamily="18" charset="0"/>
                              <a:ea typeface="Cambria Math" panose="02040503050406030204" pitchFamily="18" charset="0"/>
                            </a:rPr>
                            <m:t>)</m:t>
                          </m:r>
                        </m:e>
                      </m:nary>
                    </m:oMath>
                  </m:oMathPara>
                </a14:m>
                <a:endParaRPr kumimoji="1" lang="ja-JP" altLang="en-US" sz="1600" dirty="0"/>
              </a:p>
            </p:txBody>
          </p:sp>
        </mc:Choice>
        <mc:Fallback xmlns="">
          <p:sp>
            <p:nvSpPr>
              <p:cNvPr id="11" name="テキスト ボックス 10">
                <a:extLst>
                  <a:ext uri="{FF2B5EF4-FFF2-40B4-BE49-F238E27FC236}">
                    <a16:creationId xmlns:a16="http://schemas.microsoft.com/office/drawing/2014/main" id="{C4A75175-DD86-49FF-93BE-005CBFAE4456}"/>
                  </a:ext>
                </a:extLst>
              </p:cNvPr>
              <p:cNvSpPr txBox="1">
                <a:spLocks noRot="1" noChangeAspect="1" noMove="1" noResize="1" noEditPoints="1" noAdjustHandles="1" noChangeArrowheads="1" noChangeShapeType="1" noTextEdit="1"/>
              </p:cNvSpPr>
              <p:nvPr/>
            </p:nvSpPr>
            <p:spPr>
              <a:xfrm>
                <a:off x="3124200" y="3054835"/>
                <a:ext cx="1943100" cy="784510"/>
              </a:xfrm>
              <a:prstGeom prst="rect">
                <a:avLst/>
              </a:prstGeom>
              <a:blipFill>
                <a:blip r:embed="rId4"/>
                <a:stretch>
                  <a:fillRect l="-26623" t="-96774" b="-153226"/>
                </a:stretch>
              </a:blipFill>
            </p:spPr>
            <p:txBody>
              <a:bodyPr/>
              <a:lstStyle/>
              <a:p>
                <a:r>
                  <a:rPr lang="ja-JP" altLang="en-US">
                    <a:noFill/>
                  </a:rPr>
                  <a:t> </a:t>
                </a:r>
              </a:p>
            </p:txBody>
          </p:sp>
        </mc:Fallback>
      </mc:AlternateContent>
      <p:sp>
        <p:nvSpPr>
          <p:cNvPr id="6" name="コンテンツ プレースホルダー 5">
            <a:extLst>
              <a:ext uri="{FF2B5EF4-FFF2-40B4-BE49-F238E27FC236}">
                <a16:creationId xmlns:a16="http://schemas.microsoft.com/office/drawing/2014/main" id="{2C4FF3F9-118B-43FF-94CB-C1860DD287BA}"/>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D147A769-036E-479C-BD6A-FB7BA5C688A4}"/>
              </a:ext>
            </a:extLst>
          </p:cNvPr>
          <p:cNvSpPr txBox="1">
            <a:spLocks/>
          </p:cNvSpPr>
          <p:nvPr/>
        </p:nvSpPr>
        <p:spPr>
          <a:xfrm>
            <a:off x="1693573" y="1257300"/>
            <a:ext cx="6198577" cy="482931"/>
          </a:xfrm>
          <a:solidFill>
            <a:schemeClr val="accent6">
              <a:lumMod val="20000"/>
              <a:lumOff val="80000"/>
            </a:schemeClr>
          </a:solidFill>
        </p:spPr>
        <p:txBody>
          <a:bodyPr>
            <a:normAutofit fontScale="92500" lnSpcReduction="20000"/>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lang="ja-JP" altLang="en-US" sz="1800" kern="0">
                <a:latin typeface="メイリオ" panose="020B0604030504040204" pitchFamily="50" charset="-128"/>
                <a:ea typeface="メイリオ" panose="020B0604030504040204" pitchFamily="50" charset="-128"/>
              </a:rPr>
              <a:t>サイコロの出る目を確率変数とする時、確率変数</a:t>
            </a:r>
            <a:r>
              <a:rPr lang="en-US" altLang="ja-JP" sz="1800" kern="0">
                <a:latin typeface="メイリオ" panose="020B0604030504040204" pitchFamily="50" charset="-128"/>
                <a:ea typeface="メイリオ" panose="020B0604030504040204" pitchFamily="50" charset="-128"/>
              </a:rPr>
              <a:t>X</a:t>
            </a:r>
            <a:r>
              <a:rPr lang="ja-JP" altLang="en-US" sz="1800" kern="0">
                <a:latin typeface="メイリオ" panose="020B0604030504040204" pitchFamily="50" charset="-128"/>
                <a:ea typeface="メイリオ" panose="020B0604030504040204" pitchFamily="50" charset="-128"/>
              </a:rPr>
              <a:t>の期待値を求めよ。</a:t>
            </a:r>
            <a:endParaRPr lang="en-US" altLang="ja-JP" sz="18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4CDD197A-489F-4A1D-B979-0CC673C8E8CA}"/>
              </a:ext>
            </a:extLst>
          </p:cNvPr>
          <p:cNvSpPr/>
          <p:nvPr/>
        </p:nvSpPr>
        <p:spPr bwMode="auto">
          <a:xfrm>
            <a:off x="1599604" y="1100897"/>
            <a:ext cx="6292545" cy="63933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graphicFrame>
            <p:nvGraphicFramePr>
              <p:cNvPr id="14" name="表 8">
                <a:extLst>
                  <a:ext uri="{FF2B5EF4-FFF2-40B4-BE49-F238E27FC236}">
                    <a16:creationId xmlns:a16="http://schemas.microsoft.com/office/drawing/2014/main" id="{61B4ED81-CAD0-F043-927B-61A9EBB5F3BB}"/>
                  </a:ext>
                </a:extLst>
              </p:cNvPr>
              <p:cNvGraphicFramePr>
                <a:graphicFrameLocks noGrp="1"/>
              </p:cNvGraphicFramePr>
              <p:nvPr>
                <p:extLst>
                  <p:ext uri="{D42A27DB-BD31-4B8C-83A1-F6EECF244321}">
                    <p14:modId xmlns:p14="http://schemas.microsoft.com/office/powerpoint/2010/main" val="3971976193"/>
                  </p:ext>
                </p:extLst>
              </p:nvPr>
            </p:nvGraphicFramePr>
            <p:xfrm>
              <a:off x="2228851" y="2088684"/>
              <a:ext cx="4572001" cy="751332"/>
            </p:xfrm>
            <a:graphic>
              <a:graphicData uri="http://schemas.openxmlformats.org/drawingml/2006/table">
                <a:tbl>
                  <a:tblPr firstRow="1" bandRow="1">
                    <a:tableStyleId>{7E9639D4-E3E2-4D34-9284-5A2195B3D0D7}</a:tableStyleId>
                  </a:tblPr>
                  <a:tblGrid>
                    <a:gridCol w="653143">
                      <a:extLst>
                        <a:ext uri="{9D8B030D-6E8A-4147-A177-3AD203B41FA5}">
                          <a16:colId xmlns:a16="http://schemas.microsoft.com/office/drawing/2014/main" val="557242109"/>
                        </a:ext>
                      </a:extLst>
                    </a:gridCol>
                    <a:gridCol w="653143">
                      <a:extLst>
                        <a:ext uri="{9D8B030D-6E8A-4147-A177-3AD203B41FA5}">
                          <a16:colId xmlns:a16="http://schemas.microsoft.com/office/drawing/2014/main" val="1760155609"/>
                        </a:ext>
                      </a:extLst>
                    </a:gridCol>
                    <a:gridCol w="653143">
                      <a:extLst>
                        <a:ext uri="{9D8B030D-6E8A-4147-A177-3AD203B41FA5}">
                          <a16:colId xmlns:a16="http://schemas.microsoft.com/office/drawing/2014/main" val="315858904"/>
                        </a:ext>
                      </a:extLst>
                    </a:gridCol>
                    <a:gridCol w="653143">
                      <a:extLst>
                        <a:ext uri="{9D8B030D-6E8A-4147-A177-3AD203B41FA5}">
                          <a16:colId xmlns:a16="http://schemas.microsoft.com/office/drawing/2014/main" val="2217570110"/>
                        </a:ext>
                      </a:extLst>
                    </a:gridCol>
                    <a:gridCol w="653143">
                      <a:extLst>
                        <a:ext uri="{9D8B030D-6E8A-4147-A177-3AD203B41FA5}">
                          <a16:colId xmlns:a16="http://schemas.microsoft.com/office/drawing/2014/main" val="834875921"/>
                        </a:ext>
                      </a:extLst>
                    </a:gridCol>
                    <a:gridCol w="653143">
                      <a:extLst>
                        <a:ext uri="{9D8B030D-6E8A-4147-A177-3AD203B41FA5}">
                          <a16:colId xmlns:a16="http://schemas.microsoft.com/office/drawing/2014/main" val="3524510129"/>
                        </a:ext>
                      </a:extLst>
                    </a:gridCol>
                    <a:gridCol w="653143">
                      <a:extLst>
                        <a:ext uri="{9D8B030D-6E8A-4147-A177-3AD203B41FA5}">
                          <a16:colId xmlns:a16="http://schemas.microsoft.com/office/drawing/2014/main" val="3917242678"/>
                        </a:ext>
                      </a:extLst>
                    </a:gridCol>
                  </a:tblGrid>
                  <a:tr h="278130">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4</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5</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6</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829038634"/>
                      </a:ext>
                    </a:extLst>
                  </a:tr>
                  <a:tr h="278130">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363885"/>
                      </a:ext>
                    </a:extLst>
                  </a:tr>
                </a:tbl>
              </a:graphicData>
            </a:graphic>
          </p:graphicFrame>
        </mc:Choice>
        <mc:Fallback xmlns="">
          <p:graphicFrame>
            <p:nvGraphicFramePr>
              <p:cNvPr id="14" name="表 8">
                <a:extLst>
                  <a:ext uri="{FF2B5EF4-FFF2-40B4-BE49-F238E27FC236}">
                    <a16:creationId xmlns:a16="http://schemas.microsoft.com/office/drawing/2014/main" id="{61B4ED81-CAD0-F043-927B-61A9EBB5F3BB}"/>
                  </a:ext>
                </a:extLst>
              </p:cNvPr>
              <p:cNvGraphicFramePr>
                <a:graphicFrameLocks noGrp="1"/>
              </p:cNvGraphicFramePr>
              <p:nvPr>
                <p:extLst>
                  <p:ext uri="{D42A27DB-BD31-4B8C-83A1-F6EECF244321}">
                    <p14:modId xmlns:p14="http://schemas.microsoft.com/office/powerpoint/2010/main" val="3971976193"/>
                  </p:ext>
                </p:extLst>
              </p:nvPr>
            </p:nvGraphicFramePr>
            <p:xfrm>
              <a:off x="2228851" y="2088684"/>
              <a:ext cx="4572001" cy="751332"/>
            </p:xfrm>
            <a:graphic>
              <a:graphicData uri="http://schemas.openxmlformats.org/drawingml/2006/table">
                <a:tbl>
                  <a:tblPr firstRow="1" bandRow="1">
                    <a:tableStyleId>{7E9639D4-E3E2-4D34-9284-5A2195B3D0D7}</a:tableStyleId>
                  </a:tblPr>
                  <a:tblGrid>
                    <a:gridCol w="653143">
                      <a:extLst>
                        <a:ext uri="{9D8B030D-6E8A-4147-A177-3AD203B41FA5}">
                          <a16:colId xmlns:a16="http://schemas.microsoft.com/office/drawing/2014/main" val="557242109"/>
                        </a:ext>
                      </a:extLst>
                    </a:gridCol>
                    <a:gridCol w="653143">
                      <a:extLst>
                        <a:ext uri="{9D8B030D-6E8A-4147-A177-3AD203B41FA5}">
                          <a16:colId xmlns:a16="http://schemas.microsoft.com/office/drawing/2014/main" val="1760155609"/>
                        </a:ext>
                      </a:extLst>
                    </a:gridCol>
                    <a:gridCol w="653143">
                      <a:extLst>
                        <a:ext uri="{9D8B030D-6E8A-4147-A177-3AD203B41FA5}">
                          <a16:colId xmlns:a16="http://schemas.microsoft.com/office/drawing/2014/main" val="315858904"/>
                        </a:ext>
                      </a:extLst>
                    </a:gridCol>
                    <a:gridCol w="653143">
                      <a:extLst>
                        <a:ext uri="{9D8B030D-6E8A-4147-A177-3AD203B41FA5}">
                          <a16:colId xmlns:a16="http://schemas.microsoft.com/office/drawing/2014/main" val="2217570110"/>
                        </a:ext>
                      </a:extLst>
                    </a:gridCol>
                    <a:gridCol w="653143">
                      <a:extLst>
                        <a:ext uri="{9D8B030D-6E8A-4147-A177-3AD203B41FA5}">
                          <a16:colId xmlns:a16="http://schemas.microsoft.com/office/drawing/2014/main" val="834875921"/>
                        </a:ext>
                      </a:extLst>
                    </a:gridCol>
                    <a:gridCol w="653143">
                      <a:extLst>
                        <a:ext uri="{9D8B030D-6E8A-4147-A177-3AD203B41FA5}">
                          <a16:colId xmlns:a16="http://schemas.microsoft.com/office/drawing/2014/main" val="3524510129"/>
                        </a:ext>
                      </a:extLst>
                    </a:gridCol>
                    <a:gridCol w="653143">
                      <a:extLst>
                        <a:ext uri="{9D8B030D-6E8A-4147-A177-3AD203B41FA5}">
                          <a16:colId xmlns:a16="http://schemas.microsoft.com/office/drawing/2014/main" val="3917242678"/>
                        </a:ext>
                      </a:extLst>
                    </a:gridCol>
                  </a:tblGrid>
                  <a:tr h="281940">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23" t="-4348" r="-594231"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3922" t="-4348" r="-505882"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4348" r="-396154"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5882" t="-4348" r="-303922"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98077" t="-4348" r="-198077"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7843" t="-4348" r="-101961"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6154" t="-4348" b="-169565"/>
                          </a:stretch>
                        </a:blipFill>
                      </a:tcPr>
                    </a:tc>
                    <a:extLst>
                      <a:ext uri="{0D108BD9-81ED-4DB2-BD59-A6C34878D82A}">
                        <a16:rowId xmlns:a16="http://schemas.microsoft.com/office/drawing/2014/main" val="829038634"/>
                      </a:ext>
                    </a:extLst>
                  </a:tr>
                  <a:tr h="469392">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23" t="-64865" r="-594231"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3922" t="-64865" r="-505882"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64865" r="-396154"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5882" t="-64865" r="-303922"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98077" t="-64865" r="-198077"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7843" t="-64865" r="-101961"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6154" t="-64865" b="-5405"/>
                          </a:stretch>
                        </a:blipFill>
                      </a:tcPr>
                    </a:tc>
                    <a:extLst>
                      <a:ext uri="{0D108BD9-81ED-4DB2-BD59-A6C34878D82A}">
                        <a16:rowId xmlns:a16="http://schemas.microsoft.com/office/drawing/2014/main" val="1584363885"/>
                      </a:ext>
                    </a:extLst>
                  </a:tr>
                </a:tbl>
              </a:graphicData>
            </a:graphic>
          </p:graphicFrame>
        </mc:Fallback>
      </mc:AlternateContent>
    </p:spTree>
    <p:extLst>
      <p:ext uri="{BB962C8B-B14F-4D97-AF65-F5344CB8AC3E}">
        <p14:creationId xmlns:p14="http://schemas.microsoft.com/office/powerpoint/2010/main" val="29660849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0D6A08C-B76F-48FE-982E-4FD16A39BA44}"/>
                  </a:ext>
                </a:extLst>
              </p:cNvPr>
              <p:cNvSpPr txBox="1"/>
              <p:nvPr/>
            </p:nvSpPr>
            <p:spPr>
              <a:xfrm>
                <a:off x="2552700" y="3283104"/>
                <a:ext cx="914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600" i="1">
                          <a:latin typeface="Cambria Math" panose="02040503050406030204" pitchFamily="18" charset="0"/>
                        </a:rPr>
                        <m:t>𝐸</m:t>
                      </m:r>
                      <m:d>
                        <m:dPr>
                          <m:begChr m:val="["/>
                          <m:endChr m:val="]"/>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𝑋</m:t>
                          </m:r>
                        </m:e>
                      </m:d>
                      <m:r>
                        <a:rPr kumimoji="1" lang="en-US" altLang="ja-JP" sz="1600" i="1">
                          <a:latin typeface="Cambria Math" panose="02040503050406030204" pitchFamily="18" charset="0"/>
                        </a:rPr>
                        <m:t>=</m:t>
                      </m:r>
                    </m:oMath>
                  </m:oMathPara>
                </a14:m>
                <a:endParaRPr kumimoji="1" lang="ja-JP" altLang="en-US" sz="1600" dirty="0"/>
              </a:p>
            </p:txBody>
          </p:sp>
        </mc:Choice>
        <mc:Fallback xmlns="">
          <p:sp>
            <p:nvSpPr>
              <p:cNvPr id="10" name="テキスト ボックス 9">
                <a:extLst>
                  <a:ext uri="{FF2B5EF4-FFF2-40B4-BE49-F238E27FC236}">
                    <a16:creationId xmlns:a16="http://schemas.microsoft.com/office/drawing/2014/main" id="{20D6A08C-B76F-48FE-982E-4FD16A39BA44}"/>
                  </a:ext>
                </a:extLst>
              </p:cNvPr>
              <p:cNvSpPr txBox="1">
                <a:spLocks noRot="1" noChangeAspect="1" noMove="1" noResize="1" noEditPoints="1" noAdjustHandles="1" noChangeArrowheads="1" noChangeShapeType="1" noTextEdit="1"/>
              </p:cNvSpPr>
              <p:nvPr/>
            </p:nvSpPr>
            <p:spPr>
              <a:xfrm>
                <a:off x="2552700" y="3283104"/>
                <a:ext cx="914400" cy="33855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4A75175-DD86-49FF-93BE-005CBFAE4456}"/>
                  </a:ext>
                </a:extLst>
              </p:cNvPr>
              <p:cNvSpPr txBox="1"/>
              <p:nvPr/>
            </p:nvSpPr>
            <p:spPr>
              <a:xfrm>
                <a:off x="3124200" y="3054835"/>
                <a:ext cx="1943100" cy="7845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ja-JP" altLang="en-US"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6</m:t>
                          </m:r>
                        </m:sup>
                        <m:e>
                          <m:r>
                            <a:rPr kumimoji="1" lang="en-US" altLang="ja-JP" sz="1600" i="1">
                              <a:latin typeface="Cambria Math" panose="02040503050406030204" pitchFamily="18" charset="0"/>
                            </a:rPr>
                            <m:t>𝑘</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𝑃</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𝑋</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𝑘</m:t>
                          </m:r>
                          <m:r>
                            <a:rPr kumimoji="1" lang="en-US" altLang="ja-JP" sz="1600" i="1">
                              <a:latin typeface="Cambria Math" panose="02040503050406030204" pitchFamily="18" charset="0"/>
                              <a:ea typeface="Cambria Math" panose="02040503050406030204" pitchFamily="18" charset="0"/>
                            </a:rPr>
                            <m:t>)</m:t>
                          </m:r>
                        </m:e>
                      </m:nary>
                    </m:oMath>
                  </m:oMathPara>
                </a14:m>
                <a:endParaRPr kumimoji="1" lang="ja-JP" altLang="en-US" sz="1600" dirty="0"/>
              </a:p>
            </p:txBody>
          </p:sp>
        </mc:Choice>
        <mc:Fallback xmlns="">
          <p:sp>
            <p:nvSpPr>
              <p:cNvPr id="11" name="テキスト ボックス 10">
                <a:extLst>
                  <a:ext uri="{FF2B5EF4-FFF2-40B4-BE49-F238E27FC236}">
                    <a16:creationId xmlns:a16="http://schemas.microsoft.com/office/drawing/2014/main" id="{C4A75175-DD86-49FF-93BE-005CBFAE4456}"/>
                  </a:ext>
                </a:extLst>
              </p:cNvPr>
              <p:cNvSpPr txBox="1">
                <a:spLocks noRot="1" noChangeAspect="1" noMove="1" noResize="1" noEditPoints="1" noAdjustHandles="1" noChangeArrowheads="1" noChangeShapeType="1" noTextEdit="1"/>
              </p:cNvSpPr>
              <p:nvPr/>
            </p:nvSpPr>
            <p:spPr>
              <a:xfrm>
                <a:off x="3124200" y="3054835"/>
                <a:ext cx="1943100" cy="784510"/>
              </a:xfrm>
              <a:prstGeom prst="rect">
                <a:avLst/>
              </a:prstGeom>
              <a:blipFill>
                <a:blip r:embed="rId4"/>
                <a:stretch>
                  <a:fillRect l="-26623" t="-96774" b="-153226"/>
                </a:stretch>
              </a:blipFill>
            </p:spPr>
            <p:txBody>
              <a:bodyPr/>
              <a:lstStyle/>
              <a:p>
                <a:r>
                  <a:rPr lang="ja-JP" altLang="en-US">
                    <a:noFill/>
                  </a:rPr>
                  <a:t> </a:t>
                </a:r>
              </a:p>
            </p:txBody>
          </p:sp>
        </mc:Fallback>
      </mc:AlternateContent>
      <p:sp>
        <p:nvSpPr>
          <p:cNvPr id="6" name="コンテンツ プレースホルダー 5">
            <a:extLst>
              <a:ext uri="{FF2B5EF4-FFF2-40B4-BE49-F238E27FC236}">
                <a16:creationId xmlns:a16="http://schemas.microsoft.com/office/drawing/2014/main" id="{2C4FF3F9-118B-43FF-94CB-C1860DD287BA}"/>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D147A769-036E-479C-BD6A-FB7BA5C688A4}"/>
              </a:ext>
            </a:extLst>
          </p:cNvPr>
          <p:cNvSpPr txBox="1">
            <a:spLocks/>
          </p:cNvSpPr>
          <p:nvPr/>
        </p:nvSpPr>
        <p:spPr>
          <a:xfrm>
            <a:off x="1693573" y="1257300"/>
            <a:ext cx="6198577" cy="482931"/>
          </a:xfrm>
          <a:solidFill>
            <a:schemeClr val="accent6">
              <a:lumMod val="20000"/>
              <a:lumOff val="80000"/>
            </a:schemeClr>
          </a:solidFill>
        </p:spPr>
        <p:txBody>
          <a:bodyPr>
            <a:normAutofit fontScale="92500" lnSpcReduction="20000"/>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lang="ja-JP" altLang="en-US" sz="1800" kern="0">
                <a:latin typeface="メイリオ" panose="020B0604030504040204" pitchFamily="50" charset="-128"/>
                <a:ea typeface="メイリオ" panose="020B0604030504040204" pitchFamily="50" charset="-128"/>
              </a:rPr>
              <a:t>サイコロの出る目を確率変数とする時、確率変数</a:t>
            </a:r>
            <a:r>
              <a:rPr lang="en-US" altLang="ja-JP" sz="1800" kern="0">
                <a:latin typeface="メイリオ" panose="020B0604030504040204" pitchFamily="50" charset="-128"/>
                <a:ea typeface="メイリオ" panose="020B0604030504040204" pitchFamily="50" charset="-128"/>
              </a:rPr>
              <a:t>X</a:t>
            </a:r>
            <a:r>
              <a:rPr lang="ja-JP" altLang="en-US" sz="1800" kern="0">
                <a:latin typeface="メイリオ" panose="020B0604030504040204" pitchFamily="50" charset="-128"/>
                <a:ea typeface="メイリオ" panose="020B0604030504040204" pitchFamily="50" charset="-128"/>
              </a:rPr>
              <a:t>の期待値を求めよ。</a:t>
            </a:r>
            <a:endParaRPr lang="en-US" altLang="ja-JP" sz="18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4CDD197A-489F-4A1D-B979-0CC673C8E8CA}"/>
              </a:ext>
            </a:extLst>
          </p:cNvPr>
          <p:cNvSpPr/>
          <p:nvPr/>
        </p:nvSpPr>
        <p:spPr bwMode="auto">
          <a:xfrm>
            <a:off x="1599604" y="1100897"/>
            <a:ext cx="6292545" cy="63933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graphicFrame>
            <p:nvGraphicFramePr>
              <p:cNvPr id="14" name="表 8">
                <a:extLst>
                  <a:ext uri="{FF2B5EF4-FFF2-40B4-BE49-F238E27FC236}">
                    <a16:creationId xmlns:a16="http://schemas.microsoft.com/office/drawing/2014/main" id="{61B4ED81-CAD0-F043-927B-61A9EBB5F3BB}"/>
                  </a:ext>
                </a:extLst>
              </p:cNvPr>
              <p:cNvGraphicFramePr>
                <a:graphicFrameLocks noGrp="1"/>
              </p:cNvGraphicFramePr>
              <p:nvPr/>
            </p:nvGraphicFramePr>
            <p:xfrm>
              <a:off x="2228851" y="2088684"/>
              <a:ext cx="4572001" cy="751332"/>
            </p:xfrm>
            <a:graphic>
              <a:graphicData uri="http://schemas.openxmlformats.org/drawingml/2006/table">
                <a:tbl>
                  <a:tblPr firstRow="1" bandRow="1">
                    <a:tableStyleId>{7E9639D4-E3E2-4D34-9284-5A2195B3D0D7}</a:tableStyleId>
                  </a:tblPr>
                  <a:tblGrid>
                    <a:gridCol w="653143">
                      <a:extLst>
                        <a:ext uri="{9D8B030D-6E8A-4147-A177-3AD203B41FA5}">
                          <a16:colId xmlns:a16="http://schemas.microsoft.com/office/drawing/2014/main" val="557242109"/>
                        </a:ext>
                      </a:extLst>
                    </a:gridCol>
                    <a:gridCol w="653143">
                      <a:extLst>
                        <a:ext uri="{9D8B030D-6E8A-4147-A177-3AD203B41FA5}">
                          <a16:colId xmlns:a16="http://schemas.microsoft.com/office/drawing/2014/main" val="1760155609"/>
                        </a:ext>
                      </a:extLst>
                    </a:gridCol>
                    <a:gridCol w="653143">
                      <a:extLst>
                        <a:ext uri="{9D8B030D-6E8A-4147-A177-3AD203B41FA5}">
                          <a16:colId xmlns:a16="http://schemas.microsoft.com/office/drawing/2014/main" val="315858904"/>
                        </a:ext>
                      </a:extLst>
                    </a:gridCol>
                    <a:gridCol w="653143">
                      <a:extLst>
                        <a:ext uri="{9D8B030D-6E8A-4147-A177-3AD203B41FA5}">
                          <a16:colId xmlns:a16="http://schemas.microsoft.com/office/drawing/2014/main" val="2217570110"/>
                        </a:ext>
                      </a:extLst>
                    </a:gridCol>
                    <a:gridCol w="653143">
                      <a:extLst>
                        <a:ext uri="{9D8B030D-6E8A-4147-A177-3AD203B41FA5}">
                          <a16:colId xmlns:a16="http://schemas.microsoft.com/office/drawing/2014/main" val="834875921"/>
                        </a:ext>
                      </a:extLst>
                    </a:gridCol>
                    <a:gridCol w="653143">
                      <a:extLst>
                        <a:ext uri="{9D8B030D-6E8A-4147-A177-3AD203B41FA5}">
                          <a16:colId xmlns:a16="http://schemas.microsoft.com/office/drawing/2014/main" val="3524510129"/>
                        </a:ext>
                      </a:extLst>
                    </a:gridCol>
                    <a:gridCol w="653143">
                      <a:extLst>
                        <a:ext uri="{9D8B030D-6E8A-4147-A177-3AD203B41FA5}">
                          <a16:colId xmlns:a16="http://schemas.microsoft.com/office/drawing/2014/main" val="3917242678"/>
                        </a:ext>
                      </a:extLst>
                    </a:gridCol>
                  </a:tblGrid>
                  <a:tr h="278130">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4</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5</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6</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829038634"/>
                      </a:ext>
                    </a:extLst>
                  </a:tr>
                  <a:tr h="278130">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363885"/>
                      </a:ext>
                    </a:extLst>
                  </a:tr>
                </a:tbl>
              </a:graphicData>
            </a:graphic>
          </p:graphicFrame>
        </mc:Choice>
        <mc:Fallback xmlns="">
          <p:graphicFrame>
            <p:nvGraphicFramePr>
              <p:cNvPr id="14" name="表 8">
                <a:extLst>
                  <a:ext uri="{FF2B5EF4-FFF2-40B4-BE49-F238E27FC236}">
                    <a16:creationId xmlns:a16="http://schemas.microsoft.com/office/drawing/2014/main" id="{61B4ED81-CAD0-F043-927B-61A9EBB5F3BB}"/>
                  </a:ext>
                </a:extLst>
              </p:cNvPr>
              <p:cNvGraphicFramePr>
                <a:graphicFrameLocks noGrp="1"/>
              </p:cNvGraphicFramePr>
              <p:nvPr/>
            </p:nvGraphicFramePr>
            <p:xfrm>
              <a:off x="2228851" y="2088684"/>
              <a:ext cx="4572001" cy="751332"/>
            </p:xfrm>
            <a:graphic>
              <a:graphicData uri="http://schemas.openxmlformats.org/drawingml/2006/table">
                <a:tbl>
                  <a:tblPr firstRow="1" bandRow="1">
                    <a:tableStyleId>{7E9639D4-E3E2-4D34-9284-5A2195B3D0D7}</a:tableStyleId>
                  </a:tblPr>
                  <a:tblGrid>
                    <a:gridCol w="653143">
                      <a:extLst>
                        <a:ext uri="{9D8B030D-6E8A-4147-A177-3AD203B41FA5}">
                          <a16:colId xmlns:a16="http://schemas.microsoft.com/office/drawing/2014/main" val="557242109"/>
                        </a:ext>
                      </a:extLst>
                    </a:gridCol>
                    <a:gridCol w="653143">
                      <a:extLst>
                        <a:ext uri="{9D8B030D-6E8A-4147-A177-3AD203B41FA5}">
                          <a16:colId xmlns:a16="http://schemas.microsoft.com/office/drawing/2014/main" val="1760155609"/>
                        </a:ext>
                      </a:extLst>
                    </a:gridCol>
                    <a:gridCol w="653143">
                      <a:extLst>
                        <a:ext uri="{9D8B030D-6E8A-4147-A177-3AD203B41FA5}">
                          <a16:colId xmlns:a16="http://schemas.microsoft.com/office/drawing/2014/main" val="315858904"/>
                        </a:ext>
                      </a:extLst>
                    </a:gridCol>
                    <a:gridCol w="653143">
                      <a:extLst>
                        <a:ext uri="{9D8B030D-6E8A-4147-A177-3AD203B41FA5}">
                          <a16:colId xmlns:a16="http://schemas.microsoft.com/office/drawing/2014/main" val="2217570110"/>
                        </a:ext>
                      </a:extLst>
                    </a:gridCol>
                    <a:gridCol w="653143">
                      <a:extLst>
                        <a:ext uri="{9D8B030D-6E8A-4147-A177-3AD203B41FA5}">
                          <a16:colId xmlns:a16="http://schemas.microsoft.com/office/drawing/2014/main" val="834875921"/>
                        </a:ext>
                      </a:extLst>
                    </a:gridCol>
                    <a:gridCol w="653143">
                      <a:extLst>
                        <a:ext uri="{9D8B030D-6E8A-4147-A177-3AD203B41FA5}">
                          <a16:colId xmlns:a16="http://schemas.microsoft.com/office/drawing/2014/main" val="3524510129"/>
                        </a:ext>
                      </a:extLst>
                    </a:gridCol>
                    <a:gridCol w="653143">
                      <a:extLst>
                        <a:ext uri="{9D8B030D-6E8A-4147-A177-3AD203B41FA5}">
                          <a16:colId xmlns:a16="http://schemas.microsoft.com/office/drawing/2014/main" val="3917242678"/>
                        </a:ext>
                      </a:extLst>
                    </a:gridCol>
                  </a:tblGrid>
                  <a:tr h="281940">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23" t="-4348" r="-594231"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3922" t="-4348" r="-505882"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4348" r="-396154"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5882" t="-4348" r="-303922"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98077" t="-4348" r="-198077"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7843" t="-4348" r="-101961"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6154" t="-4348" b="-169565"/>
                          </a:stretch>
                        </a:blipFill>
                      </a:tcPr>
                    </a:tc>
                    <a:extLst>
                      <a:ext uri="{0D108BD9-81ED-4DB2-BD59-A6C34878D82A}">
                        <a16:rowId xmlns:a16="http://schemas.microsoft.com/office/drawing/2014/main" val="829038634"/>
                      </a:ext>
                    </a:extLst>
                  </a:tr>
                  <a:tr h="469392">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23" t="-64865" r="-594231"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3922" t="-64865" r="-505882"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64865" r="-396154"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5882" t="-64865" r="-303922"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98077" t="-64865" r="-198077"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7843" t="-64865" r="-101961"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6154" t="-64865" b="-5405"/>
                          </a:stretch>
                        </a:blipFill>
                      </a:tcPr>
                    </a:tc>
                    <a:extLst>
                      <a:ext uri="{0D108BD9-81ED-4DB2-BD59-A6C34878D82A}">
                        <a16:rowId xmlns:a16="http://schemas.microsoft.com/office/drawing/2014/main" val="1584363885"/>
                      </a:ext>
                    </a:extLst>
                  </a:tr>
                </a:tbl>
              </a:graphicData>
            </a:graphic>
          </p:graphicFrame>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FDC98F64-17BF-B94C-9F40-27463BE5F948}"/>
                  </a:ext>
                </a:extLst>
              </p:cNvPr>
              <p:cNvSpPr txBox="1"/>
              <p:nvPr/>
            </p:nvSpPr>
            <p:spPr>
              <a:xfrm>
                <a:off x="2634908" y="3886200"/>
                <a:ext cx="4463150" cy="5259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500" i="1">
                          <a:latin typeface="Cambria Math" panose="02040503050406030204" pitchFamily="18" charset="0"/>
                        </a:rPr>
                        <m:t>=1</m:t>
                      </m:r>
                      <m:r>
                        <a:rPr kumimoji="1" lang="en-US" altLang="ja-JP" sz="1500" i="1">
                          <a:latin typeface="Cambria Math" panose="02040503050406030204" pitchFamily="18" charset="0"/>
                          <a:ea typeface="Cambria Math" panose="02040503050406030204" pitchFamily="18" charset="0"/>
                        </a:rPr>
                        <m:t>∙</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+2∙</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+3∙</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+4∙</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+5∙</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+6∙</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oMath>
                  </m:oMathPara>
                </a14:m>
                <a:endParaRPr kumimoji="1" lang="ja-JP" altLang="en-US" sz="1500" dirty="0"/>
              </a:p>
            </p:txBody>
          </p:sp>
        </mc:Choice>
        <mc:Fallback xmlns="">
          <p:sp>
            <p:nvSpPr>
              <p:cNvPr id="15" name="テキスト ボックス 14">
                <a:extLst>
                  <a:ext uri="{FF2B5EF4-FFF2-40B4-BE49-F238E27FC236}">
                    <a16:creationId xmlns:a16="http://schemas.microsoft.com/office/drawing/2014/main" id="{FDC98F64-17BF-B94C-9F40-27463BE5F948}"/>
                  </a:ext>
                </a:extLst>
              </p:cNvPr>
              <p:cNvSpPr txBox="1">
                <a:spLocks noRot="1" noChangeAspect="1" noMove="1" noResize="1" noEditPoints="1" noAdjustHandles="1" noChangeArrowheads="1" noChangeShapeType="1" noTextEdit="1"/>
              </p:cNvSpPr>
              <p:nvPr/>
            </p:nvSpPr>
            <p:spPr>
              <a:xfrm>
                <a:off x="2634908" y="3886200"/>
                <a:ext cx="4463150" cy="525978"/>
              </a:xfrm>
              <a:prstGeom prst="rect">
                <a:avLst/>
              </a:prstGeom>
              <a:blipFill>
                <a:blip r:embed="rId6"/>
                <a:stretch>
                  <a:fillRect b="-23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FCDEA48-0C61-1449-B456-085A503414AE}"/>
                  </a:ext>
                </a:extLst>
              </p:cNvPr>
              <p:cNvSpPr txBox="1"/>
              <p:nvPr/>
            </p:nvSpPr>
            <p:spPr>
              <a:xfrm>
                <a:off x="4745876" y="4018902"/>
                <a:ext cx="4577450"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500" i="1">
                          <a:latin typeface="Cambria Math" panose="02040503050406030204" pitchFamily="18" charset="0"/>
                          <a:ea typeface="Cambria Math" panose="02040503050406030204" pitchFamily="18" charset="0"/>
                        </a:rPr>
                        <m:t>=3.5</m:t>
                      </m:r>
                    </m:oMath>
                  </m:oMathPara>
                </a14:m>
                <a:endParaRPr kumimoji="1" lang="ja-JP" altLang="en-US" sz="1500" dirty="0"/>
              </a:p>
            </p:txBody>
          </p:sp>
        </mc:Choice>
        <mc:Fallback xmlns="">
          <p:sp>
            <p:nvSpPr>
              <p:cNvPr id="16" name="テキスト ボックス 15">
                <a:extLst>
                  <a:ext uri="{FF2B5EF4-FFF2-40B4-BE49-F238E27FC236}">
                    <a16:creationId xmlns:a16="http://schemas.microsoft.com/office/drawing/2014/main" id="{5FCDEA48-0C61-1449-B456-085A503414AE}"/>
                  </a:ext>
                </a:extLst>
              </p:cNvPr>
              <p:cNvSpPr txBox="1">
                <a:spLocks noRot="1" noChangeAspect="1" noMove="1" noResize="1" noEditPoints="1" noAdjustHandles="1" noChangeArrowheads="1" noChangeShapeType="1" noTextEdit="1"/>
              </p:cNvSpPr>
              <p:nvPr/>
            </p:nvSpPr>
            <p:spPr>
              <a:xfrm>
                <a:off x="4745876" y="4018902"/>
                <a:ext cx="4577450" cy="323165"/>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926908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0D6A08C-B76F-48FE-982E-4FD16A39BA44}"/>
                  </a:ext>
                </a:extLst>
              </p:cNvPr>
              <p:cNvSpPr txBox="1"/>
              <p:nvPr/>
            </p:nvSpPr>
            <p:spPr>
              <a:xfrm>
                <a:off x="2552700" y="3283104"/>
                <a:ext cx="914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600" i="1">
                          <a:latin typeface="Cambria Math" panose="02040503050406030204" pitchFamily="18" charset="0"/>
                        </a:rPr>
                        <m:t>𝐸</m:t>
                      </m:r>
                      <m:d>
                        <m:dPr>
                          <m:begChr m:val="["/>
                          <m:endChr m:val="]"/>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𝑋</m:t>
                          </m:r>
                        </m:e>
                      </m:d>
                      <m:r>
                        <a:rPr kumimoji="1" lang="en-US" altLang="ja-JP" sz="1600" i="1">
                          <a:latin typeface="Cambria Math" panose="02040503050406030204" pitchFamily="18" charset="0"/>
                        </a:rPr>
                        <m:t>=</m:t>
                      </m:r>
                    </m:oMath>
                  </m:oMathPara>
                </a14:m>
                <a:endParaRPr kumimoji="1" lang="ja-JP" altLang="en-US" sz="1600" dirty="0"/>
              </a:p>
            </p:txBody>
          </p:sp>
        </mc:Choice>
        <mc:Fallback xmlns="">
          <p:sp>
            <p:nvSpPr>
              <p:cNvPr id="10" name="テキスト ボックス 9">
                <a:extLst>
                  <a:ext uri="{FF2B5EF4-FFF2-40B4-BE49-F238E27FC236}">
                    <a16:creationId xmlns:a16="http://schemas.microsoft.com/office/drawing/2014/main" id="{20D6A08C-B76F-48FE-982E-4FD16A39BA44}"/>
                  </a:ext>
                </a:extLst>
              </p:cNvPr>
              <p:cNvSpPr txBox="1">
                <a:spLocks noRot="1" noChangeAspect="1" noMove="1" noResize="1" noEditPoints="1" noAdjustHandles="1" noChangeArrowheads="1" noChangeShapeType="1" noTextEdit="1"/>
              </p:cNvSpPr>
              <p:nvPr/>
            </p:nvSpPr>
            <p:spPr>
              <a:xfrm>
                <a:off x="2552700" y="3283104"/>
                <a:ext cx="914400" cy="33855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4A75175-DD86-49FF-93BE-005CBFAE4456}"/>
                  </a:ext>
                </a:extLst>
              </p:cNvPr>
              <p:cNvSpPr txBox="1"/>
              <p:nvPr/>
            </p:nvSpPr>
            <p:spPr>
              <a:xfrm>
                <a:off x="3124200" y="3054835"/>
                <a:ext cx="1943100" cy="7845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ja-JP" altLang="en-US" sz="1600" i="1">
                              <a:latin typeface="Cambria Math" panose="02040503050406030204" pitchFamily="18" charset="0"/>
                            </a:rPr>
                          </m:ctrlPr>
                        </m:naryPr>
                        <m:sub>
                          <m:r>
                            <m:rPr>
                              <m:brk m:alnAt="23"/>
                            </m:rPr>
                            <a:rPr kumimoji="1" lang="en-US" altLang="ja-JP" sz="1600" i="1">
                              <a:latin typeface="Cambria Math" panose="02040503050406030204" pitchFamily="18" charset="0"/>
                            </a:rPr>
                            <m:t>𝑘</m:t>
                          </m:r>
                          <m:r>
                            <a:rPr kumimoji="1" lang="en-US" altLang="ja-JP" sz="1600" i="1">
                              <a:latin typeface="Cambria Math" panose="02040503050406030204" pitchFamily="18" charset="0"/>
                            </a:rPr>
                            <m:t>=1</m:t>
                          </m:r>
                        </m:sub>
                        <m:sup>
                          <m:r>
                            <a:rPr kumimoji="1" lang="en-US" altLang="ja-JP" sz="1600" i="1">
                              <a:latin typeface="Cambria Math" panose="02040503050406030204" pitchFamily="18" charset="0"/>
                            </a:rPr>
                            <m:t>6</m:t>
                          </m:r>
                        </m:sup>
                        <m:e>
                          <m:r>
                            <a:rPr kumimoji="1" lang="en-US" altLang="ja-JP" sz="1600" i="1">
                              <a:latin typeface="Cambria Math" panose="02040503050406030204" pitchFamily="18" charset="0"/>
                            </a:rPr>
                            <m:t>𝑘</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𝑃</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𝑋</m:t>
                          </m:r>
                          <m:r>
                            <a:rPr kumimoji="1" lang="en-US" altLang="ja-JP" sz="1600" i="1">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𝑘</m:t>
                          </m:r>
                          <m:r>
                            <a:rPr kumimoji="1" lang="en-US" altLang="ja-JP" sz="1600" i="1">
                              <a:latin typeface="Cambria Math" panose="02040503050406030204" pitchFamily="18" charset="0"/>
                              <a:ea typeface="Cambria Math" panose="02040503050406030204" pitchFamily="18" charset="0"/>
                            </a:rPr>
                            <m:t>)</m:t>
                          </m:r>
                        </m:e>
                      </m:nary>
                    </m:oMath>
                  </m:oMathPara>
                </a14:m>
                <a:endParaRPr kumimoji="1" lang="ja-JP" altLang="en-US" sz="1600" dirty="0"/>
              </a:p>
            </p:txBody>
          </p:sp>
        </mc:Choice>
        <mc:Fallback xmlns="">
          <p:sp>
            <p:nvSpPr>
              <p:cNvPr id="11" name="テキスト ボックス 10">
                <a:extLst>
                  <a:ext uri="{FF2B5EF4-FFF2-40B4-BE49-F238E27FC236}">
                    <a16:creationId xmlns:a16="http://schemas.microsoft.com/office/drawing/2014/main" id="{C4A75175-DD86-49FF-93BE-005CBFAE4456}"/>
                  </a:ext>
                </a:extLst>
              </p:cNvPr>
              <p:cNvSpPr txBox="1">
                <a:spLocks noRot="1" noChangeAspect="1" noMove="1" noResize="1" noEditPoints="1" noAdjustHandles="1" noChangeArrowheads="1" noChangeShapeType="1" noTextEdit="1"/>
              </p:cNvSpPr>
              <p:nvPr/>
            </p:nvSpPr>
            <p:spPr>
              <a:xfrm>
                <a:off x="3124200" y="3054835"/>
                <a:ext cx="1943100" cy="784510"/>
              </a:xfrm>
              <a:prstGeom prst="rect">
                <a:avLst/>
              </a:prstGeom>
              <a:blipFill>
                <a:blip r:embed="rId4"/>
                <a:stretch>
                  <a:fillRect l="-26623" t="-96774" b="-153226"/>
                </a:stretch>
              </a:blipFill>
            </p:spPr>
            <p:txBody>
              <a:bodyPr/>
              <a:lstStyle/>
              <a:p>
                <a:r>
                  <a:rPr lang="ja-JP" altLang="en-US">
                    <a:noFill/>
                  </a:rPr>
                  <a:t> </a:t>
                </a:r>
              </a:p>
            </p:txBody>
          </p:sp>
        </mc:Fallback>
      </mc:AlternateContent>
      <p:sp>
        <p:nvSpPr>
          <p:cNvPr id="6" name="コンテンツ プレースホルダー 5">
            <a:extLst>
              <a:ext uri="{FF2B5EF4-FFF2-40B4-BE49-F238E27FC236}">
                <a16:creationId xmlns:a16="http://schemas.microsoft.com/office/drawing/2014/main" id="{2C4FF3F9-118B-43FF-94CB-C1860DD287BA}"/>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D147A769-036E-479C-BD6A-FB7BA5C688A4}"/>
              </a:ext>
            </a:extLst>
          </p:cNvPr>
          <p:cNvSpPr txBox="1">
            <a:spLocks/>
          </p:cNvSpPr>
          <p:nvPr/>
        </p:nvSpPr>
        <p:spPr>
          <a:xfrm>
            <a:off x="1693573" y="1257300"/>
            <a:ext cx="6198577" cy="482931"/>
          </a:xfrm>
          <a:solidFill>
            <a:schemeClr val="accent6">
              <a:lumMod val="20000"/>
              <a:lumOff val="80000"/>
            </a:schemeClr>
          </a:solidFill>
        </p:spPr>
        <p:txBody>
          <a:bodyPr>
            <a:normAutofit fontScale="92500" lnSpcReduction="20000"/>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lang="ja-JP" altLang="en-US" sz="1800" kern="0">
                <a:latin typeface="メイリオ" panose="020B0604030504040204" pitchFamily="50" charset="-128"/>
                <a:ea typeface="メイリオ" panose="020B0604030504040204" pitchFamily="50" charset="-128"/>
              </a:rPr>
              <a:t>サイコロの出る目を確率変数とする時、確率変数</a:t>
            </a:r>
            <a:r>
              <a:rPr lang="en-US" altLang="ja-JP" sz="1800" kern="0">
                <a:latin typeface="メイリオ" panose="020B0604030504040204" pitchFamily="50" charset="-128"/>
                <a:ea typeface="メイリオ" panose="020B0604030504040204" pitchFamily="50" charset="-128"/>
              </a:rPr>
              <a:t>X</a:t>
            </a:r>
            <a:r>
              <a:rPr lang="ja-JP" altLang="en-US" sz="1800" kern="0">
                <a:latin typeface="メイリオ" panose="020B0604030504040204" pitchFamily="50" charset="-128"/>
                <a:ea typeface="メイリオ" panose="020B0604030504040204" pitchFamily="50" charset="-128"/>
              </a:rPr>
              <a:t>の期待値を求めよ。</a:t>
            </a:r>
            <a:endParaRPr lang="en-US" altLang="ja-JP" sz="18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4CDD197A-489F-4A1D-B979-0CC673C8E8CA}"/>
              </a:ext>
            </a:extLst>
          </p:cNvPr>
          <p:cNvSpPr/>
          <p:nvPr/>
        </p:nvSpPr>
        <p:spPr bwMode="auto">
          <a:xfrm>
            <a:off x="1599604" y="1100897"/>
            <a:ext cx="6292545" cy="63933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graphicFrame>
            <p:nvGraphicFramePr>
              <p:cNvPr id="14" name="表 8">
                <a:extLst>
                  <a:ext uri="{FF2B5EF4-FFF2-40B4-BE49-F238E27FC236}">
                    <a16:creationId xmlns:a16="http://schemas.microsoft.com/office/drawing/2014/main" id="{61B4ED81-CAD0-F043-927B-61A9EBB5F3BB}"/>
                  </a:ext>
                </a:extLst>
              </p:cNvPr>
              <p:cNvGraphicFramePr>
                <a:graphicFrameLocks noGrp="1"/>
              </p:cNvGraphicFramePr>
              <p:nvPr/>
            </p:nvGraphicFramePr>
            <p:xfrm>
              <a:off x="2228851" y="2088684"/>
              <a:ext cx="4572001" cy="751332"/>
            </p:xfrm>
            <a:graphic>
              <a:graphicData uri="http://schemas.openxmlformats.org/drawingml/2006/table">
                <a:tbl>
                  <a:tblPr firstRow="1" bandRow="1">
                    <a:tableStyleId>{7E9639D4-E3E2-4D34-9284-5A2195B3D0D7}</a:tableStyleId>
                  </a:tblPr>
                  <a:tblGrid>
                    <a:gridCol w="653143">
                      <a:extLst>
                        <a:ext uri="{9D8B030D-6E8A-4147-A177-3AD203B41FA5}">
                          <a16:colId xmlns:a16="http://schemas.microsoft.com/office/drawing/2014/main" val="557242109"/>
                        </a:ext>
                      </a:extLst>
                    </a:gridCol>
                    <a:gridCol w="653143">
                      <a:extLst>
                        <a:ext uri="{9D8B030D-6E8A-4147-A177-3AD203B41FA5}">
                          <a16:colId xmlns:a16="http://schemas.microsoft.com/office/drawing/2014/main" val="1760155609"/>
                        </a:ext>
                      </a:extLst>
                    </a:gridCol>
                    <a:gridCol w="653143">
                      <a:extLst>
                        <a:ext uri="{9D8B030D-6E8A-4147-A177-3AD203B41FA5}">
                          <a16:colId xmlns:a16="http://schemas.microsoft.com/office/drawing/2014/main" val="315858904"/>
                        </a:ext>
                      </a:extLst>
                    </a:gridCol>
                    <a:gridCol w="653143">
                      <a:extLst>
                        <a:ext uri="{9D8B030D-6E8A-4147-A177-3AD203B41FA5}">
                          <a16:colId xmlns:a16="http://schemas.microsoft.com/office/drawing/2014/main" val="2217570110"/>
                        </a:ext>
                      </a:extLst>
                    </a:gridCol>
                    <a:gridCol w="653143">
                      <a:extLst>
                        <a:ext uri="{9D8B030D-6E8A-4147-A177-3AD203B41FA5}">
                          <a16:colId xmlns:a16="http://schemas.microsoft.com/office/drawing/2014/main" val="834875921"/>
                        </a:ext>
                      </a:extLst>
                    </a:gridCol>
                    <a:gridCol w="653143">
                      <a:extLst>
                        <a:ext uri="{9D8B030D-6E8A-4147-A177-3AD203B41FA5}">
                          <a16:colId xmlns:a16="http://schemas.microsoft.com/office/drawing/2014/main" val="3524510129"/>
                        </a:ext>
                      </a:extLst>
                    </a:gridCol>
                    <a:gridCol w="653143">
                      <a:extLst>
                        <a:ext uri="{9D8B030D-6E8A-4147-A177-3AD203B41FA5}">
                          <a16:colId xmlns:a16="http://schemas.microsoft.com/office/drawing/2014/main" val="3917242678"/>
                        </a:ext>
                      </a:extLst>
                    </a:gridCol>
                  </a:tblGrid>
                  <a:tr h="278130">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4</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5</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6</m:t>
                                </m:r>
                              </m:oMath>
                            </m:oMathPara>
                          </a14:m>
                          <a:endParaRPr kumimoji="1" lang="ja-JP" alt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829038634"/>
                      </a:ext>
                    </a:extLst>
                  </a:tr>
                  <a:tr h="278130">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400" i="1" dirty="0" smtClean="0">
                                        <a:latin typeface="Cambria Math" panose="02040503050406030204" pitchFamily="18" charset="0"/>
                                      </a:rPr>
                                    </m:ctrlPr>
                                  </m:fPr>
                                  <m:num>
                                    <m:r>
                                      <a:rPr kumimoji="1" lang="en-US" altLang="ja-JP" sz="1400" b="0" i="1" dirty="0" smtClean="0">
                                        <a:latin typeface="Cambria Math" panose="02040503050406030204" pitchFamily="18" charset="0"/>
                                      </a:rPr>
                                      <m:t>1</m:t>
                                    </m:r>
                                  </m:num>
                                  <m:den>
                                    <m:r>
                                      <a:rPr kumimoji="1" lang="en-US" altLang="ja-JP" sz="1400" b="0" i="1" dirty="0" smtClean="0">
                                        <a:latin typeface="Cambria Math" panose="02040503050406030204" pitchFamily="18" charset="0"/>
                                      </a:rPr>
                                      <m:t>6</m:t>
                                    </m:r>
                                  </m:den>
                                </m:f>
                              </m:oMath>
                            </m:oMathPara>
                          </a14:m>
                          <a:endParaRPr kumimoji="1" lang="ja-JP" altLang="en-US" sz="14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363885"/>
                      </a:ext>
                    </a:extLst>
                  </a:tr>
                </a:tbl>
              </a:graphicData>
            </a:graphic>
          </p:graphicFrame>
        </mc:Choice>
        <mc:Fallback xmlns="">
          <p:graphicFrame>
            <p:nvGraphicFramePr>
              <p:cNvPr id="14" name="表 8">
                <a:extLst>
                  <a:ext uri="{FF2B5EF4-FFF2-40B4-BE49-F238E27FC236}">
                    <a16:creationId xmlns:a16="http://schemas.microsoft.com/office/drawing/2014/main" id="{61B4ED81-CAD0-F043-927B-61A9EBB5F3BB}"/>
                  </a:ext>
                </a:extLst>
              </p:cNvPr>
              <p:cNvGraphicFramePr>
                <a:graphicFrameLocks noGrp="1"/>
              </p:cNvGraphicFramePr>
              <p:nvPr/>
            </p:nvGraphicFramePr>
            <p:xfrm>
              <a:off x="2228851" y="2088684"/>
              <a:ext cx="4572001" cy="751332"/>
            </p:xfrm>
            <a:graphic>
              <a:graphicData uri="http://schemas.openxmlformats.org/drawingml/2006/table">
                <a:tbl>
                  <a:tblPr firstRow="1" bandRow="1">
                    <a:tableStyleId>{7E9639D4-E3E2-4D34-9284-5A2195B3D0D7}</a:tableStyleId>
                  </a:tblPr>
                  <a:tblGrid>
                    <a:gridCol w="653143">
                      <a:extLst>
                        <a:ext uri="{9D8B030D-6E8A-4147-A177-3AD203B41FA5}">
                          <a16:colId xmlns:a16="http://schemas.microsoft.com/office/drawing/2014/main" val="557242109"/>
                        </a:ext>
                      </a:extLst>
                    </a:gridCol>
                    <a:gridCol w="653143">
                      <a:extLst>
                        <a:ext uri="{9D8B030D-6E8A-4147-A177-3AD203B41FA5}">
                          <a16:colId xmlns:a16="http://schemas.microsoft.com/office/drawing/2014/main" val="1760155609"/>
                        </a:ext>
                      </a:extLst>
                    </a:gridCol>
                    <a:gridCol w="653143">
                      <a:extLst>
                        <a:ext uri="{9D8B030D-6E8A-4147-A177-3AD203B41FA5}">
                          <a16:colId xmlns:a16="http://schemas.microsoft.com/office/drawing/2014/main" val="315858904"/>
                        </a:ext>
                      </a:extLst>
                    </a:gridCol>
                    <a:gridCol w="653143">
                      <a:extLst>
                        <a:ext uri="{9D8B030D-6E8A-4147-A177-3AD203B41FA5}">
                          <a16:colId xmlns:a16="http://schemas.microsoft.com/office/drawing/2014/main" val="2217570110"/>
                        </a:ext>
                      </a:extLst>
                    </a:gridCol>
                    <a:gridCol w="653143">
                      <a:extLst>
                        <a:ext uri="{9D8B030D-6E8A-4147-A177-3AD203B41FA5}">
                          <a16:colId xmlns:a16="http://schemas.microsoft.com/office/drawing/2014/main" val="834875921"/>
                        </a:ext>
                      </a:extLst>
                    </a:gridCol>
                    <a:gridCol w="653143">
                      <a:extLst>
                        <a:ext uri="{9D8B030D-6E8A-4147-A177-3AD203B41FA5}">
                          <a16:colId xmlns:a16="http://schemas.microsoft.com/office/drawing/2014/main" val="3524510129"/>
                        </a:ext>
                      </a:extLst>
                    </a:gridCol>
                    <a:gridCol w="653143">
                      <a:extLst>
                        <a:ext uri="{9D8B030D-6E8A-4147-A177-3AD203B41FA5}">
                          <a16:colId xmlns:a16="http://schemas.microsoft.com/office/drawing/2014/main" val="3917242678"/>
                        </a:ext>
                      </a:extLst>
                    </a:gridCol>
                  </a:tblGrid>
                  <a:tr h="281940">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23" t="-4348" r="-594231"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3922" t="-4348" r="-505882"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4348" r="-396154"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5882" t="-4348" r="-303922"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98077" t="-4348" r="-198077"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7843" t="-4348" r="-101961" b="-169565"/>
                          </a:stretch>
                        </a:blipFill>
                      </a:tcPr>
                    </a:tc>
                    <a:tc>
                      <a:txBody>
                        <a:bodyPr/>
                        <a:lstStyle/>
                        <a:p>
                          <a:endParaRPr lang="ja-JP"/>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6154" t="-4348" b="-169565"/>
                          </a:stretch>
                        </a:blipFill>
                      </a:tcPr>
                    </a:tc>
                    <a:extLst>
                      <a:ext uri="{0D108BD9-81ED-4DB2-BD59-A6C34878D82A}">
                        <a16:rowId xmlns:a16="http://schemas.microsoft.com/office/drawing/2014/main" val="829038634"/>
                      </a:ext>
                    </a:extLst>
                  </a:tr>
                  <a:tr h="469392">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923" t="-64865" r="-594231"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3922" t="-64865" r="-505882"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64865" r="-396154"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5882" t="-64865" r="-303922"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98077" t="-64865" r="-198077"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7843" t="-64865" r="-101961" b="-5405"/>
                          </a:stretch>
                        </a:blipFill>
                      </a:tcPr>
                    </a:tc>
                    <a:tc>
                      <a:txBody>
                        <a:bodyPr/>
                        <a:lstStyle/>
                        <a:p>
                          <a:endParaRPr lang="ja-JP"/>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96154" t="-64865" b="-5405"/>
                          </a:stretch>
                        </a:blipFill>
                      </a:tcPr>
                    </a:tc>
                    <a:extLst>
                      <a:ext uri="{0D108BD9-81ED-4DB2-BD59-A6C34878D82A}">
                        <a16:rowId xmlns:a16="http://schemas.microsoft.com/office/drawing/2014/main" val="1584363885"/>
                      </a:ext>
                    </a:extLst>
                  </a:tr>
                </a:tbl>
              </a:graphicData>
            </a:graphic>
          </p:graphicFrame>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FDC98F64-17BF-B94C-9F40-27463BE5F948}"/>
                  </a:ext>
                </a:extLst>
              </p:cNvPr>
              <p:cNvSpPr txBox="1"/>
              <p:nvPr/>
            </p:nvSpPr>
            <p:spPr>
              <a:xfrm>
                <a:off x="2634908" y="3886200"/>
                <a:ext cx="4463150" cy="5259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500" i="1">
                          <a:latin typeface="Cambria Math" panose="02040503050406030204" pitchFamily="18" charset="0"/>
                        </a:rPr>
                        <m:t>=1</m:t>
                      </m:r>
                      <m:r>
                        <a:rPr kumimoji="1" lang="en-US" altLang="ja-JP" sz="1500" i="1">
                          <a:latin typeface="Cambria Math" panose="02040503050406030204" pitchFamily="18" charset="0"/>
                          <a:ea typeface="Cambria Math" panose="02040503050406030204" pitchFamily="18" charset="0"/>
                        </a:rPr>
                        <m:t>∙</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+2∙</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+3∙</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+4∙</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+5∙</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r>
                        <a:rPr kumimoji="1" lang="en-US" altLang="ja-JP" sz="1500" i="1">
                          <a:latin typeface="Cambria Math" panose="02040503050406030204" pitchFamily="18" charset="0"/>
                          <a:ea typeface="Cambria Math" panose="02040503050406030204" pitchFamily="18" charset="0"/>
                        </a:rPr>
                        <m:t>+6∙</m:t>
                      </m:r>
                      <m:f>
                        <m:fPr>
                          <m:ctrlPr>
                            <a:rPr kumimoji="1" lang="en-US" altLang="ja-JP" sz="1500" i="1">
                              <a:latin typeface="Cambria Math" panose="02040503050406030204" pitchFamily="18" charset="0"/>
                              <a:ea typeface="Cambria Math" panose="02040503050406030204" pitchFamily="18" charset="0"/>
                            </a:rPr>
                          </m:ctrlPr>
                        </m:fPr>
                        <m:num>
                          <m:r>
                            <a:rPr kumimoji="1" lang="en-US" altLang="ja-JP" sz="1500" i="1">
                              <a:latin typeface="Cambria Math" panose="02040503050406030204" pitchFamily="18" charset="0"/>
                              <a:ea typeface="Cambria Math" panose="02040503050406030204" pitchFamily="18" charset="0"/>
                            </a:rPr>
                            <m:t>1</m:t>
                          </m:r>
                        </m:num>
                        <m:den>
                          <m:r>
                            <a:rPr kumimoji="1" lang="en-US" altLang="ja-JP" sz="1500" i="1">
                              <a:latin typeface="Cambria Math" panose="02040503050406030204" pitchFamily="18" charset="0"/>
                              <a:ea typeface="Cambria Math" panose="02040503050406030204" pitchFamily="18" charset="0"/>
                            </a:rPr>
                            <m:t>6</m:t>
                          </m:r>
                        </m:den>
                      </m:f>
                    </m:oMath>
                  </m:oMathPara>
                </a14:m>
                <a:endParaRPr kumimoji="1" lang="ja-JP" altLang="en-US" sz="1500" dirty="0"/>
              </a:p>
            </p:txBody>
          </p:sp>
        </mc:Choice>
        <mc:Fallback xmlns="">
          <p:sp>
            <p:nvSpPr>
              <p:cNvPr id="15" name="テキスト ボックス 14">
                <a:extLst>
                  <a:ext uri="{FF2B5EF4-FFF2-40B4-BE49-F238E27FC236}">
                    <a16:creationId xmlns:a16="http://schemas.microsoft.com/office/drawing/2014/main" id="{FDC98F64-17BF-B94C-9F40-27463BE5F948}"/>
                  </a:ext>
                </a:extLst>
              </p:cNvPr>
              <p:cNvSpPr txBox="1">
                <a:spLocks noRot="1" noChangeAspect="1" noMove="1" noResize="1" noEditPoints="1" noAdjustHandles="1" noChangeArrowheads="1" noChangeShapeType="1" noTextEdit="1"/>
              </p:cNvSpPr>
              <p:nvPr/>
            </p:nvSpPr>
            <p:spPr>
              <a:xfrm>
                <a:off x="2634908" y="3886200"/>
                <a:ext cx="4463150" cy="525978"/>
              </a:xfrm>
              <a:prstGeom prst="rect">
                <a:avLst/>
              </a:prstGeom>
              <a:blipFill>
                <a:blip r:embed="rId6"/>
                <a:stretch>
                  <a:fillRect b="-238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FCDEA48-0C61-1449-B456-085A503414AE}"/>
                  </a:ext>
                </a:extLst>
              </p:cNvPr>
              <p:cNvSpPr txBox="1"/>
              <p:nvPr/>
            </p:nvSpPr>
            <p:spPr>
              <a:xfrm>
                <a:off x="4745876" y="4018902"/>
                <a:ext cx="4577450"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500" i="1">
                          <a:latin typeface="Cambria Math" panose="02040503050406030204" pitchFamily="18" charset="0"/>
                          <a:ea typeface="Cambria Math" panose="02040503050406030204" pitchFamily="18" charset="0"/>
                        </a:rPr>
                        <m:t>=3.5</m:t>
                      </m:r>
                    </m:oMath>
                  </m:oMathPara>
                </a14:m>
                <a:endParaRPr kumimoji="1" lang="ja-JP" altLang="en-US" sz="1500" dirty="0"/>
              </a:p>
            </p:txBody>
          </p:sp>
        </mc:Choice>
        <mc:Fallback xmlns="">
          <p:sp>
            <p:nvSpPr>
              <p:cNvPr id="16" name="テキスト ボックス 15">
                <a:extLst>
                  <a:ext uri="{FF2B5EF4-FFF2-40B4-BE49-F238E27FC236}">
                    <a16:creationId xmlns:a16="http://schemas.microsoft.com/office/drawing/2014/main" id="{5FCDEA48-0C61-1449-B456-085A503414AE}"/>
                  </a:ext>
                </a:extLst>
              </p:cNvPr>
              <p:cNvSpPr txBox="1">
                <a:spLocks noRot="1" noChangeAspect="1" noMove="1" noResize="1" noEditPoints="1" noAdjustHandles="1" noChangeArrowheads="1" noChangeShapeType="1" noTextEdit="1"/>
              </p:cNvSpPr>
              <p:nvPr/>
            </p:nvSpPr>
            <p:spPr>
              <a:xfrm>
                <a:off x="4745876" y="4018902"/>
                <a:ext cx="4577450" cy="323165"/>
              </a:xfrm>
              <a:prstGeom prst="rect">
                <a:avLst/>
              </a:prstGeom>
              <a:blipFill>
                <a:blip r:embed="rId7"/>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61CAAD83-6036-A548-B947-200B52FF601B}"/>
              </a:ext>
            </a:extLst>
          </p:cNvPr>
          <p:cNvSpPr txBox="1"/>
          <p:nvPr/>
        </p:nvSpPr>
        <p:spPr>
          <a:xfrm>
            <a:off x="6934200" y="3033472"/>
            <a:ext cx="1693697" cy="830997"/>
          </a:xfrm>
          <a:prstGeom prst="rect">
            <a:avLst/>
          </a:prstGeom>
          <a:noFill/>
        </p:spPr>
        <p:txBody>
          <a:bodyPr wrap="square" rtlCol="0">
            <a:spAutoFit/>
          </a:bodyPr>
          <a:lstStyle/>
          <a:p>
            <a:pPr algn="just"/>
            <a:r>
              <a:rPr kumimoji="1" lang="ja-JP" altLang="en-US" sz="1600">
                <a:latin typeface="Meiryo" panose="020B0604030504040204" pitchFamily="34" charset="-128"/>
                <a:ea typeface="Meiryo" panose="020B0604030504040204" pitchFamily="34" charset="-128"/>
              </a:rPr>
              <a:t>サイコロを１回、振ったときに期待される値</a:t>
            </a:r>
          </a:p>
        </p:txBody>
      </p:sp>
      <p:sp>
        <p:nvSpPr>
          <p:cNvPr id="7" name="四角形吹き出し 6">
            <a:extLst>
              <a:ext uri="{FF2B5EF4-FFF2-40B4-BE49-F238E27FC236}">
                <a16:creationId xmlns:a16="http://schemas.microsoft.com/office/drawing/2014/main" id="{36FE842B-9808-904D-815A-C713A75DDBDA}"/>
              </a:ext>
            </a:extLst>
          </p:cNvPr>
          <p:cNvSpPr/>
          <p:nvPr/>
        </p:nvSpPr>
        <p:spPr bwMode="auto">
          <a:xfrm>
            <a:off x="6934200" y="2952750"/>
            <a:ext cx="1693697" cy="933450"/>
          </a:xfrm>
          <a:prstGeom prst="wedgeRectCallout">
            <a:avLst>
              <a:gd name="adj1" fmla="val -35616"/>
              <a:gd name="adj2" fmla="val 67165"/>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9440126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確率変数の分散</a:t>
            </a:r>
          </a:p>
        </p:txBody>
      </p:sp>
      <mc:AlternateContent xmlns:mc="http://schemas.openxmlformats.org/markup-compatibility/2006" xmlns:a14="http://schemas.microsoft.com/office/drawing/2010/main">
        <mc:Choice Requires="a14">
          <p:sp>
            <p:nvSpPr>
              <p:cNvPr id="9" name="正方形/長方形 8"/>
              <p:cNvSpPr/>
              <p:nvPr/>
            </p:nvSpPr>
            <p:spPr>
              <a:xfrm>
                <a:off x="3358559" y="3146775"/>
                <a:ext cx="2868606"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sSup>
                        <m:sSupPr>
                          <m:ctrlPr>
                            <a:rPr lang="en-US" altLang="ja-JP" sz="1661" i="1" dirty="0">
                              <a:latin typeface="Cambria Math" panose="02040503050406030204" pitchFamily="18" charset="0"/>
                              <a:ea typeface="Cambria Math" charset="0"/>
                            </a:rPr>
                          </m:ctrlPr>
                        </m:sSupPr>
                        <m:e>
                          <m:r>
                            <a:rPr lang="en-US" altLang="ja-JP" sz="1661" i="1" dirty="0">
                              <a:latin typeface="Cambria Math" panose="02040503050406030204" pitchFamily="18" charset="0"/>
                              <a:ea typeface="Cambria Math" panose="02040503050406030204" pitchFamily="18" charset="0"/>
                            </a:rPr>
                            <m:t>𝜎</m:t>
                          </m:r>
                        </m:e>
                        <m:sup>
                          <m:r>
                            <a:rPr lang="en-US" altLang="ja-JP" sz="1661" i="1" dirty="0">
                              <a:latin typeface="Cambria Math" panose="02040503050406030204" pitchFamily="18" charset="0"/>
                              <a:ea typeface="Cambria Math" charset="0"/>
                            </a:rPr>
                            <m:t>2</m:t>
                          </m:r>
                        </m:sup>
                      </m:sSup>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V</m:t>
                      </m:r>
                      <m:d>
                        <m:dPr>
                          <m:begChr m:val="["/>
                          <m:endChr m:val="]"/>
                          <m:ctrlPr>
                            <a:rPr lang="en-US" altLang="ja-JP" sz="1661" i="1" dirty="0">
                              <a:latin typeface="Cambria Math" panose="02040503050406030204" pitchFamily="18" charset="0"/>
                              <a:ea typeface="Cambria Math" charset="0"/>
                              <a:cs typeface="Cambria Math" charset="0"/>
                            </a:rPr>
                          </m:ctrlPr>
                        </m:dPr>
                        <m:e>
                          <m:r>
                            <m:rPr>
                              <m:sty m:val="p"/>
                            </m:rPr>
                            <a:rPr lang="en-US" altLang="ja-JP" sz="1661" dirty="0">
                              <a:latin typeface="Cambria Math" charset="0"/>
                              <a:ea typeface="Cambria Math" charset="0"/>
                              <a:cs typeface="Cambria Math" charset="0"/>
                            </a:rPr>
                            <m:t>X</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𝜇</m:t>
                          </m:r>
                          <m:sSup>
                            <m:sSupPr>
                              <m:ctrlPr>
                                <a:rPr lang="en-US" altLang="ja-JP" sz="1661" i="1" dirty="0">
                                  <a:latin typeface="Cambria Math" panose="02040503050406030204" pitchFamily="18" charset="0"/>
                                  <a:ea typeface="Cambria Math" charset="0"/>
                                  <a:cs typeface="Cambria Math" charset="0"/>
                                </a:rPr>
                              </m:ctrlPr>
                            </m:sSupPr>
                            <m:e>
                              <m:r>
                                <a:rPr lang="en-US" altLang="ja-JP" sz="1661" i="1" dirty="0">
                                  <a:latin typeface="Cambria Math" charset="0"/>
                                  <a:ea typeface="Cambria Math" charset="0"/>
                                  <a:cs typeface="Cambria Math" charset="0"/>
                                </a:rPr>
                                <m:t>)</m:t>
                              </m:r>
                            </m:e>
                            <m:sup>
                              <m:r>
                                <a:rPr lang="en-US" altLang="ja-JP" sz="1661" i="1" dirty="0">
                                  <a:latin typeface="Cambria Math" charset="0"/>
                                  <a:ea typeface="Cambria Math" charset="0"/>
                                  <a:cs typeface="Cambria Math" charset="0"/>
                                </a:rPr>
                                <m:t>2</m:t>
                              </m:r>
                            </m:sup>
                          </m:sSup>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358559" y="3146775"/>
                <a:ext cx="2868606" cy="790024"/>
              </a:xfrm>
              <a:prstGeom prst="rect">
                <a:avLst/>
              </a:prstGeom>
              <a:blipFill>
                <a:blip r:embed="rId2"/>
                <a:stretch>
                  <a:fillRect/>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302A6EF6-D420-4E51-A104-CD709D43BC2E}"/>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1" name="コンテンツ プレースホルダー 2">
            <a:extLst>
              <a:ext uri="{FF2B5EF4-FFF2-40B4-BE49-F238E27FC236}">
                <a16:creationId xmlns:a16="http://schemas.microsoft.com/office/drawing/2014/main" id="{1C887F02-07E7-40F8-9A76-C1BB030E54C4}"/>
              </a:ext>
            </a:extLst>
          </p:cNvPr>
          <p:cNvSpPr txBox="1">
            <a:spLocks/>
          </p:cNvSpPr>
          <p:nvPr/>
        </p:nvSpPr>
        <p:spPr>
          <a:xfrm>
            <a:off x="1889578" y="992440"/>
            <a:ext cx="1367972" cy="322010"/>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確率変数の分散</a:t>
            </a:r>
            <a:endParaRPr lang="en-US" altLang="ja-JP" sz="1350" b="1" dirty="0">
              <a:latin typeface="Meiryo" charset="-128"/>
              <a:ea typeface="Meiryo" charset="-128"/>
              <a:cs typeface="Meiryo" charset="-128"/>
            </a:endParaRPr>
          </a:p>
        </p:txBody>
      </p:sp>
      <p:sp>
        <p:nvSpPr>
          <p:cNvPr id="6" name="コンテンツ プレースホルダー 2"/>
          <p:cNvSpPr>
            <a:spLocks noGrp="1"/>
          </p:cNvSpPr>
          <p:nvPr>
            <p:ph idx="1"/>
          </p:nvPr>
        </p:nvSpPr>
        <p:spPr>
          <a:xfrm>
            <a:off x="1634133" y="1200150"/>
            <a:ext cx="5875734" cy="650722"/>
          </a:xfrm>
          <a:solidFill>
            <a:schemeClr val="accent6">
              <a:lumMod val="20000"/>
              <a:lumOff val="80000"/>
            </a:schemeClr>
          </a:solidFill>
        </p:spPr>
        <p:txBody>
          <a:bodyPr>
            <a:normAutofit fontScale="92500" lnSpcReduction="20000"/>
          </a:bodyPr>
          <a:lstStyle/>
          <a:p>
            <a:pPr marL="0" indent="0">
              <a:lnSpc>
                <a:spcPct val="120000"/>
              </a:lnSpc>
              <a:buNone/>
            </a:pPr>
            <a:r>
              <a:rPr lang="ja-JP" altLang="en-US">
                <a:latin typeface="メイリオ" panose="020B0604030504040204" pitchFamily="50" charset="-128"/>
                <a:ea typeface="メイリオ" panose="020B0604030504040204" pitchFamily="50" charset="-128"/>
              </a:rPr>
              <a:t>確率変数の分散とは「</a:t>
            </a:r>
            <a:r>
              <a:rPr lang="ja-JP" altLang="en-US" dirty="0">
                <a:latin typeface="メイリオ" panose="020B0604030504040204" pitchFamily="50" charset="-128"/>
                <a:ea typeface="メイリオ" panose="020B0604030504040204" pitchFamily="50" charset="-128"/>
              </a:rPr>
              <a:t>確率変数の取り得る値と期待値の差の２乗」と「確率」の積を全て足し合わせたもの。</a:t>
            </a:r>
            <a:endParaRPr kumimoji="1" lang="ja-JP" altLang="en-US"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003DD754-276D-4468-BC67-DAF5F786AC1E}"/>
                  </a:ext>
                </a:extLst>
              </p:cNvPr>
              <p:cNvGraphicFramePr>
                <a:graphicFrameLocks noGrp="1"/>
              </p:cNvGraphicFramePr>
              <p:nvPr>
                <p:extLst>
                  <p:ext uri="{D42A27DB-BD31-4B8C-83A1-F6EECF244321}">
                    <p14:modId xmlns:p14="http://schemas.microsoft.com/office/powerpoint/2010/main" val="1562271961"/>
                  </p:ext>
                </p:extLst>
              </p:nvPr>
            </p:nvGraphicFramePr>
            <p:xfrm>
              <a:off x="2603347" y="2192666"/>
              <a:ext cx="4031275" cy="767134"/>
            </p:xfrm>
            <a:graphic>
              <a:graphicData uri="http://schemas.openxmlformats.org/drawingml/2006/table">
                <a:tbl>
                  <a:tblPr firstRow="1" bandRow="1">
                    <a:tableStyleId>{2A488322-F2BA-4B5B-9748-0D474271808F}</a:tableStyleId>
                  </a:tblPr>
                  <a:tblGrid>
                    <a:gridCol w="806255">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i="1" dirty="0" smtClean="0">
                                    <a:latin typeface="Cambria Math" panose="02040503050406030204" pitchFamily="18" charset="0"/>
                                  </a:rPr>
                                  <m:t>𝑋</m:t>
                                </m:r>
                              </m:oMath>
                            </m:oMathPara>
                          </a14:m>
                          <a:endParaRPr kumimoji="1" lang="ja-JP" altLang="en-US" sz="15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b="0" i="1" smtClean="0">
                                        <a:latin typeface="Cambria Math" charset="0"/>
                                      </a:rPr>
                                      <m:t>𝑥</m:t>
                                    </m:r>
                                  </m:e>
                                  <m:sub>
                                    <m:r>
                                      <a:rPr kumimoji="1" lang="en-US" altLang="ja-JP" sz="1500" b="0" i="1" smtClean="0">
                                        <a:latin typeface="Cambria Math" charset="0"/>
                                      </a:rPr>
                                      <m:t>1</m:t>
                                    </m:r>
                                  </m:sub>
                                </m:sSub>
                              </m:oMath>
                            </m:oMathPara>
                          </a14:m>
                          <a:endParaRPr kumimoji="1" lang="ja-JP" altLang="en-US" sz="15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b="0" i="1" smtClean="0">
                                        <a:latin typeface="Cambria Math" charset="0"/>
                                      </a:rPr>
                                      <m:t>𝑥</m:t>
                                    </m:r>
                                  </m:e>
                                  <m:sub>
                                    <m:r>
                                      <a:rPr kumimoji="1" lang="en-US" altLang="ja-JP" sz="1500" b="0" i="1" smtClean="0">
                                        <a:latin typeface="Cambria Math" panose="02040503050406030204" pitchFamily="18" charset="0"/>
                                      </a:rPr>
                                      <m:t>2</m:t>
                                    </m:r>
                                  </m:sub>
                                </m:sSub>
                              </m:oMath>
                            </m:oMathPara>
                          </a14:m>
                          <a:endParaRPr kumimoji="1" lang="ja-JP" altLang="en-US" sz="15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i="1" smtClean="0">
                                    <a:latin typeface="Cambria Math" panose="02040503050406030204" pitchFamily="18" charset="0"/>
                                  </a:rPr>
                                  <m:t>⋯</m:t>
                                </m:r>
                              </m:oMath>
                            </m:oMathPara>
                          </a14:m>
                          <a:endParaRPr kumimoji="1" lang="ja-JP" altLang="en-US" sz="15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b="0" i="1" smtClean="0">
                                        <a:latin typeface="Cambria Math" charset="0"/>
                                      </a:rPr>
                                      <m:t>𝑥</m:t>
                                    </m:r>
                                  </m:e>
                                  <m:sub>
                                    <m:r>
                                      <a:rPr kumimoji="1" lang="en-US" altLang="ja-JP" sz="1500" b="0" i="1" smtClean="0">
                                        <a:latin typeface="Cambria Math" panose="02040503050406030204" pitchFamily="18" charset="0"/>
                                      </a:rPr>
                                      <m:t>𝑛</m:t>
                                    </m:r>
                                  </m:sub>
                                </m:sSub>
                              </m:oMath>
                            </m:oMathPara>
                          </a14:m>
                          <a:endParaRPr kumimoji="1" lang="ja-JP" altLang="en-US" sz="1500" dirty="0"/>
                        </a:p>
                      </a:txBody>
                      <a:tcPr marL="63305" marR="63305" marT="31652" marB="31652">
                        <a:solidFill>
                          <a:srgbClr val="0070C0"/>
                        </a:solidFill>
                      </a:tcPr>
                    </a:tc>
                    <a:extLst>
                      <a:ext uri="{0D108BD9-81ED-4DB2-BD59-A6C34878D82A}">
                        <a16:rowId xmlns:a16="http://schemas.microsoft.com/office/drawing/2014/main" val="10000"/>
                      </a:ext>
                    </a:extLst>
                  </a:tr>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i="1" dirty="0" smtClean="0">
                                    <a:latin typeface="Cambria Math" panose="02040503050406030204" pitchFamily="18" charset="0"/>
                                  </a:rPr>
                                  <m:t>𝑃</m:t>
                                </m:r>
                                <m:r>
                                  <a:rPr kumimoji="1" lang="en-US" altLang="ja-JP" sz="1500" i="1" dirty="0" smtClean="0">
                                    <a:latin typeface="Cambria Math" panose="02040503050406030204" pitchFamily="18" charset="0"/>
                                  </a:rPr>
                                  <m:t>(</m:t>
                                </m:r>
                                <m:r>
                                  <a:rPr kumimoji="1" lang="en-US" altLang="ja-JP" sz="1500" i="1" dirty="0" smtClean="0">
                                    <a:latin typeface="Cambria Math" panose="02040503050406030204" pitchFamily="18" charset="0"/>
                                  </a:rPr>
                                  <m:t>𝑋</m:t>
                                </m:r>
                                <m:r>
                                  <a:rPr kumimoji="1" lang="en-US" altLang="ja-JP" sz="1500" i="1" dirty="0" smtClean="0">
                                    <a:latin typeface="Cambria Math" panose="02040503050406030204" pitchFamily="18" charset="0"/>
                                  </a:rPr>
                                  <m:t>)</m:t>
                                </m:r>
                              </m:oMath>
                            </m:oMathPara>
                          </a14:m>
                          <a:endParaRPr kumimoji="1" lang="ja-JP" altLang="en-US" sz="15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b="0" i="1" smtClean="0">
                                        <a:latin typeface="Cambria Math" charset="0"/>
                                      </a:rPr>
                                      <m:t>𝑝</m:t>
                                    </m:r>
                                  </m:e>
                                  <m:sub>
                                    <m:r>
                                      <a:rPr kumimoji="1" lang="en-US" altLang="ja-JP" sz="1500" b="0" i="1" smtClean="0">
                                        <a:latin typeface="Cambria Math" charset="0"/>
                                      </a:rPr>
                                      <m:t>1</m:t>
                                    </m:r>
                                  </m:sub>
                                </m:sSub>
                              </m:oMath>
                            </m:oMathPara>
                          </a14:m>
                          <a:endParaRPr kumimoji="1" lang="ja-JP" altLang="en-US" sz="15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b="0" i="1" smtClean="0">
                                        <a:latin typeface="Cambria Math" charset="0"/>
                                      </a:rPr>
                                      <m:t>𝑝</m:t>
                                    </m:r>
                                  </m:e>
                                  <m:sub>
                                    <m:r>
                                      <a:rPr kumimoji="1" lang="en-US" altLang="ja-JP" sz="1500" b="0" i="1" smtClean="0">
                                        <a:latin typeface="Cambria Math" panose="02040503050406030204" pitchFamily="18" charset="0"/>
                                      </a:rPr>
                                      <m:t>2</m:t>
                                    </m:r>
                                  </m:sub>
                                </m:sSub>
                              </m:oMath>
                            </m:oMathPara>
                          </a14:m>
                          <a:endParaRPr kumimoji="1" lang="ja-JP" altLang="en-US" sz="15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i="1" smtClean="0">
                                    <a:latin typeface="Cambria Math" panose="02040503050406030204" pitchFamily="18" charset="0"/>
                                  </a:rPr>
                                  <m:t>⋯</m:t>
                                </m:r>
                              </m:oMath>
                            </m:oMathPara>
                          </a14:m>
                          <a:endParaRPr kumimoji="1" lang="ja-JP" altLang="en-US" sz="15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b="0" i="1" smtClean="0">
                                        <a:latin typeface="Cambria Math" charset="0"/>
                                      </a:rPr>
                                      <m:t>𝑝</m:t>
                                    </m:r>
                                  </m:e>
                                  <m:sub>
                                    <m:r>
                                      <a:rPr kumimoji="1" lang="en-US" altLang="ja-JP" sz="1500" b="0" i="1" smtClean="0">
                                        <a:latin typeface="Cambria Math" panose="02040503050406030204" pitchFamily="18" charset="0"/>
                                      </a:rPr>
                                      <m:t>𝑛</m:t>
                                    </m:r>
                                  </m:sub>
                                </m:sSub>
                              </m:oMath>
                            </m:oMathPara>
                          </a14:m>
                          <a:endParaRPr kumimoji="1" lang="ja-JP" altLang="en-US" sz="1500" dirty="0"/>
                        </a:p>
                      </a:txBody>
                      <a:tcPr marL="63305" marR="63305" marT="31652" marB="31652">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12" name="表 11">
                <a:extLst>
                  <a:ext uri="{FF2B5EF4-FFF2-40B4-BE49-F238E27FC236}">
                    <a16:creationId xmlns:a16="http://schemas.microsoft.com/office/drawing/2014/main" id="{003DD754-276D-4468-BC67-DAF5F786AC1E}"/>
                  </a:ext>
                </a:extLst>
              </p:cNvPr>
              <p:cNvGraphicFramePr>
                <a:graphicFrameLocks noGrp="1"/>
              </p:cNvGraphicFramePr>
              <p:nvPr>
                <p:extLst>
                  <p:ext uri="{D42A27DB-BD31-4B8C-83A1-F6EECF244321}">
                    <p14:modId xmlns:p14="http://schemas.microsoft.com/office/powerpoint/2010/main" val="1562271961"/>
                  </p:ext>
                </p:extLst>
              </p:nvPr>
            </p:nvGraphicFramePr>
            <p:xfrm>
              <a:off x="2603347" y="2192666"/>
              <a:ext cx="4031275" cy="767134"/>
            </p:xfrm>
            <a:graphic>
              <a:graphicData uri="http://schemas.openxmlformats.org/drawingml/2006/table">
                <a:tbl>
                  <a:tblPr firstRow="1" bandRow="1">
                    <a:tableStyleId>{2A488322-F2BA-4B5B-9748-0D474271808F}</a:tableStyleId>
                  </a:tblPr>
                  <a:tblGrid>
                    <a:gridCol w="806255">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endParaRPr lang="ja-JP"/>
                        </a:p>
                      </a:txBody>
                      <a:tcPr marL="63305" marR="63305" marT="31652" marB="31652">
                        <a:blipFill>
                          <a:blip r:embed="rId3"/>
                          <a:stretch>
                            <a:fillRect t="-3125" r="-403030" b="-101563"/>
                          </a:stretch>
                        </a:blipFill>
                      </a:tcPr>
                    </a:tc>
                    <a:tc>
                      <a:txBody>
                        <a:bodyPr/>
                        <a:lstStyle/>
                        <a:p>
                          <a:endParaRPr lang="ja-JP"/>
                        </a:p>
                      </a:txBody>
                      <a:tcPr marL="63305" marR="63305" marT="31652" marB="31652">
                        <a:blipFill>
                          <a:blip r:embed="rId3"/>
                          <a:stretch>
                            <a:fillRect l="-99248" t="-3125" r="-300000" b="-101563"/>
                          </a:stretch>
                        </a:blipFill>
                      </a:tcPr>
                    </a:tc>
                    <a:tc>
                      <a:txBody>
                        <a:bodyPr/>
                        <a:lstStyle/>
                        <a:p>
                          <a:endParaRPr lang="ja-JP"/>
                        </a:p>
                      </a:txBody>
                      <a:tcPr marL="63305" marR="63305" marT="31652" marB="31652">
                        <a:blipFill>
                          <a:blip r:embed="rId3"/>
                          <a:stretch>
                            <a:fillRect l="-200758" t="-3125" r="-202273" b="-101563"/>
                          </a:stretch>
                        </a:blipFill>
                      </a:tcPr>
                    </a:tc>
                    <a:tc>
                      <a:txBody>
                        <a:bodyPr/>
                        <a:lstStyle/>
                        <a:p>
                          <a:endParaRPr lang="ja-JP"/>
                        </a:p>
                      </a:txBody>
                      <a:tcPr marL="63305" marR="63305" marT="31652" marB="31652">
                        <a:blipFill>
                          <a:blip r:embed="rId3"/>
                          <a:stretch>
                            <a:fillRect l="-298496" t="-3125" r="-100752" b="-101563"/>
                          </a:stretch>
                        </a:blipFill>
                      </a:tcPr>
                    </a:tc>
                    <a:tc>
                      <a:txBody>
                        <a:bodyPr/>
                        <a:lstStyle/>
                        <a:p>
                          <a:endParaRPr lang="ja-JP"/>
                        </a:p>
                      </a:txBody>
                      <a:tcPr marL="63305" marR="63305" marT="31652" marB="31652">
                        <a:blipFill>
                          <a:blip r:embed="rId3"/>
                          <a:stretch>
                            <a:fillRect l="-401515" t="-3125" r="-1515" b="-101563"/>
                          </a:stretch>
                        </a:blipFill>
                      </a:tcPr>
                    </a:tc>
                    <a:extLst>
                      <a:ext uri="{0D108BD9-81ED-4DB2-BD59-A6C34878D82A}">
                        <a16:rowId xmlns:a16="http://schemas.microsoft.com/office/drawing/2014/main" val="10000"/>
                      </a:ext>
                    </a:extLst>
                  </a:tr>
                  <a:tr h="383567">
                    <a:tc>
                      <a:txBody>
                        <a:bodyPr/>
                        <a:lstStyle/>
                        <a:p>
                          <a:endParaRPr lang="ja-JP"/>
                        </a:p>
                      </a:txBody>
                      <a:tcPr marL="63305" marR="63305" marT="31652" marB="31652">
                        <a:blipFill>
                          <a:blip r:embed="rId3"/>
                          <a:stretch>
                            <a:fillRect t="-104762" r="-403030" b="-3175"/>
                          </a:stretch>
                        </a:blipFill>
                      </a:tcPr>
                    </a:tc>
                    <a:tc>
                      <a:txBody>
                        <a:bodyPr/>
                        <a:lstStyle/>
                        <a:p>
                          <a:endParaRPr lang="ja-JP"/>
                        </a:p>
                      </a:txBody>
                      <a:tcPr marL="63305" marR="63305" marT="31652" marB="31652">
                        <a:blipFill>
                          <a:blip r:embed="rId3"/>
                          <a:stretch>
                            <a:fillRect l="-99248" t="-104762" r="-300000" b="-3175"/>
                          </a:stretch>
                        </a:blipFill>
                      </a:tcPr>
                    </a:tc>
                    <a:tc>
                      <a:txBody>
                        <a:bodyPr/>
                        <a:lstStyle/>
                        <a:p>
                          <a:endParaRPr lang="ja-JP"/>
                        </a:p>
                      </a:txBody>
                      <a:tcPr marL="63305" marR="63305" marT="31652" marB="31652">
                        <a:blipFill>
                          <a:blip r:embed="rId3"/>
                          <a:stretch>
                            <a:fillRect l="-200758" t="-104762" r="-202273" b="-3175"/>
                          </a:stretch>
                        </a:blipFill>
                      </a:tcPr>
                    </a:tc>
                    <a:tc>
                      <a:txBody>
                        <a:bodyPr/>
                        <a:lstStyle/>
                        <a:p>
                          <a:endParaRPr lang="ja-JP"/>
                        </a:p>
                      </a:txBody>
                      <a:tcPr marL="63305" marR="63305" marT="31652" marB="31652">
                        <a:blipFill>
                          <a:blip r:embed="rId3"/>
                          <a:stretch>
                            <a:fillRect l="-298496" t="-104762" r="-100752" b="-3175"/>
                          </a:stretch>
                        </a:blipFill>
                      </a:tcPr>
                    </a:tc>
                    <a:tc>
                      <a:txBody>
                        <a:bodyPr/>
                        <a:lstStyle/>
                        <a:p>
                          <a:endParaRPr lang="ja-JP"/>
                        </a:p>
                      </a:txBody>
                      <a:tcPr marL="63305" marR="63305" marT="31652" marB="31652">
                        <a:blipFill>
                          <a:blip r:embed="rId3"/>
                          <a:stretch>
                            <a:fillRect l="-401515" t="-104762" r="-1515" b="-3175"/>
                          </a:stretch>
                        </a:blipFill>
                      </a:tcPr>
                    </a:tc>
                    <a:extLst>
                      <a:ext uri="{0D108BD9-81ED-4DB2-BD59-A6C34878D82A}">
                        <a16:rowId xmlns:a16="http://schemas.microsoft.com/office/drawing/2014/main" val="10001"/>
                      </a:ext>
                    </a:extLst>
                  </a:tr>
                </a:tbl>
              </a:graphicData>
            </a:graphic>
          </p:graphicFrame>
        </mc:Fallback>
      </mc:AlternateContent>
      <p:sp>
        <p:nvSpPr>
          <p:cNvPr id="13" name="正方形/長方形 12">
            <a:extLst>
              <a:ext uri="{FF2B5EF4-FFF2-40B4-BE49-F238E27FC236}">
                <a16:creationId xmlns:a16="http://schemas.microsoft.com/office/drawing/2014/main" id="{2204AA7E-BC77-E448-B5A2-D7608E2FFF8A}"/>
              </a:ext>
            </a:extLst>
          </p:cNvPr>
          <p:cNvSpPr/>
          <p:nvPr/>
        </p:nvSpPr>
        <p:spPr bwMode="auto">
          <a:xfrm>
            <a:off x="3358560" y="3118824"/>
            <a:ext cx="2931318" cy="923777"/>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4" name="テキスト ボックス 13">
            <a:extLst>
              <a:ext uri="{FF2B5EF4-FFF2-40B4-BE49-F238E27FC236}">
                <a16:creationId xmlns:a16="http://schemas.microsoft.com/office/drawing/2014/main" id="{94EEE2B2-0A14-1E4E-80ED-5E344DF47362}"/>
              </a:ext>
            </a:extLst>
          </p:cNvPr>
          <p:cNvSpPr txBox="1"/>
          <p:nvPr/>
        </p:nvSpPr>
        <p:spPr>
          <a:xfrm>
            <a:off x="1910851" y="3439243"/>
            <a:ext cx="138499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分散の定義式</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074907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確率変数の分散</a:t>
            </a:r>
            <a:endParaRPr kumimoji="1" lang="ja-JP" altLang="en-US" dirty="0"/>
          </a:p>
        </p:txBody>
      </p:sp>
      <p:sp>
        <p:nvSpPr>
          <p:cNvPr id="9" name="正方形/長方形 8">
            <a:extLst>
              <a:ext uri="{FF2B5EF4-FFF2-40B4-BE49-F238E27FC236}">
                <a16:creationId xmlns:a16="http://schemas.microsoft.com/office/drawing/2014/main" id="{E6F972BD-25B4-4F4F-AA57-9D156842E498}"/>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E81DF3C9-A9E8-49BC-BBB4-23C3D84428CF}"/>
              </a:ext>
            </a:extLst>
          </p:cNvPr>
          <p:cNvSpPr txBox="1">
            <a:spLocks/>
          </p:cNvSpPr>
          <p:nvPr/>
        </p:nvSpPr>
        <p:spPr>
          <a:xfrm>
            <a:off x="1889578" y="992440"/>
            <a:ext cx="1367972" cy="27006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確率変数の分散</a:t>
            </a:r>
            <a:endParaRPr lang="en-US" altLang="ja-JP" sz="1350" b="1" dirty="0">
              <a:latin typeface="Meiryo" charset="-128"/>
              <a:ea typeface="Meiryo" charset="-128"/>
              <a:cs typeface="Meiryo" charset="-128"/>
            </a:endParaRPr>
          </a:p>
        </p:txBody>
      </p:sp>
      <p:sp>
        <p:nvSpPr>
          <p:cNvPr id="11" name="コンテンツ プレースホルダー 2">
            <a:extLst>
              <a:ext uri="{FF2B5EF4-FFF2-40B4-BE49-F238E27FC236}">
                <a16:creationId xmlns:a16="http://schemas.microsoft.com/office/drawing/2014/main" id="{CB61760A-39C0-44E3-B725-1EB7436097D1}"/>
              </a:ext>
            </a:extLst>
          </p:cNvPr>
          <p:cNvSpPr txBox="1">
            <a:spLocks/>
          </p:cNvSpPr>
          <p:nvPr/>
        </p:nvSpPr>
        <p:spPr>
          <a:xfrm>
            <a:off x="1755443" y="1262504"/>
            <a:ext cx="5963034" cy="582232"/>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kumimoji="1" lang="ja-JP" altLang="en-US" sz="1350" kern="0"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350" kern="0" dirty="0">
                <a:latin typeface="メイリオ" panose="020B0604030504040204" pitchFamily="50" charset="-128"/>
                <a:ea typeface="メイリオ" panose="020B0604030504040204" pitchFamily="50" charset="-128"/>
              </a:rPr>
              <a:t>とする。分散</a:t>
            </a:r>
            <a:r>
              <a:rPr lang="ja-JP" altLang="en-US" sz="1350" kern="0">
                <a:latin typeface="メイリオ" panose="020B0604030504040204" pitchFamily="50" charset="-128"/>
                <a:ea typeface="メイリオ" panose="020B0604030504040204" pitchFamily="50" charset="-128"/>
              </a:rPr>
              <a:t>を求めてください。　</a:t>
            </a:r>
            <a:endParaRPr kumimoji="1" lang="ja-JP" altLang="en-US" sz="1350" kern="0" dirty="0">
              <a:latin typeface="メイリオ" panose="020B0604030504040204" pitchFamily="50" charset="-128"/>
              <a:ea typeface="メイリオ" panose="020B0604030504040204" pitchFamily="50" charset="-128"/>
            </a:endParaRPr>
          </a:p>
        </p:txBody>
      </p:sp>
      <p:sp>
        <p:nvSpPr>
          <p:cNvPr id="5" name="コンテンツ プレースホルダー 4">
            <a:extLst>
              <a:ext uri="{FF2B5EF4-FFF2-40B4-BE49-F238E27FC236}">
                <a16:creationId xmlns:a16="http://schemas.microsoft.com/office/drawing/2014/main" id="{87FE743C-B8C2-4373-A773-AA67E749A1AF}"/>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2847299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確率変数の分散</a:t>
            </a:r>
            <a:endParaRPr kumimoji="1" lang="ja-JP" altLang="en-US" dirty="0"/>
          </a:p>
        </p:txBody>
      </p:sp>
      <p:sp>
        <p:nvSpPr>
          <p:cNvPr id="9" name="正方形/長方形 8">
            <a:extLst>
              <a:ext uri="{FF2B5EF4-FFF2-40B4-BE49-F238E27FC236}">
                <a16:creationId xmlns:a16="http://schemas.microsoft.com/office/drawing/2014/main" id="{E6F972BD-25B4-4F4F-AA57-9D156842E498}"/>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E81DF3C9-A9E8-49BC-BBB4-23C3D84428CF}"/>
              </a:ext>
            </a:extLst>
          </p:cNvPr>
          <p:cNvSpPr txBox="1">
            <a:spLocks/>
          </p:cNvSpPr>
          <p:nvPr/>
        </p:nvSpPr>
        <p:spPr>
          <a:xfrm>
            <a:off x="1889578" y="992440"/>
            <a:ext cx="1367972" cy="27006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確率変数の分散</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2"/>
                          <a:stretch>
                            <a:fillRect t="-3448" r="-294271" b="-103448"/>
                          </a:stretch>
                        </a:blipFill>
                      </a:tcPr>
                    </a:tc>
                    <a:tc>
                      <a:txBody>
                        <a:bodyPr/>
                        <a:lstStyle/>
                        <a:p>
                          <a:endParaRPr lang="ja-JP"/>
                        </a:p>
                      </a:txBody>
                      <a:tcPr marL="63305" marR="63305" marT="31652" marB="31652">
                        <a:blipFill>
                          <a:blip r:embed="rId2"/>
                          <a:stretch>
                            <a:fillRect l="-174545" t="-3448" r="-413636" b="-103448"/>
                          </a:stretch>
                        </a:blipFill>
                      </a:tcPr>
                    </a:tc>
                    <a:tc>
                      <a:txBody>
                        <a:bodyPr/>
                        <a:lstStyle/>
                        <a:p>
                          <a:endParaRPr lang="ja-JP"/>
                        </a:p>
                      </a:txBody>
                      <a:tcPr marL="63305" marR="63305" marT="31652" marB="31652">
                        <a:blipFill>
                          <a:blip r:embed="rId2"/>
                          <a:stretch>
                            <a:fillRect l="-201333" t="-3448" r="-203333" b="-103448"/>
                          </a:stretch>
                        </a:blipFill>
                      </a:tcPr>
                    </a:tc>
                    <a:tc>
                      <a:txBody>
                        <a:bodyPr/>
                        <a:lstStyle/>
                        <a:p>
                          <a:endParaRPr lang="ja-JP"/>
                        </a:p>
                      </a:txBody>
                      <a:tcPr marL="63305" marR="63305" marT="31652" marB="31652">
                        <a:blipFill>
                          <a:blip r:embed="rId2"/>
                          <a:stretch>
                            <a:fillRect l="-299338" t="-3448" r="-101987" b="-103448"/>
                          </a:stretch>
                        </a:blipFill>
                      </a:tcPr>
                    </a:tc>
                    <a:tc>
                      <a:txBody>
                        <a:bodyPr/>
                        <a:lstStyle/>
                        <a:p>
                          <a:endParaRPr lang="ja-JP"/>
                        </a:p>
                      </a:txBody>
                      <a:tcPr marL="63305" marR="63305" marT="31652" marB="31652">
                        <a:blipFill>
                          <a:blip r:embed="rId2"/>
                          <a:stretch>
                            <a:fillRect l="-399338" t="-3448" r="-1987" b="-103448"/>
                          </a:stretch>
                        </a:blipFill>
                      </a:tcPr>
                    </a:tc>
                    <a:extLst>
                      <a:ext uri="{0D108BD9-81ED-4DB2-BD59-A6C34878D82A}">
                        <a16:rowId xmlns:a16="http://schemas.microsoft.com/office/drawing/2014/main" val="10000"/>
                      </a:ext>
                    </a:extLst>
                  </a:tr>
                  <a:tr h="350323">
                    <a:tc>
                      <a:txBody>
                        <a:bodyPr/>
                        <a:lstStyle/>
                        <a:p>
                          <a:endParaRPr lang="ja-JP"/>
                        </a:p>
                      </a:txBody>
                      <a:tcPr marL="63305" marR="63305" marT="31652" marB="31652">
                        <a:blipFill>
                          <a:blip r:embed="rId2"/>
                          <a:stretch>
                            <a:fillRect t="-103448" r="-294271" b="-3448"/>
                          </a:stretch>
                        </a:blipFill>
                      </a:tcPr>
                    </a:tc>
                    <a:tc>
                      <a:txBody>
                        <a:bodyPr/>
                        <a:lstStyle/>
                        <a:p>
                          <a:endParaRPr lang="ja-JP"/>
                        </a:p>
                      </a:txBody>
                      <a:tcPr marL="63305" marR="63305" marT="31652" marB="31652">
                        <a:blipFill>
                          <a:blip r:embed="rId2"/>
                          <a:stretch>
                            <a:fillRect l="-174545" t="-103448" r="-413636" b="-3448"/>
                          </a:stretch>
                        </a:blipFill>
                      </a:tcPr>
                    </a:tc>
                    <a:tc>
                      <a:txBody>
                        <a:bodyPr/>
                        <a:lstStyle/>
                        <a:p>
                          <a:endParaRPr lang="ja-JP"/>
                        </a:p>
                      </a:txBody>
                      <a:tcPr marL="63305" marR="63305" marT="31652" marB="31652">
                        <a:blipFill>
                          <a:blip r:embed="rId2"/>
                          <a:stretch>
                            <a:fillRect l="-201333" t="-103448" r="-203333" b="-3448"/>
                          </a:stretch>
                        </a:blipFill>
                      </a:tcPr>
                    </a:tc>
                    <a:tc>
                      <a:txBody>
                        <a:bodyPr/>
                        <a:lstStyle/>
                        <a:p>
                          <a:endParaRPr lang="ja-JP"/>
                        </a:p>
                      </a:txBody>
                      <a:tcPr marL="63305" marR="63305" marT="31652" marB="31652">
                        <a:blipFill>
                          <a:blip r:embed="rId2"/>
                          <a:stretch>
                            <a:fillRect l="-299338" t="-103448" r="-101987" b="-3448"/>
                          </a:stretch>
                        </a:blipFill>
                      </a:tcPr>
                    </a:tc>
                    <a:tc>
                      <a:txBody>
                        <a:bodyPr/>
                        <a:lstStyle/>
                        <a:p>
                          <a:endParaRPr lang="ja-JP"/>
                        </a:p>
                      </a:txBody>
                      <a:tcPr marL="63305" marR="63305" marT="31652" marB="31652">
                        <a:blipFill>
                          <a:blip r:embed="rId2"/>
                          <a:stretch>
                            <a:fillRect l="-399338" t="-103448" r="-1987" b="-3448"/>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A949626-98A2-42C0-86FC-FCE132BEE4A9}"/>
                  </a:ext>
                </a:extLst>
              </p:cNvPr>
              <p:cNvSpPr/>
              <p:nvPr/>
            </p:nvSpPr>
            <p:spPr>
              <a:xfrm>
                <a:off x="3062489" y="3934945"/>
                <a:ext cx="2389885" cy="809773"/>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n-US" altLang="ja-JP" sz="1661" i="1" dirty="0">
                          <a:latin typeface="Cambria Math" panose="02040503050406030204" pitchFamily="18" charset="0"/>
                          <a:ea typeface="Cambria Math" charset="0"/>
                          <a:cs typeface="Cambria Math" charset="0"/>
                        </a:rPr>
                        <m:t>𝑉</m:t>
                      </m:r>
                      <m:r>
                        <a:rPr lang="en-US" altLang="ja-JP" sz="1661" i="1" dirty="0">
                          <a:latin typeface="Cambria Math" panose="02040503050406030204" pitchFamily="18" charset="0"/>
                          <a:ea typeface="Cambria Math" charset="0"/>
                        </a:rPr>
                        <m:t>[</m:t>
                      </m:r>
                      <m:r>
                        <a:rPr lang="en-US" altLang="ja-JP" sz="1661" i="1" dirty="0">
                          <a:latin typeface="Cambria Math" panose="02040503050406030204" pitchFamily="18" charset="0"/>
                          <a:ea typeface="Cambria Math" charset="0"/>
                          <a:cs typeface="Cambria Math" charset="0"/>
                        </a:rPr>
                        <m:t>𝑋</m:t>
                      </m:r>
                      <m:r>
                        <a:rPr lang="en-US" altLang="ja-JP" sz="1661" i="1" dirty="0">
                          <a:latin typeface="Cambria Math" panose="02040503050406030204" pitchFamily="18" charset="0"/>
                          <a:ea typeface="Cambria Math" charset="0"/>
                          <a:cs typeface="Cambria Math" charset="0"/>
                        </a:rPr>
                        <m:t>]</m:t>
                      </m:r>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panose="02040503050406030204" pitchFamily="18" charset="0"/>
                              <a:ea typeface="Cambria Math" charset="0"/>
                              <a:cs typeface="Cambria Math" charset="0"/>
                            </a:rPr>
                            <m:t>4</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𝜇</m:t>
                          </m:r>
                          <m:sSup>
                            <m:sSupPr>
                              <m:ctrlPr>
                                <a:rPr lang="en-US" altLang="ja-JP" sz="1661" i="1" dirty="0">
                                  <a:latin typeface="Cambria Math" panose="02040503050406030204" pitchFamily="18" charset="0"/>
                                  <a:ea typeface="Cambria Math" charset="0"/>
                                  <a:cs typeface="Cambria Math" charset="0"/>
                                </a:rPr>
                              </m:ctrlPr>
                            </m:sSupPr>
                            <m:e>
                              <m:r>
                                <a:rPr lang="en-US" altLang="ja-JP" sz="1661" i="1" dirty="0">
                                  <a:latin typeface="Cambria Math" charset="0"/>
                                  <a:ea typeface="Cambria Math" charset="0"/>
                                  <a:cs typeface="Cambria Math" charset="0"/>
                                </a:rPr>
                                <m:t>)</m:t>
                              </m:r>
                            </m:e>
                            <m:sup>
                              <m:r>
                                <a:rPr lang="en-US" altLang="ja-JP" sz="1661" i="1" dirty="0">
                                  <a:latin typeface="Cambria Math" charset="0"/>
                                  <a:ea typeface="Cambria Math" charset="0"/>
                                  <a:cs typeface="Cambria Math" charset="0"/>
                                </a:rPr>
                                <m:t>2</m:t>
                              </m:r>
                            </m:sup>
                          </m:sSup>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8" name="正方形/長方形 7">
                <a:extLst>
                  <a:ext uri="{FF2B5EF4-FFF2-40B4-BE49-F238E27FC236}">
                    <a16:creationId xmlns:a16="http://schemas.microsoft.com/office/drawing/2014/main" id="{4A949626-98A2-42C0-86FC-FCE132BEE4A9}"/>
                  </a:ext>
                </a:extLst>
              </p:cNvPr>
              <p:cNvSpPr>
                <a:spLocks noRot="1" noChangeAspect="1" noMove="1" noResize="1" noEditPoints="1" noAdjustHandles="1" noChangeArrowheads="1" noChangeShapeType="1" noTextEdit="1"/>
              </p:cNvSpPr>
              <p:nvPr/>
            </p:nvSpPr>
            <p:spPr>
              <a:xfrm>
                <a:off x="3062489" y="3934945"/>
                <a:ext cx="2389885" cy="809773"/>
              </a:xfrm>
              <a:prstGeom prst="rect">
                <a:avLst/>
              </a:prstGeom>
              <a:blipFill>
                <a:blip r:embed="rId3"/>
                <a:stretch>
                  <a:fillRect/>
                </a:stretch>
              </a:blipFill>
            </p:spPr>
            <p:txBody>
              <a:bodyPr/>
              <a:lstStyle/>
              <a:p>
                <a:r>
                  <a:rPr lang="ja-JP" altLang="en-US">
                    <a:noFill/>
                  </a:rPr>
                  <a:t> </a:t>
                </a:r>
              </a:p>
            </p:txBody>
          </p:sp>
        </mc:Fallback>
      </mc:AlternateContent>
      <p:sp>
        <p:nvSpPr>
          <p:cNvPr id="6" name="コンテンツ プレースホルダー 5">
            <a:extLst>
              <a:ext uri="{FF2B5EF4-FFF2-40B4-BE49-F238E27FC236}">
                <a16:creationId xmlns:a16="http://schemas.microsoft.com/office/drawing/2014/main" id="{CF3E687C-2E5C-47FB-9724-81EE4F601FF3}"/>
              </a:ext>
            </a:extLst>
          </p:cNvPr>
          <p:cNvSpPr>
            <a:spLocks noGrp="1"/>
          </p:cNvSpPr>
          <p:nvPr>
            <p:ph idx="1"/>
          </p:nvPr>
        </p:nvSpPr>
        <p:spPr/>
        <p:txBody>
          <a:bodyPr/>
          <a:lstStyle/>
          <a:p>
            <a:endParaRPr lang="ja-JP" altLang="en-US"/>
          </a:p>
        </p:txBody>
      </p:sp>
      <p:sp>
        <p:nvSpPr>
          <p:cNvPr id="13" name="正方形/長方形 12">
            <a:extLst>
              <a:ext uri="{FF2B5EF4-FFF2-40B4-BE49-F238E27FC236}">
                <a16:creationId xmlns:a16="http://schemas.microsoft.com/office/drawing/2014/main" id="{783B8DDD-35A5-C04D-9269-B0614FC209F0}"/>
              </a:ext>
            </a:extLst>
          </p:cNvPr>
          <p:cNvSpPr/>
          <p:nvPr/>
        </p:nvSpPr>
        <p:spPr bwMode="auto">
          <a:xfrm>
            <a:off x="2995806" y="3916375"/>
            <a:ext cx="2456568" cy="82834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5" name="コンテンツ プレースホルダー 2">
            <a:extLst>
              <a:ext uri="{FF2B5EF4-FFF2-40B4-BE49-F238E27FC236}">
                <a16:creationId xmlns:a16="http://schemas.microsoft.com/office/drawing/2014/main" id="{B4DEB7E3-F6EF-C740-B553-1251A88FCDB9}"/>
              </a:ext>
            </a:extLst>
          </p:cNvPr>
          <p:cNvSpPr txBox="1">
            <a:spLocks/>
          </p:cNvSpPr>
          <p:nvPr/>
        </p:nvSpPr>
        <p:spPr>
          <a:xfrm>
            <a:off x="1755443" y="1262504"/>
            <a:ext cx="5963034" cy="582232"/>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kumimoji="1" lang="ja-JP" altLang="en-US" sz="1350" kern="0"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350" kern="0" dirty="0">
                <a:latin typeface="メイリオ" panose="020B0604030504040204" pitchFamily="50" charset="-128"/>
                <a:ea typeface="メイリオ" panose="020B0604030504040204" pitchFamily="50" charset="-128"/>
              </a:rPr>
              <a:t>とする。分散</a:t>
            </a:r>
            <a:r>
              <a:rPr lang="ja-JP" altLang="en-US" sz="1350" kern="0">
                <a:latin typeface="メイリオ" panose="020B0604030504040204" pitchFamily="50" charset="-128"/>
                <a:ea typeface="メイリオ" panose="020B0604030504040204" pitchFamily="50" charset="-128"/>
              </a:rPr>
              <a:t>を求めてください。　</a:t>
            </a:r>
            <a:endParaRPr kumimoji="1" lang="ja-JP" altLang="en-US" sz="135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387211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確率変数の分散</a:t>
            </a:r>
            <a:endParaRPr kumimoji="1" lang="ja-JP" altLang="en-US" dirty="0"/>
          </a:p>
        </p:txBody>
      </p:sp>
      <p:sp>
        <p:nvSpPr>
          <p:cNvPr id="9" name="正方形/長方形 8">
            <a:extLst>
              <a:ext uri="{FF2B5EF4-FFF2-40B4-BE49-F238E27FC236}">
                <a16:creationId xmlns:a16="http://schemas.microsoft.com/office/drawing/2014/main" id="{E6F972BD-25B4-4F4F-AA57-9D156842E498}"/>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E81DF3C9-A9E8-49BC-BBB4-23C3D84428CF}"/>
              </a:ext>
            </a:extLst>
          </p:cNvPr>
          <p:cNvSpPr txBox="1">
            <a:spLocks/>
          </p:cNvSpPr>
          <p:nvPr/>
        </p:nvSpPr>
        <p:spPr>
          <a:xfrm>
            <a:off x="1889578" y="992440"/>
            <a:ext cx="1367972" cy="27006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確率変数の分散</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2"/>
                          <a:stretch>
                            <a:fillRect t="-3448" r="-294271" b="-103448"/>
                          </a:stretch>
                        </a:blipFill>
                      </a:tcPr>
                    </a:tc>
                    <a:tc>
                      <a:txBody>
                        <a:bodyPr/>
                        <a:lstStyle/>
                        <a:p>
                          <a:endParaRPr lang="ja-JP"/>
                        </a:p>
                      </a:txBody>
                      <a:tcPr marL="63305" marR="63305" marT="31652" marB="31652">
                        <a:blipFill>
                          <a:blip r:embed="rId2"/>
                          <a:stretch>
                            <a:fillRect l="-174545" t="-3448" r="-413636" b="-103448"/>
                          </a:stretch>
                        </a:blipFill>
                      </a:tcPr>
                    </a:tc>
                    <a:tc>
                      <a:txBody>
                        <a:bodyPr/>
                        <a:lstStyle/>
                        <a:p>
                          <a:endParaRPr lang="ja-JP"/>
                        </a:p>
                      </a:txBody>
                      <a:tcPr marL="63305" marR="63305" marT="31652" marB="31652">
                        <a:blipFill>
                          <a:blip r:embed="rId2"/>
                          <a:stretch>
                            <a:fillRect l="-201333" t="-3448" r="-203333" b="-103448"/>
                          </a:stretch>
                        </a:blipFill>
                      </a:tcPr>
                    </a:tc>
                    <a:tc>
                      <a:txBody>
                        <a:bodyPr/>
                        <a:lstStyle/>
                        <a:p>
                          <a:endParaRPr lang="ja-JP"/>
                        </a:p>
                      </a:txBody>
                      <a:tcPr marL="63305" marR="63305" marT="31652" marB="31652">
                        <a:blipFill>
                          <a:blip r:embed="rId2"/>
                          <a:stretch>
                            <a:fillRect l="-299338" t="-3448" r="-101987" b="-103448"/>
                          </a:stretch>
                        </a:blipFill>
                      </a:tcPr>
                    </a:tc>
                    <a:tc>
                      <a:txBody>
                        <a:bodyPr/>
                        <a:lstStyle/>
                        <a:p>
                          <a:endParaRPr lang="ja-JP"/>
                        </a:p>
                      </a:txBody>
                      <a:tcPr marL="63305" marR="63305" marT="31652" marB="31652">
                        <a:blipFill>
                          <a:blip r:embed="rId2"/>
                          <a:stretch>
                            <a:fillRect l="-399338" t="-3448" r="-1987" b="-103448"/>
                          </a:stretch>
                        </a:blipFill>
                      </a:tcPr>
                    </a:tc>
                    <a:extLst>
                      <a:ext uri="{0D108BD9-81ED-4DB2-BD59-A6C34878D82A}">
                        <a16:rowId xmlns:a16="http://schemas.microsoft.com/office/drawing/2014/main" val="10000"/>
                      </a:ext>
                    </a:extLst>
                  </a:tr>
                  <a:tr h="350323">
                    <a:tc>
                      <a:txBody>
                        <a:bodyPr/>
                        <a:lstStyle/>
                        <a:p>
                          <a:endParaRPr lang="ja-JP"/>
                        </a:p>
                      </a:txBody>
                      <a:tcPr marL="63305" marR="63305" marT="31652" marB="31652">
                        <a:blipFill>
                          <a:blip r:embed="rId2"/>
                          <a:stretch>
                            <a:fillRect t="-103448" r="-294271" b="-3448"/>
                          </a:stretch>
                        </a:blipFill>
                      </a:tcPr>
                    </a:tc>
                    <a:tc>
                      <a:txBody>
                        <a:bodyPr/>
                        <a:lstStyle/>
                        <a:p>
                          <a:endParaRPr lang="ja-JP"/>
                        </a:p>
                      </a:txBody>
                      <a:tcPr marL="63305" marR="63305" marT="31652" marB="31652">
                        <a:blipFill>
                          <a:blip r:embed="rId2"/>
                          <a:stretch>
                            <a:fillRect l="-174545" t="-103448" r="-413636" b="-3448"/>
                          </a:stretch>
                        </a:blipFill>
                      </a:tcPr>
                    </a:tc>
                    <a:tc>
                      <a:txBody>
                        <a:bodyPr/>
                        <a:lstStyle/>
                        <a:p>
                          <a:endParaRPr lang="ja-JP"/>
                        </a:p>
                      </a:txBody>
                      <a:tcPr marL="63305" marR="63305" marT="31652" marB="31652">
                        <a:blipFill>
                          <a:blip r:embed="rId2"/>
                          <a:stretch>
                            <a:fillRect l="-201333" t="-103448" r="-203333" b="-3448"/>
                          </a:stretch>
                        </a:blipFill>
                      </a:tcPr>
                    </a:tc>
                    <a:tc>
                      <a:txBody>
                        <a:bodyPr/>
                        <a:lstStyle/>
                        <a:p>
                          <a:endParaRPr lang="ja-JP"/>
                        </a:p>
                      </a:txBody>
                      <a:tcPr marL="63305" marR="63305" marT="31652" marB="31652">
                        <a:blipFill>
                          <a:blip r:embed="rId2"/>
                          <a:stretch>
                            <a:fillRect l="-299338" t="-103448" r="-101987" b="-3448"/>
                          </a:stretch>
                        </a:blipFill>
                      </a:tcPr>
                    </a:tc>
                    <a:tc>
                      <a:txBody>
                        <a:bodyPr/>
                        <a:lstStyle/>
                        <a:p>
                          <a:endParaRPr lang="ja-JP"/>
                        </a:p>
                      </a:txBody>
                      <a:tcPr marL="63305" marR="63305" marT="31652" marB="31652">
                        <a:blipFill>
                          <a:blip r:embed="rId2"/>
                          <a:stretch>
                            <a:fillRect l="-399338" t="-103448" r="-1987" b="-3448"/>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A949626-98A2-42C0-86FC-FCE132BEE4A9}"/>
                  </a:ext>
                </a:extLst>
              </p:cNvPr>
              <p:cNvSpPr/>
              <p:nvPr/>
            </p:nvSpPr>
            <p:spPr>
              <a:xfrm>
                <a:off x="3062489" y="3934945"/>
                <a:ext cx="2389885" cy="809773"/>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n-US" altLang="ja-JP" sz="1661" i="1" dirty="0">
                          <a:latin typeface="Cambria Math" panose="02040503050406030204" pitchFamily="18" charset="0"/>
                          <a:ea typeface="Cambria Math" charset="0"/>
                          <a:cs typeface="Cambria Math" charset="0"/>
                        </a:rPr>
                        <m:t>𝑉</m:t>
                      </m:r>
                      <m:r>
                        <a:rPr lang="en-US" altLang="ja-JP" sz="1661" i="1" dirty="0">
                          <a:latin typeface="Cambria Math" panose="02040503050406030204" pitchFamily="18" charset="0"/>
                          <a:ea typeface="Cambria Math" charset="0"/>
                        </a:rPr>
                        <m:t>[</m:t>
                      </m:r>
                      <m:r>
                        <a:rPr lang="en-US" altLang="ja-JP" sz="1661" i="1" dirty="0">
                          <a:latin typeface="Cambria Math" panose="02040503050406030204" pitchFamily="18" charset="0"/>
                          <a:ea typeface="Cambria Math" charset="0"/>
                          <a:cs typeface="Cambria Math" charset="0"/>
                        </a:rPr>
                        <m:t>𝑋</m:t>
                      </m:r>
                      <m:r>
                        <a:rPr lang="en-US" altLang="ja-JP" sz="1661" i="1" dirty="0">
                          <a:latin typeface="Cambria Math" panose="02040503050406030204" pitchFamily="18" charset="0"/>
                          <a:ea typeface="Cambria Math" charset="0"/>
                          <a:cs typeface="Cambria Math" charset="0"/>
                        </a:rPr>
                        <m:t>]</m:t>
                      </m:r>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panose="02040503050406030204" pitchFamily="18" charset="0"/>
                              <a:ea typeface="Cambria Math" charset="0"/>
                              <a:cs typeface="Cambria Math" charset="0"/>
                            </a:rPr>
                            <m:t>4</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𝜇</m:t>
                          </m:r>
                          <m:sSup>
                            <m:sSupPr>
                              <m:ctrlPr>
                                <a:rPr lang="en-US" altLang="ja-JP" sz="1661" i="1" dirty="0">
                                  <a:latin typeface="Cambria Math" panose="02040503050406030204" pitchFamily="18" charset="0"/>
                                  <a:ea typeface="Cambria Math" charset="0"/>
                                  <a:cs typeface="Cambria Math" charset="0"/>
                                </a:rPr>
                              </m:ctrlPr>
                            </m:sSupPr>
                            <m:e>
                              <m:r>
                                <a:rPr lang="en-US" altLang="ja-JP" sz="1661" i="1" dirty="0">
                                  <a:latin typeface="Cambria Math" charset="0"/>
                                  <a:ea typeface="Cambria Math" charset="0"/>
                                  <a:cs typeface="Cambria Math" charset="0"/>
                                </a:rPr>
                                <m:t>)</m:t>
                              </m:r>
                            </m:e>
                            <m:sup>
                              <m:r>
                                <a:rPr lang="en-US" altLang="ja-JP" sz="1661" i="1" dirty="0">
                                  <a:latin typeface="Cambria Math" charset="0"/>
                                  <a:ea typeface="Cambria Math" charset="0"/>
                                  <a:cs typeface="Cambria Math" charset="0"/>
                                </a:rPr>
                                <m:t>2</m:t>
                              </m:r>
                            </m:sup>
                          </m:sSup>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8" name="正方形/長方形 7">
                <a:extLst>
                  <a:ext uri="{FF2B5EF4-FFF2-40B4-BE49-F238E27FC236}">
                    <a16:creationId xmlns:a16="http://schemas.microsoft.com/office/drawing/2014/main" id="{4A949626-98A2-42C0-86FC-FCE132BEE4A9}"/>
                  </a:ext>
                </a:extLst>
              </p:cNvPr>
              <p:cNvSpPr>
                <a:spLocks noRot="1" noChangeAspect="1" noMove="1" noResize="1" noEditPoints="1" noAdjustHandles="1" noChangeArrowheads="1" noChangeShapeType="1" noTextEdit="1"/>
              </p:cNvSpPr>
              <p:nvPr/>
            </p:nvSpPr>
            <p:spPr>
              <a:xfrm>
                <a:off x="3062489" y="3934945"/>
                <a:ext cx="2389885" cy="809773"/>
              </a:xfrm>
              <a:prstGeom prst="rect">
                <a:avLst/>
              </a:prstGeom>
              <a:blipFill>
                <a:blip r:embed="rId3"/>
                <a:stretch>
                  <a:fillRect/>
                </a:stretch>
              </a:blipFill>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4C200957-D19D-4495-A9CA-8DDDA7BEF701}"/>
              </a:ext>
            </a:extLst>
          </p:cNvPr>
          <p:cNvSpPr/>
          <p:nvPr/>
        </p:nvSpPr>
        <p:spPr bwMode="auto">
          <a:xfrm>
            <a:off x="3429000" y="2421438"/>
            <a:ext cx="3440694" cy="354029"/>
          </a:xfrm>
          <a:prstGeom prst="rect">
            <a:avLst/>
          </a:prstGeom>
          <a:solidFill>
            <a:srgbClr val="FF0000">
              <a:alpha val="20000"/>
            </a:srgbClr>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6" name="コンテンツ プレースホルダー 5">
            <a:extLst>
              <a:ext uri="{FF2B5EF4-FFF2-40B4-BE49-F238E27FC236}">
                <a16:creationId xmlns:a16="http://schemas.microsoft.com/office/drawing/2014/main" id="{CF3E687C-2E5C-47FB-9724-81EE4F601FF3}"/>
              </a:ext>
            </a:extLst>
          </p:cNvPr>
          <p:cNvSpPr>
            <a:spLocks noGrp="1"/>
          </p:cNvSpPr>
          <p:nvPr>
            <p:ph idx="1"/>
          </p:nvPr>
        </p:nvSpPr>
        <p:spPr/>
        <p:txBody>
          <a:bodyPr/>
          <a:lstStyle/>
          <a:p>
            <a:endParaRPr lang="ja-JP" altLang="en-US"/>
          </a:p>
        </p:txBody>
      </p:sp>
      <p:sp>
        <p:nvSpPr>
          <p:cNvPr id="13" name="正方形/長方形 12">
            <a:extLst>
              <a:ext uri="{FF2B5EF4-FFF2-40B4-BE49-F238E27FC236}">
                <a16:creationId xmlns:a16="http://schemas.microsoft.com/office/drawing/2014/main" id="{783B8DDD-35A5-C04D-9269-B0614FC209F0}"/>
              </a:ext>
            </a:extLst>
          </p:cNvPr>
          <p:cNvSpPr/>
          <p:nvPr/>
        </p:nvSpPr>
        <p:spPr bwMode="auto">
          <a:xfrm>
            <a:off x="2995806" y="3916375"/>
            <a:ext cx="2456568" cy="82834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 name="円/楕円 4">
            <a:extLst>
              <a:ext uri="{FF2B5EF4-FFF2-40B4-BE49-F238E27FC236}">
                <a16:creationId xmlns:a16="http://schemas.microsoft.com/office/drawing/2014/main" id="{054AEC3E-0911-5E47-8703-F467178AD6C7}"/>
              </a:ext>
            </a:extLst>
          </p:cNvPr>
          <p:cNvSpPr/>
          <p:nvPr/>
        </p:nvSpPr>
        <p:spPr bwMode="auto">
          <a:xfrm>
            <a:off x="4953000" y="4171950"/>
            <a:ext cx="381000" cy="381000"/>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5" name="コンテンツ プレースホルダー 2">
            <a:extLst>
              <a:ext uri="{FF2B5EF4-FFF2-40B4-BE49-F238E27FC236}">
                <a16:creationId xmlns:a16="http://schemas.microsoft.com/office/drawing/2014/main" id="{B4DEB7E3-F6EF-C740-B553-1251A88FCDB9}"/>
              </a:ext>
            </a:extLst>
          </p:cNvPr>
          <p:cNvSpPr txBox="1">
            <a:spLocks/>
          </p:cNvSpPr>
          <p:nvPr/>
        </p:nvSpPr>
        <p:spPr>
          <a:xfrm>
            <a:off x="1755443" y="1262504"/>
            <a:ext cx="5963034" cy="582232"/>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kumimoji="1" lang="ja-JP" altLang="en-US" sz="1350" kern="0"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350" kern="0" dirty="0">
                <a:latin typeface="メイリオ" panose="020B0604030504040204" pitchFamily="50" charset="-128"/>
                <a:ea typeface="メイリオ" panose="020B0604030504040204" pitchFamily="50" charset="-128"/>
              </a:rPr>
              <a:t>とする。分散</a:t>
            </a:r>
            <a:r>
              <a:rPr lang="ja-JP" altLang="en-US" sz="1350" kern="0">
                <a:latin typeface="メイリオ" panose="020B0604030504040204" pitchFamily="50" charset="-128"/>
                <a:ea typeface="メイリオ" panose="020B0604030504040204" pitchFamily="50" charset="-128"/>
              </a:rPr>
              <a:t>を求めてください。　</a:t>
            </a:r>
            <a:endParaRPr kumimoji="1" lang="ja-JP" altLang="en-US" sz="135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351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確率変数の分散</a:t>
            </a:r>
            <a:endParaRPr kumimoji="1" lang="ja-JP" altLang="en-US" dirty="0"/>
          </a:p>
        </p:txBody>
      </p:sp>
      <p:sp>
        <p:nvSpPr>
          <p:cNvPr id="9" name="正方形/長方形 8">
            <a:extLst>
              <a:ext uri="{FF2B5EF4-FFF2-40B4-BE49-F238E27FC236}">
                <a16:creationId xmlns:a16="http://schemas.microsoft.com/office/drawing/2014/main" id="{E6F972BD-25B4-4F4F-AA57-9D156842E498}"/>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E81DF3C9-A9E8-49BC-BBB4-23C3D84428CF}"/>
              </a:ext>
            </a:extLst>
          </p:cNvPr>
          <p:cNvSpPr txBox="1">
            <a:spLocks/>
          </p:cNvSpPr>
          <p:nvPr/>
        </p:nvSpPr>
        <p:spPr>
          <a:xfrm>
            <a:off x="1889578" y="992440"/>
            <a:ext cx="1367972" cy="27006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確率変数の分散</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2"/>
                          <a:stretch>
                            <a:fillRect t="-3448" r="-294271" b="-103448"/>
                          </a:stretch>
                        </a:blipFill>
                      </a:tcPr>
                    </a:tc>
                    <a:tc>
                      <a:txBody>
                        <a:bodyPr/>
                        <a:lstStyle/>
                        <a:p>
                          <a:endParaRPr lang="ja-JP"/>
                        </a:p>
                      </a:txBody>
                      <a:tcPr marL="63305" marR="63305" marT="31652" marB="31652">
                        <a:blipFill>
                          <a:blip r:embed="rId2"/>
                          <a:stretch>
                            <a:fillRect l="-174545" t="-3448" r="-413636" b="-103448"/>
                          </a:stretch>
                        </a:blipFill>
                      </a:tcPr>
                    </a:tc>
                    <a:tc>
                      <a:txBody>
                        <a:bodyPr/>
                        <a:lstStyle/>
                        <a:p>
                          <a:endParaRPr lang="ja-JP"/>
                        </a:p>
                      </a:txBody>
                      <a:tcPr marL="63305" marR="63305" marT="31652" marB="31652">
                        <a:blipFill>
                          <a:blip r:embed="rId2"/>
                          <a:stretch>
                            <a:fillRect l="-201333" t="-3448" r="-203333" b="-103448"/>
                          </a:stretch>
                        </a:blipFill>
                      </a:tcPr>
                    </a:tc>
                    <a:tc>
                      <a:txBody>
                        <a:bodyPr/>
                        <a:lstStyle/>
                        <a:p>
                          <a:endParaRPr lang="ja-JP"/>
                        </a:p>
                      </a:txBody>
                      <a:tcPr marL="63305" marR="63305" marT="31652" marB="31652">
                        <a:blipFill>
                          <a:blip r:embed="rId2"/>
                          <a:stretch>
                            <a:fillRect l="-299338" t="-3448" r="-101987" b="-103448"/>
                          </a:stretch>
                        </a:blipFill>
                      </a:tcPr>
                    </a:tc>
                    <a:tc>
                      <a:txBody>
                        <a:bodyPr/>
                        <a:lstStyle/>
                        <a:p>
                          <a:endParaRPr lang="ja-JP"/>
                        </a:p>
                      </a:txBody>
                      <a:tcPr marL="63305" marR="63305" marT="31652" marB="31652">
                        <a:blipFill>
                          <a:blip r:embed="rId2"/>
                          <a:stretch>
                            <a:fillRect l="-399338" t="-3448" r="-1987" b="-103448"/>
                          </a:stretch>
                        </a:blipFill>
                      </a:tcPr>
                    </a:tc>
                    <a:extLst>
                      <a:ext uri="{0D108BD9-81ED-4DB2-BD59-A6C34878D82A}">
                        <a16:rowId xmlns:a16="http://schemas.microsoft.com/office/drawing/2014/main" val="10000"/>
                      </a:ext>
                    </a:extLst>
                  </a:tr>
                  <a:tr h="350323">
                    <a:tc>
                      <a:txBody>
                        <a:bodyPr/>
                        <a:lstStyle/>
                        <a:p>
                          <a:endParaRPr lang="ja-JP"/>
                        </a:p>
                      </a:txBody>
                      <a:tcPr marL="63305" marR="63305" marT="31652" marB="31652">
                        <a:blipFill>
                          <a:blip r:embed="rId2"/>
                          <a:stretch>
                            <a:fillRect t="-103448" r="-294271" b="-3448"/>
                          </a:stretch>
                        </a:blipFill>
                      </a:tcPr>
                    </a:tc>
                    <a:tc>
                      <a:txBody>
                        <a:bodyPr/>
                        <a:lstStyle/>
                        <a:p>
                          <a:endParaRPr lang="ja-JP"/>
                        </a:p>
                      </a:txBody>
                      <a:tcPr marL="63305" marR="63305" marT="31652" marB="31652">
                        <a:blipFill>
                          <a:blip r:embed="rId2"/>
                          <a:stretch>
                            <a:fillRect l="-174545" t="-103448" r="-413636" b="-3448"/>
                          </a:stretch>
                        </a:blipFill>
                      </a:tcPr>
                    </a:tc>
                    <a:tc>
                      <a:txBody>
                        <a:bodyPr/>
                        <a:lstStyle/>
                        <a:p>
                          <a:endParaRPr lang="ja-JP"/>
                        </a:p>
                      </a:txBody>
                      <a:tcPr marL="63305" marR="63305" marT="31652" marB="31652">
                        <a:blipFill>
                          <a:blip r:embed="rId2"/>
                          <a:stretch>
                            <a:fillRect l="-201333" t="-103448" r="-203333" b="-3448"/>
                          </a:stretch>
                        </a:blipFill>
                      </a:tcPr>
                    </a:tc>
                    <a:tc>
                      <a:txBody>
                        <a:bodyPr/>
                        <a:lstStyle/>
                        <a:p>
                          <a:endParaRPr lang="ja-JP"/>
                        </a:p>
                      </a:txBody>
                      <a:tcPr marL="63305" marR="63305" marT="31652" marB="31652">
                        <a:blipFill>
                          <a:blip r:embed="rId2"/>
                          <a:stretch>
                            <a:fillRect l="-299338" t="-103448" r="-101987" b="-3448"/>
                          </a:stretch>
                        </a:blipFill>
                      </a:tcPr>
                    </a:tc>
                    <a:tc>
                      <a:txBody>
                        <a:bodyPr/>
                        <a:lstStyle/>
                        <a:p>
                          <a:endParaRPr lang="ja-JP"/>
                        </a:p>
                      </a:txBody>
                      <a:tcPr marL="63305" marR="63305" marT="31652" marB="31652">
                        <a:blipFill>
                          <a:blip r:embed="rId2"/>
                          <a:stretch>
                            <a:fillRect l="-399338" t="-103448" r="-1987" b="-3448"/>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A949626-98A2-42C0-86FC-FCE132BEE4A9}"/>
                  </a:ext>
                </a:extLst>
              </p:cNvPr>
              <p:cNvSpPr/>
              <p:nvPr/>
            </p:nvSpPr>
            <p:spPr>
              <a:xfrm>
                <a:off x="3062489" y="3934945"/>
                <a:ext cx="2389885" cy="809773"/>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n-US" altLang="ja-JP" sz="1661" i="1" dirty="0">
                          <a:latin typeface="Cambria Math" panose="02040503050406030204" pitchFamily="18" charset="0"/>
                          <a:ea typeface="Cambria Math" charset="0"/>
                          <a:cs typeface="Cambria Math" charset="0"/>
                        </a:rPr>
                        <m:t>𝑉</m:t>
                      </m:r>
                      <m:r>
                        <a:rPr lang="en-US" altLang="ja-JP" sz="1661" i="1" dirty="0">
                          <a:latin typeface="Cambria Math" panose="02040503050406030204" pitchFamily="18" charset="0"/>
                          <a:ea typeface="Cambria Math" charset="0"/>
                        </a:rPr>
                        <m:t>[</m:t>
                      </m:r>
                      <m:r>
                        <a:rPr lang="en-US" altLang="ja-JP" sz="1661" i="1" dirty="0">
                          <a:latin typeface="Cambria Math" panose="02040503050406030204" pitchFamily="18" charset="0"/>
                          <a:ea typeface="Cambria Math" charset="0"/>
                          <a:cs typeface="Cambria Math" charset="0"/>
                        </a:rPr>
                        <m:t>𝑋</m:t>
                      </m:r>
                      <m:r>
                        <a:rPr lang="en-US" altLang="ja-JP" sz="1661" i="1" dirty="0">
                          <a:latin typeface="Cambria Math" panose="02040503050406030204" pitchFamily="18" charset="0"/>
                          <a:ea typeface="Cambria Math" charset="0"/>
                          <a:cs typeface="Cambria Math" charset="0"/>
                        </a:rPr>
                        <m:t>]</m:t>
                      </m:r>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panose="02040503050406030204" pitchFamily="18" charset="0"/>
                              <a:ea typeface="Cambria Math" charset="0"/>
                              <a:cs typeface="Cambria Math" charset="0"/>
                            </a:rPr>
                            <m:t>4</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𝜇</m:t>
                          </m:r>
                          <m:sSup>
                            <m:sSupPr>
                              <m:ctrlPr>
                                <a:rPr lang="en-US" altLang="ja-JP" sz="1661" i="1" dirty="0">
                                  <a:latin typeface="Cambria Math" panose="02040503050406030204" pitchFamily="18" charset="0"/>
                                  <a:ea typeface="Cambria Math" charset="0"/>
                                  <a:cs typeface="Cambria Math" charset="0"/>
                                </a:rPr>
                              </m:ctrlPr>
                            </m:sSupPr>
                            <m:e>
                              <m:r>
                                <a:rPr lang="en-US" altLang="ja-JP" sz="1661" i="1" dirty="0">
                                  <a:latin typeface="Cambria Math" charset="0"/>
                                  <a:ea typeface="Cambria Math" charset="0"/>
                                  <a:cs typeface="Cambria Math" charset="0"/>
                                </a:rPr>
                                <m:t>)</m:t>
                              </m:r>
                            </m:e>
                            <m:sup>
                              <m:r>
                                <a:rPr lang="en-US" altLang="ja-JP" sz="1661" i="1" dirty="0">
                                  <a:latin typeface="Cambria Math" charset="0"/>
                                  <a:ea typeface="Cambria Math" charset="0"/>
                                  <a:cs typeface="Cambria Math" charset="0"/>
                                </a:rPr>
                                <m:t>2</m:t>
                              </m:r>
                            </m:sup>
                          </m:sSup>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8" name="正方形/長方形 7">
                <a:extLst>
                  <a:ext uri="{FF2B5EF4-FFF2-40B4-BE49-F238E27FC236}">
                    <a16:creationId xmlns:a16="http://schemas.microsoft.com/office/drawing/2014/main" id="{4A949626-98A2-42C0-86FC-FCE132BEE4A9}"/>
                  </a:ext>
                </a:extLst>
              </p:cNvPr>
              <p:cNvSpPr>
                <a:spLocks noRot="1" noChangeAspect="1" noMove="1" noResize="1" noEditPoints="1" noAdjustHandles="1" noChangeArrowheads="1" noChangeShapeType="1" noTextEdit="1"/>
              </p:cNvSpPr>
              <p:nvPr/>
            </p:nvSpPr>
            <p:spPr>
              <a:xfrm>
                <a:off x="3062489" y="3934945"/>
                <a:ext cx="2389885" cy="809773"/>
              </a:xfrm>
              <a:prstGeom prst="rect">
                <a:avLst/>
              </a:prstGeom>
              <a:blipFill>
                <a:blip r:embed="rId3"/>
                <a:stretch>
                  <a:fillRect/>
                </a:stretch>
              </a:blipFill>
            </p:spPr>
            <p:txBody>
              <a:bodyPr/>
              <a:lstStyle/>
              <a:p>
                <a:r>
                  <a:rPr lang="ja-JP" altLang="en-US">
                    <a:noFill/>
                  </a:rPr>
                  <a:t> </a:t>
                </a:r>
              </a:p>
            </p:txBody>
          </p:sp>
        </mc:Fallback>
      </mc:AlternateContent>
      <p:sp>
        <p:nvSpPr>
          <p:cNvPr id="6" name="コンテンツ プレースホルダー 5">
            <a:extLst>
              <a:ext uri="{FF2B5EF4-FFF2-40B4-BE49-F238E27FC236}">
                <a16:creationId xmlns:a16="http://schemas.microsoft.com/office/drawing/2014/main" id="{CF3E687C-2E5C-47FB-9724-81EE4F601FF3}"/>
              </a:ext>
            </a:extLst>
          </p:cNvPr>
          <p:cNvSpPr>
            <a:spLocks noGrp="1"/>
          </p:cNvSpPr>
          <p:nvPr>
            <p:ph idx="1"/>
          </p:nvPr>
        </p:nvSpPr>
        <p:spPr/>
        <p:txBody>
          <a:bodyPr/>
          <a:lstStyle/>
          <a:p>
            <a:endParaRPr lang="ja-JP" altLang="en-US"/>
          </a:p>
        </p:txBody>
      </p:sp>
      <p:sp>
        <p:nvSpPr>
          <p:cNvPr id="13" name="正方形/長方形 12">
            <a:extLst>
              <a:ext uri="{FF2B5EF4-FFF2-40B4-BE49-F238E27FC236}">
                <a16:creationId xmlns:a16="http://schemas.microsoft.com/office/drawing/2014/main" id="{783B8DDD-35A5-C04D-9269-B0614FC209F0}"/>
              </a:ext>
            </a:extLst>
          </p:cNvPr>
          <p:cNvSpPr/>
          <p:nvPr/>
        </p:nvSpPr>
        <p:spPr bwMode="auto">
          <a:xfrm>
            <a:off x="2995806" y="3916375"/>
            <a:ext cx="2456568" cy="82834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 name="円/楕円 4">
            <a:extLst>
              <a:ext uri="{FF2B5EF4-FFF2-40B4-BE49-F238E27FC236}">
                <a16:creationId xmlns:a16="http://schemas.microsoft.com/office/drawing/2014/main" id="{054AEC3E-0911-5E47-8703-F467178AD6C7}"/>
              </a:ext>
            </a:extLst>
          </p:cNvPr>
          <p:cNvSpPr/>
          <p:nvPr/>
        </p:nvSpPr>
        <p:spPr bwMode="auto">
          <a:xfrm>
            <a:off x="4572000" y="4149331"/>
            <a:ext cx="228600" cy="381000"/>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4E162BFB-9090-A24F-9269-7F04C51ABAA3}"/>
                  </a:ext>
                </a:extLst>
              </p:cNvPr>
              <p:cNvSpPr/>
              <p:nvPr/>
            </p:nvSpPr>
            <p:spPr>
              <a:xfrm>
                <a:off x="2573564" y="3247462"/>
                <a:ext cx="1387846" cy="323165"/>
              </a:xfrm>
              <a:prstGeom prst="rect">
                <a:avLst/>
              </a:prstGeom>
            </p:spPr>
            <p:txBody>
              <a:bodyPr wrap="square">
                <a:spAutoFit/>
              </a:bodyPr>
              <a:lstStyle/>
              <a:p>
                <a:pPr>
                  <a:defRPr/>
                </a:pPr>
                <a14:m>
                  <m:oMathPara xmlns:m="http://schemas.openxmlformats.org/officeDocument/2006/math">
                    <m:oMathParaPr>
                      <m:jc m:val="centerGroup"/>
                    </m:oMathParaPr>
                    <m:oMath xmlns:m="http://schemas.openxmlformats.org/officeDocument/2006/math">
                      <m:r>
                        <a:rPr lang="el-GR" altLang="ja-JP" sz="1500" i="1" dirty="0">
                          <a:latin typeface="Cambria Math" panose="02040503050406030204" pitchFamily="18" charset="0"/>
                          <a:ea typeface="Cambria Math" panose="02040503050406030204" pitchFamily="18" charset="0"/>
                          <a:cs typeface="Cambria Math" charset="0"/>
                        </a:rPr>
                        <m:t>𝜇</m:t>
                      </m:r>
                      <m:r>
                        <a:rPr lang="en-US" altLang="ja-JP" sz="1500" i="1" dirty="0">
                          <a:latin typeface="Cambria Math" panose="02040503050406030204" pitchFamily="18" charset="0"/>
                          <a:ea typeface="Cambria Math" charset="0"/>
                          <a:cs typeface="Cambria Math" charset="0"/>
                        </a:rPr>
                        <m:t>=</m:t>
                      </m:r>
                      <m:r>
                        <a:rPr lang="en-US" altLang="ja-JP" sz="1500" i="1" dirty="0">
                          <a:latin typeface="Cambria Math" charset="0"/>
                          <a:ea typeface="Cambria Math" charset="0"/>
                          <a:cs typeface="Cambria Math" charset="0"/>
                        </a:rPr>
                        <m:t>𝐸</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oMath>
                  </m:oMathPara>
                </a14:m>
                <a:endParaRPr lang="ja-JP" altLang="en-US" sz="1500" dirty="0"/>
              </a:p>
            </p:txBody>
          </p:sp>
        </mc:Choice>
        <mc:Fallback xmlns="">
          <p:sp>
            <p:nvSpPr>
              <p:cNvPr id="14" name="正方形/長方形 13">
                <a:extLst>
                  <a:ext uri="{FF2B5EF4-FFF2-40B4-BE49-F238E27FC236}">
                    <a16:creationId xmlns:a16="http://schemas.microsoft.com/office/drawing/2014/main" id="{4E162BFB-9090-A24F-9269-7F04C51ABAA3}"/>
                  </a:ext>
                </a:extLst>
              </p:cNvPr>
              <p:cNvSpPr>
                <a:spLocks noRot="1" noChangeAspect="1" noMove="1" noResize="1" noEditPoints="1" noAdjustHandles="1" noChangeArrowheads="1" noChangeShapeType="1" noTextEdit="1"/>
              </p:cNvSpPr>
              <p:nvPr/>
            </p:nvSpPr>
            <p:spPr>
              <a:xfrm>
                <a:off x="2573564" y="3247462"/>
                <a:ext cx="1387846" cy="3231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7C5C6A31-927E-C442-96A7-8610361741CC}"/>
                  </a:ext>
                </a:extLst>
              </p:cNvPr>
              <p:cNvSpPr/>
              <p:nvPr/>
            </p:nvSpPr>
            <p:spPr>
              <a:xfrm>
                <a:off x="3438977" y="3127486"/>
                <a:ext cx="2855012" cy="525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dirty="0">
                          <a:latin typeface="Cambria Math" charset="0"/>
                          <a:ea typeface="Cambria Math" charset="0"/>
                          <a:cs typeface="Cambria Math" charset="0"/>
                        </a:rPr>
                        <m:t>=0×</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1</m:t>
                          </m:r>
                        </m:num>
                        <m:den>
                          <m:r>
                            <a:rPr lang="en-US" altLang="ja-JP" sz="1500" i="1" dirty="0">
                              <a:latin typeface="Cambria Math" charset="0"/>
                              <a:ea typeface="Cambria Math" charset="0"/>
                              <a:cs typeface="Cambria Math" charset="0"/>
                            </a:rPr>
                            <m:t>8</m:t>
                          </m:r>
                        </m:den>
                      </m:f>
                      <m:r>
                        <a:rPr lang="en-US" altLang="ja-JP" sz="1500" i="1" dirty="0">
                          <a:latin typeface="Cambria Math" charset="0"/>
                          <a:ea typeface="Cambria Math" charset="0"/>
                          <a:cs typeface="Cambria Math" charset="0"/>
                        </a:rPr>
                        <m:t>+1×</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3</m:t>
                          </m:r>
                        </m:num>
                        <m:den>
                          <m:r>
                            <a:rPr lang="en-US" altLang="ja-JP" sz="1500" i="1" dirty="0">
                              <a:latin typeface="Cambria Math" charset="0"/>
                              <a:ea typeface="Cambria Math" charset="0"/>
                              <a:cs typeface="Cambria Math" charset="0"/>
                            </a:rPr>
                            <m:t>8</m:t>
                          </m:r>
                        </m:den>
                      </m:f>
                      <m:r>
                        <a:rPr lang="en-US" altLang="ja-JP" sz="1500" i="1" dirty="0">
                          <a:latin typeface="Cambria Math" charset="0"/>
                          <a:ea typeface="Cambria Math" charset="0"/>
                          <a:cs typeface="Cambria Math" charset="0"/>
                        </a:rPr>
                        <m:t>+2×</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3</m:t>
                          </m:r>
                        </m:num>
                        <m:den>
                          <m:r>
                            <a:rPr lang="en-US" altLang="ja-JP" sz="1500" i="1" dirty="0">
                              <a:latin typeface="Cambria Math" charset="0"/>
                              <a:ea typeface="Cambria Math" charset="0"/>
                              <a:cs typeface="Cambria Math" charset="0"/>
                            </a:rPr>
                            <m:t>8</m:t>
                          </m:r>
                        </m:den>
                      </m:f>
                      <m:r>
                        <a:rPr lang="en-US" altLang="ja-JP" sz="1500" i="1" dirty="0">
                          <a:latin typeface="Cambria Math" charset="0"/>
                          <a:ea typeface="Cambria Math" charset="0"/>
                          <a:cs typeface="Cambria Math" charset="0"/>
                        </a:rPr>
                        <m:t>+3×</m:t>
                      </m:r>
                      <m:f>
                        <m:fPr>
                          <m:ctrlPr>
                            <a:rPr lang="mr-IN" altLang="ja-JP" sz="1500" i="1" dirty="0">
                              <a:latin typeface="Cambria Math" panose="02040503050406030204" pitchFamily="18" charset="0"/>
                              <a:ea typeface="Cambria Math" charset="0"/>
                              <a:cs typeface="Cambria Math" charset="0"/>
                            </a:rPr>
                          </m:ctrlPr>
                        </m:fPr>
                        <m:num>
                          <m:r>
                            <a:rPr lang="en-US" altLang="ja-JP" sz="1500" i="1" dirty="0">
                              <a:latin typeface="Cambria Math" charset="0"/>
                              <a:ea typeface="Cambria Math" charset="0"/>
                              <a:cs typeface="Cambria Math" charset="0"/>
                            </a:rPr>
                            <m:t>1</m:t>
                          </m:r>
                        </m:num>
                        <m:den>
                          <m:r>
                            <a:rPr lang="en-US" altLang="ja-JP" sz="1500" i="1" dirty="0">
                              <a:latin typeface="Cambria Math" charset="0"/>
                              <a:ea typeface="Cambria Math" charset="0"/>
                              <a:cs typeface="Cambria Math" charset="0"/>
                            </a:rPr>
                            <m:t>8</m:t>
                          </m:r>
                        </m:den>
                      </m:f>
                    </m:oMath>
                  </m:oMathPara>
                </a14:m>
                <a:endParaRPr lang="ja-JP" altLang="en-US" sz="1500" dirty="0"/>
              </a:p>
            </p:txBody>
          </p:sp>
        </mc:Choice>
        <mc:Fallback xmlns="">
          <p:sp>
            <p:nvSpPr>
              <p:cNvPr id="15" name="正方形/長方形 14">
                <a:extLst>
                  <a:ext uri="{FF2B5EF4-FFF2-40B4-BE49-F238E27FC236}">
                    <a16:creationId xmlns:a16="http://schemas.microsoft.com/office/drawing/2014/main" id="{7C5C6A31-927E-C442-96A7-8610361741CC}"/>
                  </a:ext>
                </a:extLst>
              </p:cNvPr>
              <p:cNvSpPr>
                <a:spLocks noRot="1" noChangeAspect="1" noMove="1" noResize="1" noEditPoints="1" noAdjustHandles="1" noChangeArrowheads="1" noChangeShapeType="1" noTextEdit="1"/>
              </p:cNvSpPr>
              <p:nvPr/>
            </p:nvSpPr>
            <p:spPr>
              <a:xfrm>
                <a:off x="3438977" y="3127486"/>
                <a:ext cx="2855012" cy="52597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01916347-84D2-5A48-8C20-3A561F79B36A}"/>
                  </a:ext>
                </a:extLst>
              </p:cNvPr>
              <p:cNvSpPr/>
              <p:nvPr/>
            </p:nvSpPr>
            <p:spPr>
              <a:xfrm>
                <a:off x="6096000" y="3248604"/>
                <a:ext cx="677301"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dirty="0">
                          <a:latin typeface="Cambria Math" charset="0"/>
                          <a:ea typeface="Cambria Math" charset="0"/>
                          <a:cs typeface="Cambria Math" charset="0"/>
                        </a:rPr>
                        <m:t>=</m:t>
                      </m:r>
                      <m:r>
                        <a:rPr lang="en-US" altLang="ja-JP" sz="1500" i="1" dirty="0">
                          <a:latin typeface="Cambria Math" panose="02040503050406030204" pitchFamily="18" charset="0"/>
                          <a:ea typeface="Cambria Math" charset="0"/>
                          <a:cs typeface="Cambria Math" charset="0"/>
                        </a:rPr>
                        <m:t>1.5</m:t>
                      </m:r>
                    </m:oMath>
                  </m:oMathPara>
                </a14:m>
                <a:endParaRPr lang="ja-JP" altLang="en-US" sz="1500" dirty="0"/>
              </a:p>
            </p:txBody>
          </p:sp>
        </mc:Choice>
        <mc:Fallback xmlns="">
          <p:sp>
            <p:nvSpPr>
              <p:cNvPr id="16" name="正方形/長方形 15">
                <a:extLst>
                  <a:ext uri="{FF2B5EF4-FFF2-40B4-BE49-F238E27FC236}">
                    <a16:creationId xmlns:a16="http://schemas.microsoft.com/office/drawing/2014/main" id="{01916347-84D2-5A48-8C20-3A561F79B36A}"/>
                  </a:ext>
                </a:extLst>
              </p:cNvPr>
              <p:cNvSpPr>
                <a:spLocks noRot="1" noChangeAspect="1" noMove="1" noResize="1" noEditPoints="1" noAdjustHandles="1" noChangeArrowheads="1" noChangeShapeType="1" noTextEdit="1"/>
              </p:cNvSpPr>
              <p:nvPr/>
            </p:nvSpPr>
            <p:spPr>
              <a:xfrm>
                <a:off x="6096000" y="3248604"/>
                <a:ext cx="677301" cy="323165"/>
              </a:xfrm>
              <a:prstGeom prst="rect">
                <a:avLst/>
              </a:prstGeom>
              <a:blipFill>
                <a:blip r:embed="rId6"/>
                <a:stretch>
                  <a:fillRect/>
                </a:stretch>
              </a:blipFill>
            </p:spPr>
            <p:txBody>
              <a:bodyPr/>
              <a:lstStyle/>
              <a:p>
                <a:r>
                  <a:rPr lang="ja-JP" altLang="en-US">
                    <a:noFill/>
                  </a:rPr>
                  <a:t> </a:t>
                </a:r>
              </a:p>
            </p:txBody>
          </p:sp>
        </mc:Fallback>
      </mc:AlternateContent>
      <p:sp>
        <p:nvSpPr>
          <p:cNvPr id="17" name="円/楕円 16">
            <a:extLst>
              <a:ext uri="{FF2B5EF4-FFF2-40B4-BE49-F238E27FC236}">
                <a16:creationId xmlns:a16="http://schemas.microsoft.com/office/drawing/2014/main" id="{08583632-39B9-5E4F-AFFF-C74F64285C81}"/>
              </a:ext>
            </a:extLst>
          </p:cNvPr>
          <p:cNvSpPr/>
          <p:nvPr/>
        </p:nvSpPr>
        <p:spPr bwMode="auto">
          <a:xfrm>
            <a:off x="6328849" y="3218544"/>
            <a:ext cx="452951" cy="381000"/>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8B93A9E2-06AB-3E44-95F8-737C0FF03291}"/>
              </a:ext>
            </a:extLst>
          </p:cNvPr>
          <p:cNvSpPr txBox="1"/>
          <p:nvPr/>
        </p:nvSpPr>
        <p:spPr>
          <a:xfrm>
            <a:off x="6155214" y="3734127"/>
            <a:ext cx="800219" cy="338554"/>
          </a:xfrm>
          <a:prstGeom prst="rect">
            <a:avLst/>
          </a:prstGeom>
          <a:noFill/>
        </p:spPr>
        <p:txBody>
          <a:bodyPr wrap="none" rtlCol="0">
            <a:spAutoFit/>
          </a:bodyPr>
          <a:lstStyle/>
          <a:p>
            <a:r>
              <a:rPr kumimoji="1" lang="ja-JP" altLang="en-US" sz="1600">
                <a:latin typeface="Meiryo" panose="020B0604030504040204" pitchFamily="34" charset="-128"/>
                <a:ea typeface="Meiryo" panose="020B0604030504040204" pitchFamily="34" charset="-128"/>
              </a:rPr>
              <a:t>期待値</a:t>
            </a:r>
          </a:p>
        </p:txBody>
      </p:sp>
      <p:sp>
        <p:nvSpPr>
          <p:cNvPr id="18" name="コンテンツ プレースホルダー 2">
            <a:extLst>
              <a:ext uri="{FF2B5EF4-FFF2-40B4-BE49-F238E27FC236}">
                <a16:creationId xmlns:a16="http://schemas.microsoft.com/office/drawing/2014/main" id="{1226CF27-42B2-A644-9B51-EA67A497801F}"/>
              </a:ext>
            </a:extLst>
          </p:cNvPr>
          <p:cNvSpPr txBox="1">
            <a:spLocks/>
          </p:cNvSpPr>
          <p:nvPr/>
        </p:nvSpPr>
        <p:spPr>
          <a:xfrm>
            <a:off x="1755443" y="1262504"/>
            <a:ext cx="5963034" cy="582232"/>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kumimoji="1" lang="ja-JP" altLang="en-US" sz="1350" kern="0"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350" kern="0" dirty="0">
                <a:latin typeface="メイリオ" panose="020B0604030504040204" pitchFamily="50" charset="-128"/>
                <a:ea typeface="メイリオ" panose="020B0604030504040204" pitchFamily="50" charset="-128"/>
              </a:rPr>
              <a:t>とする。分散</a:t>
            </a:r>
            <a:r>
              <a:rPr lang="ja-JP" altLang="en-US" sz="1350" kern="0">
                <a:latin typeface="メイリオ" panose="020B0604030504040204" pitchFamily="50" charset="-128"/>
                <a:ea typeface="メイリオ" panose="020B0604030504040204" pitchFamily="50" charset="-128"/>
              </a:rPr>
              <a:t>を求めてください。　</a:t>
            </a:r>
            <a:endParaRPr kumimoji="1" lang="ja-JP" altLang="en-US" sz="135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83864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確率変数の分散</a:t>
            </a:r>
            <a:endParaRPr kumimoji="1" lang="ja-JP" altLang="en-US" dirty="0"/>
          </a:p>
        </p:txBody>
      </p:sp>
      <p:sp>
        <p:nvSpPr>
          <p:cNvPr id="9" name="正方形/長方形 8">
            <a:extLst>
              <a:ext uri="{FF2B5EF4-FFF2-40B4-BE49-F238E27FC236}">
                <a16:creationId xmlns:a16="http://schemas.microsoft.com/office/drawing/2014/main" id="{E6F972BD-25B4-4F4F-AA57-9D156842E498}"/>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E81DF3C9-A9E8-49BC-BBB4-23C3D84428CF}"/>
              </a:ext>
            </a:extLst>
          </p:cNvPr>
          <p:cNvSpPr txBox="1">
            <a:spLocks/>
          </p:cNvSpPr>
          <p:nvPr/>
        </p:nvSpPr>
        <p:spPr>
          <a:xfrm>
            <a:off x="1889578" y="992440"/>
            <a:ext cx="1367972" cy="27006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確率変数の分散</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3"/>
                          <a:stretch>
                            <a:fillRect t="-3448" r="-294271" b="-103448"/>
                          </a:stretch>
                        </a:blipFill>
                      </a:tcPr>
                    </a:tc>
                    <a:tc>
                      <a:txBody>
                        <a:bodyPr/>
                        <a:lstStyle/>
                        <a:p>
                          <a:endParaRPr lang="ja-JP"/>
                        </a:p>
                      </a:txBody>
                      <a:tcPr marL="63305" marR="63305" marT="31652" marB="31652">
                        <a:blipFill>
                          <a:blip r:embed="rId3"/>
                          <a:stretch>
                            <a:fillRect l="-174545" t="-3448" r="-413636" b="-103448"/>
                          </a:stretch>
                        </a:blipFill>
                      </a:tcPr>
                    </a:tc>
                    <a:tc>
                      <a:txBody>
                        <a:bodyPr/>
                        <a:lstStyle/>
                        <a:p>
                          <a:endParaRPr lang="ja-JP"/>
                        </a:p>
                      </a:txBody>
                      <a:tcPr marL="63305" marR="63305" marT="31652" marB="31652">
                        <a:blipFill>
                          <a:blip r:embed="rId3"/>
                          <a:stretch>
                            <a:fillRect l="-201333" t="-3448" r="-203333" b="-103448"/>
                          </a:stretch>
                        </a:blipFill>
                      </a:tcPr>
                    </a:tc>
                    <a:tc>
                      <a:txBody>
                        <a:bodyPr/>
                        <a:lstStyle/>
                        <a:p>
                          <a:endParaRPr lang="ja-JP"/>
                        </a:p>
                      </a:txBody>
                      <a:tcPr marL="63305" marR="63305" marT="31652" marB="31652">
                        <a:blipFill>
                          <a:blip r:embed="rId3"/>
                          <a:stretch>
                            <a:fillRect l="-299338" t="-3448" r="-101987" b="-103448"/>
                          </a:stretch>
                        </a:blipFill>
                      </a:tcPr>
                    </a:tc>
                    <a:tc>
                      <a:txBody>
                        <a:bodyPr/>
                        <a:lstStyle/>
                        <a:p>
                          <a:endParaRPr lang="ja-JP"/>
                        </a:p>
                      </a:txBody>
                      <a:tcPr marL="63305" marR="63305" marT="31652" marB="31652">
                        <a:blipFill>
                          <a:blip r:embed="rId3"/>
                          <a:stretch>
                            <a:fillRect l="-399338" t="-3448" r="-1987" b="-103448"/>
                          </a:stretch>
                        </a:blipFill>
                      </a:tcPr>
                    </a:tc>
                    <a:extLst>
                      <a:ext uri="{0D108BD9-81ED-4DB2-BD59-A6C34878D82A}">
                        <a16:rowId xmlns:a16="http://schemas.microsoft.com/office/drawing/2014/main" val="10000"/>
                      </a:ext>
                    </a:extLst>
                  </a:tr>
                  <a:tr h="350323">
                    <a:tc>
                      <a:txBody>
                        <a:bodyPr/>
                        <a:lstStyle/>
                        <a:p>
                          <a:endParaRPr lang="ja-JP"/>
                        </a:p>
                      </a:txBody>
                      <a:tcPr marL="63305" marR="63305" marT="31652" marB="31652">
                        <a:blipFill>
                          <a:blip r:embed="rId3"/>
                          <a:stretch>
                            <a:fillRect t="-103448" r="-294271" b="-3448"/>
                          </a:stretch>
                        </a:blipFill>
                      </a:tcPr>
                    </a:tc>
                    <a:tc>
                      <a:txBody>
                        <a:bodyPr/>
                        <a:lstStyle/>
                        <a:p>
                          <a:endParaRPr lang="ja-JP"/>
                        </a:p>
                      </a:txBody>
                      <a:tcPr marL="63305" marR="63305" marT="31652" marB="31652">
                        <a:blipFill>
                          <a:blip r:embed="rId3"/>
                          <a:stretch>
                            <a:fillRect l="-174545" t="-103448" r="-413636" b="-3448"/>
                          </a:stretch>
                        </a:blipFill>
                      </a:tcPr>
                    </a:tc>
                    <a:tc>
                      <a:txBody>
                        <a:bodyPr/>
                        <a:lstStyle/>
                        <a:p>
                          <a:endParaRPr lang="ja-JP"/>
                        </a:p>
                      </a:txBody>
                      <a:tcPr marL="63305" marR="63305" marT="31652" marB="31652">
                        <a:blipFill>
                          <a:blip r:embed="rId3"/>
                          <a:stretch>
                            <a:fillRect l="-201333" t="-103448" r="-203333" b="-3448"/>
                          </a:stretch>
                        </a:blipFill>
                      </a:tcPr>
                    </a:tc>
                    <a:tc>
                      <a:txBody>
                        <a:bodyPr/>
                        <a:lstStyle/>
                        <a:p>
                          <a:endParaRPr lang="ja-JP"/>
                        </a:p>
                      </a:txBody>
                      <a:tcPr marL="63305" marR="63305" marT="31652" marB="31652">
                        <a:blipFill>
                          <a:blip r:embed="rId3"/>
                          <a:stretch>
                            <a:fillRect l="-299338" t="-103448" r="-101987" b="-3448"/>
                          </a:stretch>
                        </a:blipFill>
                      </a:tcPr>
                    </a:tc>
                    <a:tc>
                      <a:txBody>
                        <a:bodyPr/>
                        <a:lstStyle/>
                        <a:p>
                          <a:endParaRPr lang="ja-JP"/>
                        </a:p>
                      </a:txBody>
                      <a:tcPr marL="63305" marR="63305" marT="31652" marB="31652">
                        <a:blipFill>
                          <a:blip r:embed="rId3"/>
                          <a:stretch>
                            <a:fillRect l="-399338" t="-103448" r="-1987" b="-3448"/>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 12">
                <a:extLst>
                  <a:ext uri="{FF2B5EF4-FFF2-40B4-BE49-F238E27FC236}">
                    <a16:creationId xmlns:a16="http://schemas.microsoft.com/office/drawing/2014/main" id="{9D2855DD-2933-498B-B23C-D8A218F85697}"/>
                  </a:ext>
                </a:extLst>
              </p:cNvPr>
              <p:cNvGraphicFramePr>
                <a:graphicFrameLocks noGrp="1"/>
              </p:cNvGraphicFramePr>
              <p:nvPr>
                <p:extLst>
                  <p:ext uri="{D42A27DB-BD31-4B8C-83A1-F6EECF244321}">
                    <p14:modId xmlns:p14="http://schemas.microsoft.com/office/powerpoint/2010/main" val="786599464"/>
                  </p:ext>
                </p:extLst>
              </p:nvPr>
            </p:nvGraphicFramePr>
            <p:xfrm>
              <a:off x="2274306" y="2775467"/>
              <a:ext cx="4595390" cy="1057344"/>
            </p:xfrm>
            <a:graphic>
              <a:graphicData uri="http://schemas.openxmlformats.org/drawingml/2006/table">
                <a:tbl>
                  <a:tblPr firstRow="1" bandRow="1">
                    <a:tableStyleId>{6E25E649-3F16-4E02-A733-19D2CDBF48F0}</a:tableStyleId>
                  </a:tblPr>
                  <a:tblGrid>
                    <a:gridCol w="1109239">
                      <a:extLst>
                        <a:ext uri="{9D8B030D-6E8A-4147-A177-3AD203B41FA5}">
                          <a16:colId xmlns:a16="http://schemas.microsoft.com/office/drawing/2014/main" val="3694215298"/>
                        </a:ext>
                      </a:extLst>
                    </a:gridCol>
                    <a:gridCol w="728917">
                      <a:extLst>
                        <a:ext uri="{9D8B030D-6E8A-4147-A177-3AD203B41FA5}">
                          <a16:colId xmlns:a16="http://schemas.microsoft.com/office/drawing/2014/main" val="3494623545"/>
                        </a:ext>
                      </a:extLst>
                    </a:gridCol>
                    <a:gridCol w="919078">
                      <a:extLst>
                        <a:ext uri="{9D8B030D-6E8A-4147-A177-3AD203B41FA5}">
                          <a16:colId xmlns:a16="http://schemas.microsoft.com/office/drawing/2014/main" val="3781937378"/>
                        </a:ext>
                      </a:extLst>
                    </a:gridCol>
                    <a:gridCol w="919078">
                      <a:extLst>
                        <a:ext uri="{9D8B030D-6E8A-4147-A177-3AD203B41FA5}">
                          <a16:colId xmlns:a16="http://schemas.microsoft.com/office/drawing/2014/main" val="720094274"/>
                        </a:ext>
                      </a:extLst>
                    </a:gridCol>
                    <a:gridCol w="919078">
                      <a:extLst>
                        <a:ext uri="{9D8B030D-6E8A-4147-A177-3AD203B41FA5}">
                          <a16:colId xmlns:a16="http://schemas.microsoft.com/office/drawing/2014/main" val="357106737"/>
                        </a:ext>
                      </a:extLst>
                    </a:gridCol>
                  </a:tblGrid>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solidFill>
                                          <a:schemeClr val="tx1"/>
                                        </a:solidFill>
                                        <a:latin typeface="Cambria Math" panose="02040503050406030204" pitchFamily="18" charset="0"/>
                                      </a:rPr>
                                    </m:ctrlPr>
                                  </m:sSubPr>
                                  <m:e>
                                    <m:r>
                                      <a:rPr lang="en-US" altLang="ja-JP" sz="1400" dirty="0" smtClean="0">
                                        <a:solidFill>
                                          <a:schemeClr val="tx1"/>
                                        </a:solidFill>
                                        <a:latin typeface="Cambria Math" panose="02040503050406030204" pitchFamily="18" charset="0"/>
                                      </a:rPr>
                                      <m:t>(</m:t>
                                    </m:r>
                                    <m:r>
                                      <a:rPr lang="en-US" altLang="ja-JP" sz="1400" dirty="0" smtClean="0">
                                        <a:solidFill>
                                          <a:schemeClr val="tx1"/>
                                        </a:solidFill>
                                        <a:latin typeface="Cambria Math" panose="02040503050406030204" pitchFamily="18" charset="0"/>
                                      </a:rPr>
                                      <m:t>𝑥</m:t>
                                    </m:r>
                                  </m:e>
                                  <m:sub>
                                    <m:r>
                                      <a:rPr lang="en-US" altLang="ja-JP" sz="1400" dirty="0" smtClean="0">
                                        <a:solidFill>
                                          <a:schemeClr val="tx1"/>
                                        </a:solidFill>
                                        <a:latin typeface="Cambria Math" panose="02040503050406030204" pitchFamily="18" charset="0"/>
                                      </a:rPr>
                                      <m:t>𝑖</m:t>
                                    </m:r>
                                  </m:sub>
                                </m:sSub>
                                <m:r>
                                  <a:rPr lang="en-US" altLang="ja-JP" sz="1400" dirty="0" smtClean="0">
                                    <a:solidFill>
                                      <a:schemeClr val="tx1"/>
                                    </a:solidFill>
                                    <a:latin typeface="Cambria Math" panose="02040503050406030204" pitchFamily="18" charset="0"/>
                                  </a:rPr>
                                  <m:t>−</m:t>
                                </m:r>
                                <m:r>
                                  <a:rPr lang="en-US" altLang="ja-JP" sz="1400" dirty="0" smtClean="0">
                                    <a:solidFill>
                                      <a:schemeClr val="tx1"/>
                                    </a:solidFill>
                                    <a:latin typeface="Cambria Math" panose="02040503050406030204" pitchFamily="18" charset="0"/>
                                  </a:rPr>
                                  <m:t>𝜇</m:t>
                                </m:r>
                                <m:r>
                                  <a:rPr lang="ja-JP" altLang="en-US" sz="1400" dirty="0" smtClean="0">
                                    <a:solidFill>
                                      <a:schemeClr val="tx1"/>
                                    </a:solidFill>
                                    <a:latin typeface="Cambria Math" panose="02040503050406030204" pitchFamily="18" charset="0"/>
                                  </a:rPr>
                                  <m:t>）</m:t>
                                </m:r>
                              </m:oMath>
                            </m:oMathPara>
                          </a14:m>
                          <a:endParaRPr kumimoji="1" lang="ja-JP" altLang="en-US" sz="1000" dirty="0">
                            <a:solidFill>
                              <a:schemeClr val="tx1"/>
                            </a:solidFill>
                          </a:endParaRPr>
                        </a:p>
                      </a:txBody>
                      <a:tcPr marL="68580" marR="68580" marT="34290" marB="34290">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−1.5</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−0.5</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0.5</m:t>
                                </m:r>
                                <m:r>
                                  <a:rPr kumimoji="1" lang="en-US" altLang="ja-JP" sz="1400" b="0" i="1" baseline="0" dirty="0">
                                    <a:solidFill>
                                      <a:schemeClr val="tx1"/>
                                    </a:solidFill>
                                    <a:latin typeface="Cambria Math" panose="02040503050406030204" pitchFamily="18" charset="0"/>
                                  </a:rPr>
                                  <m:t> </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1.5 </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extLst>
                      <a:ext uri="{0D108BD9-81ED-4DB2-BD59-A6C34878D82A}">
                        <a16:rowId xmlns:a16="http://schemas.microsoft.com/office/drawing/2014/main" val="4225727449"/>
                      </a:ext>
                    </a:extLst>
                  </a:tr>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𝑥</m:t>
                                    </m:r>
                                  </m:e>
                                  <m:sub>
                                    <m:r>
                                      <a:rPr lang="en-US" altLang="ja-JP" sz="1400" dirty="0" smtClean="0">
                                        <a:latin typeface="Cambria Math" panose="02040503050406030204" pitchFamily="18" charset="0"/>
                                      </a:rPr>
                                      <m:t>𝑖</m:t>
                                    </m:r>
                                  </m:sub>
                                </m:sSub>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𝜇</m:t>
                                </m:r>
                                <m:sSup>
                                  <m:sSupPr>
                                    <m:ctrlPr>
                                      <a:rPr lang="en-US" altLang="ja-JP" sz="1400" i="1" dirty="0" smtClean="0">
                                        <a:latin typeface="Cambria Math" panose="02040503050406030204" pitchFamily="18" charset="0"/>
                                      </a:rPr>
                                    </m:ctrlPr>
                                  </m:sSupPr>
                                  <m:e>
                                    <m:r>
                                      <a:rPr lang="en-US" altLang="ja-JP" sz="1400" dirty="0" smtClean="0">
                                        <a:latin typeface="Cambria Math" panose="02040503050406030204" pitchFamily="18" charset="0"/>
                                      </a:rPr>
                                      <m:t>)</m:t>
                                    </m:r>
                                  </m:e>
                                  <m:sup>
                                    <m:r>
                                      <a:rPr lang="en-US" altLang="ja-JP" sz="1400" dirty="0" smtClean="0">
                                        <a:latin typeface="Cambria Math" panose="02040503050406030204" pitchFamily="18" charset="0"/>
                                      </a:rPr>
                                      <m:t>2</m:t>
                                    </m:r>
                                  </m:sup>
                                </m:sSup>
                              </m:oMath>
                            </m:oMathPara>
                          </a14:m>
                          <a:endParaRPr kumimoji="1" lang="ja-JP" altLang="en-US" sz="100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594357"/>
                      </a:ext>
                    </a:extLst>
                  </a:tr>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𝑥</m:t>
                                    </m:r>
                                  </m:e>
                                  <m:sub>
                                    <m:r>
                                      <a:rPr lang="en-US" altLang="ja-JP" sz="1400" dirty="0" smtClean="0">
                                        <a:latin typeface="Cambria Math" panose="02040503050406030204" pitchFamily="18" charset="0"/>
                                      </a:rPr>
                                      <m:t>𝑖</m:t>
                                    </m:r>
                                  </m:sub>
                                </m:sSub>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𝜇</m:t>
                                </m:r>
                                <m:sSup>
                                  <m:sSupPr>
                                    <m:ctrlPr>
                                      <a:rPr lang="en-US" altLang="ja-JP" sz="1400" i="1" dirty="0" smtClean="0">
                                        <a:latin typeface="Cambria Math" panose="02040503050406030204" pitchFamily="18" charset="0"/>
                                      </a:rPr>
                                    </m:ctrlPr>
                                  </m:sSupPr>
                                  <m:e>
                                    <m:r>
                                      <a:rPr lang="en-US" altLang="ja-JP" sz="1400" dirty="0" smtClean="0">
                                        <a:latin typeface="Cambria Math" panose="02040503050406030204" pitchFamily="18" charset="0"/>
                                      </a:rPr>
                                      <m:t>)</m:t>
                                    </m:r>
                                  </m:e>
                                  <m:sup>
                                    <m:r>
                                      <a:rPr lang="en-US" altLang="ja-JP" sz="1400" dirty="0" smtClean="0">
                                        <a:latin typeface="Cambria Math" panose="02040503050406030204" pitchFamily="18" charset="0"/>
                                      </a:rPr>
                                      <m:t>2</m:t>
                                    </m:r>
                                  </m:sup>
                                </m:sSup>
                                <m:r>
                                  <a:rPr lang="en-US" altLang="ja-JP" sz="1400" dirty="0" smtClean="0">
                                    <a:latin typeface="Cambria Math" panose="02040503050406030204" pitchFamily="18" charset="0"/>
                                  </a:rPr>
                                  <m:t>×</m:t>
                                </m:r>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𝑝</m:t>
                                    </m:r>
                                  </m:e>
                                  <m:sub>
                                    <m:r>
                                      <a:rPr lang="en-US" altLang="ja-JP" sz="1400" dirty="0" smtClean="0">
                                        <a:latin typeface="Cambria Math" panose="02040503050406030204" pitchFamily="18" charset="0"/>
                                      </a:rPr>
                                      <m:t>𝑖</m:t>
                                    </m:r>
                                  </m:sub>
                                </m:sSub>
                              </m:oMath>
                            </m:oMathPara>
                          </a14:m>
                          <a:endParaRPr kumimoji="1" lang="ja-JP" altLang="en-US" sz="1400" dirty="0">
                            <a:solidFill>
                              <a:schemeClr val="tx1"/>
                            </a:solidFill>
                          </a:endParaRPr>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nb-NO" altLang="ja-JP" sz="1400" i="1" dirty="0" smtClean="0">
                                    <a:latin typeface="Cambria Math" panose="02040503050406030204" pitchFamily="18" charset="0"/>
                                  </a:rPr>
                                  <m:t>0.28125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hr-HR" altLang="ja-JP" sz="1400" i="1" dirty="0" smtClean="0">
                                    <a:latin typeface="Cambria Math" panose="02040503050406030204" pitchFamily="18" charset="0"/>
                                  </a:rPr>
                                  <m:t>0.09375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hr-HR" altLang="ja-JP" sz="1400" i="1" dirty="0" smtClean="0">
                                    <a:latin typeface="Cambria Math" panose="02040503050406030204" pitchFamily="18" charset="0"/>
                                  </a:rPr>
                                  <m:t>0.09375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nb-NO" altLang="ja-JP" sz="1400" i="1" dirty="0" smtClean="0">
                                    <a:latin typeface="Cambria Math" panose="02040503050406030204" pitchFamily="18" charset="0"/>
                                  </a:rPr>
                                  <m:t>0.28125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1539942"/>
                      </a:ext>
                    </a:extLst>
                  </a:tr>
                </a:tbl>
              </a:graphicData>
            </a:graphic>
          </p:graphicFrame>
        </mc:Choice>
        <mc:Fallback xmlns="">
          <p:graphicFrame>
            <p:nvGraphicFramePr>
              <p:cNvPr id="6" name="表 12">
                <a:extLst>
                  <a:ext uri="{FF2B5EF4-FFF2-40B4-BE49-F238E27FC236}">
                    <a16:creationId xmlns:a16="http://schemas.microsoft.com/office/drawing/2014/main" id="{9D2855DD-2933-498B-B23C-D8A218F85697}"/>
                  </a:ext>
                </a:extLst>
              </p:cNvPr>
              <p:cNvGraphicFramePr>
                <a:graphicFrameLocks noGrp="1"/>
              </p:cNvGraphicFramePr>
              <p:nvPr>
                <p:extLst>
                  <p:ext uri="{D42A27DB-BD31-4B8C-83A1-F6EECF244321}">
                    <p14:modId xmlns:p14="http://schemas.microsoft.com/office/powerpoint/2010/main" val="786599464"/>
                  </p:ext>
                </p:extLst>
              </p:nvPr>
            </p:nvGraphicFramePr>
            <p:xfrm>
              <a:off x="2274306" y="2775467"/>
              <a:ext cx="4595390" cy="1057344"/>
            </p:xfrm>
            <a:graphic>
              <a:graphicData uri="http://schemas.openxmlformats.org/drawingml/2006/table">
                <a:tbl>
                  <a:tblPr firstRow="1" bandRow="1">
                    <a:tableStyleId>{6E25E649-3F16-4E02-A733-19D2CDBF48F0}</a:tableStyleId>
                  </a:tblPr>
                  <a:tblGrid>
                    <a:gridCol w="1109239">
                      <a:extLst>
                        <a:ext uri="{9D8B030D-6E8A-4147-A177-3AD203B41FA5}">
                          <a16:colId xmlns:a16="http://schemas.microsoft.com/office/drawing/2014/main" val="3694215298"/>
                        </a:ext>
                      </a:extLst>
                    </a:gridCol>
                    <a:gridCol w="728917">
                      <a:extLst>
                        <a:ext uri="{9D8B030D-6E8A-4147-A177-3AD203B41FA5}">
                          <a16:colId xmlns:a16="http://schemas.microsoft.com/office/drawing/2014/main" val="3494623545"/>
                        </a:ext>
                      </a:extLst>
                    </a:gridCol>
                    <a:gridCol w="919078">
                      <a:extLst>
                        <a:ext uri="{9D8B030D-6E8A-4147-A177-3AD203B41FA5}">
                          <a16:colId xmlns:a16="http://schemas.microsoft.com/office/drawing/2014/main" val="3781937378"/>
                        </a:ext>
                      </a:extLst>
                    </a:gridCol>
                    <a:gridCol w="919078">
                      <a:extLst>
                        <a:ext uri="{9D8B030D-6E8A-4147-A177-3AD203B41FA5}">
                          <a16:colId xmlns:a16="http://schemas.microsoft.com/office/drawing/2014/main" val="720094274"/>
                        </a:ext>
                      </a:extLst>
                    </a:gridCol>
                    <a:gridCol w="919078">
                      <a:extLst>
                        <a:ext uri="{9D8B030D-6E8A-4147-A177-3AD203B41FA5}">
                          <a16:colId xmlns:a16="http://schemas.microsoft.com/office/drawing/2014/main" val="357106737"/>
                        </a:ext>
                      </a:extLst>
                    </a:gridCol>
                  </a:tblGrid>
                  <a:tr h="352448">
                    <a:tc>
                      <a:txBody>
                        <a:bodyPr/>
                        <a:lstStyle/>
                        <a:p>
                          <a:endParaRPr lang="ja-JP"/>
                        </a:p>
                      </a:txBody>
                      <a:tcPr marL="68580" marR="68580" marT="34290" marB="34290">
                        <a:blipFill>
                          <a:blip r:embed="rId4"/>
                          <a:stretch>
                            <a:fillRect t="-3448" r="-315934" b="-201724"/>
                          </a:stretch>
                        </a:blipFill>
                      </a:tcPr>
                    </a:tc>
                    <a:tc>
                      <a:txBody>
                        <a:bodyPr/>
                        <a:lstStyle/>
                        <a:p>
                          <a:endParaRPr lang="ja-JP"/>
                        </a:p>
                      </a:txBody>
                      <a:tcPr marL="63305" marR="63305" marT="31652" marB="31652">
                        <a:blipFill>
                          <a:blip r:embed="rId4"/>
                          <a:stretch>
                            <a:fillRect l="-151667" t="-3448" r="-379167" b="-201724"/>
                          </a:stretch>
                        </a:blipFill>
                      </a:tcPr>
                    </a:tc>
                    <a:tc>
                      <a:txBody>
                        <a:bodyPr/>
                        <a:lstStyle/>
                        <a:p>
                          <a:endParaRPr lang="ja-JP"/>
                        </a:p>
                      </a:txBody>
                      <a:tcPr marL="63305" marR="63305" marT="31652" marB="31652">
                        <a:blipFill>
                          <a:blip r:embed="rId4"/>
                          <a:stretch>
                            <a:fillRect l="-201333" t="-3448" r="-203333" b="-201724"/>
                          </a:stretch>
                        </a:blipFill>
                      </a:tcPr>
                    </a:tc>
                    <a:tc>
                      <a:txBody>
                        <a:bodyPr/>
                        <a:lstStyle/>
                        <a:p>
                          <a:endParaRPr lang="ja-JP"/>
                        </a:p>
                      </a:txBody>
                      <a:tcPr marL="63305" marR="63305" marT="31652" marB="31652">
                        <a:blipFill>
                          <a:blip r:embed="rId4"/>
                          <a:stretch>
                            <a:fillRect l="-299338" t="-3448" r="-101987" b="-201724"/>
                          </a:stretch>
                        </a:blipFill>
                      </a:tcPr>
                    </a:tc>
                    <a:tc>
                      <a:txBody>
                        <a:bodyPr/>
                        <a:lstStyle/>
                        <a:p>
                          <a:endParaRPr lang="ja-JP"/>
                        </a:p>
                      </a:txBody>
                      <a:tcPr marL="63305" marR="63305" marT="31652" marB="31652">
                        <a:blipFill>
                          <a:blip r:embed="rId4"/>
                          <a:stretch>
                            <a:fillRect l="-399338" t="-3448" r="-1987" b="-201724"/>
                          </a:stretch>
                        </a:blipFill>
                      </a:tcPr>
                    </a:tc>
                    <a:extLst>
                      <a:ext uri="{0D108BD9-81ED-4DB2-BD59-A6C34878D82A}">
                        <a16:rowId xmlns:a16="http://schemas.microsoft.com/office/drawing/2014/main" val="4225727449"/>
                      </a:ext>
                    </a:extLst>
                  </a:tr>
                  <a:tr h="352448">
                    <a:tc>
                      <a:txBody>
                        <a:bodyPr/>
                        <a:lstStyle/>
                        <a:p>
                          <a:endParaRPr lang="ja-JP"/>
                        </a:p>
                      </a:txBody>
                      <a:tcPr marL="68580" marR="68580" marT="34290" marB="34290">
                        <a:lnB w="12700" cap="flat" cmpd="sng" algn="ctr">
                          <a:solidFill>
                            <a:schemeClr val="tx1"/>
                          </a:solidFill>
                          <a:prstDash val="solid"/>
                          <a:round/>
                          <a:headEnd type="none" w="med" len="med"/>
                          <a:tailEnd type="none" w="med" len="med"/>
                        </a:lnB>
                        <a:blipFill>
                          <a:blip r:embed="rId4"/>
                          <a:stretch>
                            <a:fillRect t="-103448" r="-315934"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4"/>
                          <a:stretch>
                            <a:fillRect l="-151667" t="-103448" r="-379167"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4"/>
                          <a:stretch>
                            <a:fillRect l="-201333" t="-103448" r="-203333"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4"/>
                          <a:stretch>
                            <a:fillRect l="-299338" t="-103448" r="-101987"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4"/>
                          <a:stretch>
                            <a:fillRect l="-399338" t="-103448" r="-1987" b="-101724"/>
                          </a:stretch>
                        </a:blipFill>
                      </a:tcPr>
                    </a:tc>
                    <a:extLst>
                      <a:ext uri="{0D108BD9-81ED-4DB2-BD59-A6C34878D82A}">
                        <a16:rowId xmlns:a16="http://schemas.microsoft.com/office/drawing/2014/main" val="267594357"/>
                      </a:ext>
                    </a:extLst>
                  </a:tr>
                  <a:tr h="352448">
                    <a:tc>
                      <a:txBody>
                        <a:bodyPr/>
                        <a:lstStyle/>
                        <a:p>
                          <a:endParaRPr lang="ja-JP"/>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03448" r="-315934"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51667" t="-203448" r="-379167"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01333" t="-203448" r="-203333"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99338" t="-203448" r="-101987"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99338" t="-203448" r="-1987" b="-1724"/>
                          </a:stretch>
                        </a:blipFill>
                      </a:tcPr>
                    </a:tc>
                    <a:extLst>
                      <a:ext uri="{0D108BD9-81ED-4DB2-BD59-A6C34878D82A}">
                        <a16:rowId xmlns:a16="http://schemas.microsoft.com/office/drawing/2014/main" val="3571539942"/>
                      </a:ext>
                    </a:extLst>
                  </a:tr>
                </a:tbl>
              </a:graphicData>
            </a:graphic>
          </p:graphicFrame>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E4E79C2E-F59C-49FF-A3E0-CACF3C0A31F7}"/>
                  </a:ext>
                </a:extLst>
              </p:cNvPr>
              <p:cNvSpPr/>
              <p:nvPr/>
            </p:nvSpPr>
            <p:spPr>
              <a:xfrm>
                <a:off x="3062489" y="3934945"/>
                <a:ext cx="2389885" cy="809773"/>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n-US" altLang="ja-JP" sz="1661" i="1" dirty="0">
                          <a:latin typeface="Cambria Math" panose="02040503050406030204" pitchFamily="18" charset="0"/>
                          <a:ea typeface="Cambria Math" charset="0"/>
                          <a:cs typeface="Cambria Math" charset="0"/>
                        </a:rPr>
                        <m:t>𝑉</m:t>
                      </m:r>
                      <m:r>
                        <a:rPr lang="en-US" altLang="ja-JP" sz="1661" i="1" dirty="0">
                          <a:latin typeface="Cambria Math" panose="02040503050406030204" pitchFamily="18" charset="0"/>
                          <a:ea typeface="Cambria Math" charset="0"/>
                        </a:rPr>
                        <m:t>[</m:t>
                      </m:r>
                      <m:r>
                        <a:rPr lang="en-US" altLang="ja-JP" sz="1661" i="1" dirty="0">
                          <a:latin typeface="Cambria Math" panose="02040503050406030204" pitchFamily="18" charset="0"/>
                          <a:ea typeface="Cambria Math" charset="0"/>
                          <a:cs typeface="Cambria Math" charset="0"/>
                        </a:rPr>
                        <m:t>𝑋</m:t>
                      </m:r>
                      <m:r>
                        <a:rPr lang="en-US" altLang="ja-JP" sz="1661" i="1" dirty="0">
                          <a:latin typeface="Cambria Math" panose="02040503050406030204" pitchFamily="18" charset="0"/>
                          <a:ea typeface="Cambria Math" charset="0"/>
                          <a:cs typeface="Cambria Math" charset="0"/>
                        </a:rPr>
                        <m:t>]</m:t>
                      </m:r>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panose="02040503050406030204" pitchFamily="18" charset="0"/>
                              <a:ea typeface="Cambria Math" charset="0"/>
                              <a:cs typeface="Cambria Math" charset="0"/>
                            </a:rPr>
                            <m:t>4</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𝜇</m:t>
                          </m:r>
                          <m:sSup>
                            <m:sSupPr>
                              <m:ctrlPr>
                                <a:rPr lang="en-US" altLang="ja-JP" sz="1661" i="1" dirty="0">
                                  <a:latin typeface="Cambria Math" panose="02040503050406030204" pitchFamily="18" charset="0"/>
                                  <a:ea typeface="Cambria Math" charset="0"/>
                                  <a:cs typeface="Cambria Math" charset="0"/>
                                </a:rPr>
                              </m:ctrlPr>
                            </m:sSupPr>
                            <m:e>
                              <m:r>
                                <a:rPr lang="en-US" altLang="ja-JP" sz="1661" i="1" dirty="0">
                                  <a:latin typeface="Cambria Math" charset="0"/>
                                  <a:ea typeface="Cambria Math" charset="0"/>
                                  <a:cs typeface="Cambria Math" charset="0"/>
                                </a:rPr>
                                <m:t>)</m:t>
                              </m:r>
                            </m:e>
                            <m:sup>
                              <m:r>
                                <a:rPr lang="en-US" altLang="ja-JP" sz="1661" i="1" dirty="0">
                                  <a:latin typeface="Cambria Math" charset="0"/>
                                  <a:ea typeface="Cambria Math" charset="0"/>
                                  <a:cs typeface="Cambria Math" charset="0"/>
                                </a:rPr>
                                <m:t>2</m:t>
                              </m:r>
                            </m:sup>
                          </m:sSup>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3" name="正方形/長方形 12">
                <a:extLst>
                  <a:ext uri="{FF2B5EF4-FFF2-40B4-BE49-F238E27FC236}">
                    <a16:creationId xmlns:a16="http://schemas.microsoft.com/office/drawing/2014/main" id="{E4E79C2E-F59C-49FF-A3E0-CACF3C0A31F7}"/>
                  </a:ext>
                </a:extLst>
              </p:cNvPr>
              <p:cNvSpPr>
                <a:spLocks noRot="1" noChangeAspect="1" noMove="1" noResize="1" noEditPoints="1" noAdjustHandles="1" noChangeArrowheads="1" noChangeShapeType="1" noTextEdit="1"/>
              </p:cNvSpPr>
              <p:nvPr/>
            </p:nvSpPr>
            <p:spPr>
              <a:xfrm>
                <a:off x="3062489" y="3934945"/>
                <a:ext cx="2389885" cy="809773"/>
              </a:xfrm>
              <a:prstGeom prst="rect">
                <a:avLst/>
              </a:prstGeom>
              <a:blipFill>
                <a:blip r:embed="rId5"/>
                <a:stretch>
                  <a:fillRect/>
                </a:stretch>
              </a:blipFill>
            </p:spPr>
            <p:txBody>
              <a:bodyPr/>
              <a:lstStyle/>
              <a:p>
                <a:r>
                  <a:rPr lang="ja-JP" altLang="en-US">
                    <a:noFill/>
                  </a:rPr>
                  <a:t> </a:t>
                </a:r>
              </a:p>
            </p:txBody>
          </p:sp>
        </mc:Fallback>
      </mc:AlternateContent>
      <p:sp>
        <p:nvSpPr>
          <p:cNvPr id="4" name="正方形/長方形 3">
            <a:extLst>
              <a:ext uri="{FF2B5EF4-FFF2-40B4-BE49-F238E27FC236}">
                <a16:creationId xmlns:a16="http://schemas.microsoft.com/office/drawing/2014/main" id="{822F8712-D7C7-4348-B070-D75D289CE723}"/>
              </a:ext>
            </a:extLst>
          </p:cNvPr>
          <p:cNvSpPr/>
          <p:nvPr/>
        </p:nvSpPr>
        <p:spPr bwMode="auto">
          <a:xfrm>
            <a:off x="1581361" y="3184005"/>
            <a:ext cx="5963034" cy="734398"/>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8" name="コンテンツ プレースホルダー 7">
            <a:extLst>
              <a:ext uri="{FF2B5EF4-FFF2-40B4-BE49-F238E27FC236}">
                <a16:creationId xmlns:a16="http://schemas.microsoft.com/office/drawing/2014/main" id="{941C4624-23EF-4EFE-83B6-7DCF05B9DEE2}"/>
              </a:ext>
            </a:extLst>
          </p:cNvPr>
          <p:cNvSpPr>
            <a:spLocks noGrp="1"/>
          </p:cNvSpPr>
          <p:nvPr>
            <p:ph idx="1"/>
          </p:nvPr>
        </p:nvSpPr>
        <p:spPr/>
        <p:txBody>
          <a:bodyPr/>
          <a:lstStyle/>
          <a:p>
            <a:endParaRPr lang="ja-JP" altLang="en-US"/>
          </a:p>
        </p:txBody>
      </p:sp>
      <p:sp>
        <p:nvSpPr>
          <p:cNvPr id="15" name="円/楕円 14">
            <a:extLst>
              <a:ext uri="{FF2B5EF4-FFF2-40B4-BE49-F238E27FC236}">
                <a16:creationId xmlns:a16="http://schemas.microsoft.com/office/drawing/2014/main" id="{B1C769E9-DB63-8A41-9B23-94B0FA0E7DE4}"/>
              </a:ext>
            </a:extLst>
          </p:cNvPr>
          <p:cNvSpPr/>
          <p:nvPr/>
        </p:nvSpPr>
        <p:spPr bwMode="auto">
          <a:xfrm>
            <a:off x="4257431" y="4168124"/>
            <a:ext cx="466970" cy="381000"/>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正方形/長方形 15">
            <a:extLst>
              <a:ext uri="{FF2B5EF4-FFF2-40B4-BE49-F238E27FC236}">
                <a16:creationId xmlns:a16="http://schemas.microsoft.com/office/drawing/2014/main" id="{A8F1AED2-158E-7A44-984B-27197977AF36}"/>
              </a:ext>
            </a:extLst>
          </p:cNvPr>
          <p:cNvSpPr/>
          <p:nvPr/>
        </p:nvSpPr>
        <p:spPr bwMode="auto">
          <a:xfrm>
            <a:off x="3418114" y="2759609"/>
            <a:ext cx="3440694" cy="354029"/>
          </a:xfrm>
          <a:prstGeom prst="rect">
            <a:avLst/>
          </a:prstGeom>
          <a:solidFill>
            <a:srgbClr val="FF0000">
              <a:alpha val="20000"/>
            </a:srgbClr>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7" name="コンテンツ プレースホルダー 2">
            <a:extLst>
              <a:ext uri="{FF2B5EF4-FFF2-40B4-BE49-F238E27FC236}">
                <a16:creationId xmlns:a16="http://schemas.microsoft.com/office/drawing/2014/main" id="{31CCE3E0-0F9F-7649-BF24-FFDF55D3396E}"/>
              </a:ext>
            </a:extLst>
          </p:cNvPr>
          <p:cNvSpPr txBox="1">
            <a:spLocks/>
          </p:cNvSpPr>
          <p:nvPr/>
        </p:nvSpPr>
        <p:spPr>
          <a:xfrm>
            <a:off x="1755443" y="1262504"/>
            <a:ext cx="5963034" cy="582232"/>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kumimoji="1" lang="ja-JP" altLang="en-US" sz="1350" kern="0"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350" kern="0" dirty="0">
                <a:latin typeface="メイリオ" panose="020B0604030504040204" pitchFamily="50" charset="-128"/>
                <a:ea typeface="メイリオ" panose="020B0604030504040204" pitchFamily="50" charset="-128"/>
              </a:rPr>
              <a:t>とする。分散</a:t>
            </a:r>
            <a:r>
              <a:rPr lang="ja-JP" altLang="en-US" sz="1350" kern="0">
                <a:latin typeface="メイリオ" panose="020B0604030504040204" pitchFamily="50" charset="-128"/>
                <a:ea typeface="メイリオ" panose="020B0604030504040204" pitchFamily="50" charset="-128"/>
              </a:rPr>
              <a:t>を求めてください。　</a:t>
            </a:r>
            <a:endParaRPr kumimoji="1" lang="ja-JP" altLang="en-US" sz="135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4647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確率変数の分散</a:t>
            </a:r>
            <a:endParaRPr kumimoji="1" lang="ja-JP" altLang="en-US" dirty="0"/>
          </a:p>
        </p:txBody>
      </p:sp>
      <p:sp>
        <p:nvSpPr>
          <p:cNvPr id="9" name="正方形/長方形 8">
            <a:extLst>
              <a:ext uri="{FF2B5EF4-FFF2-40B4-BE49-F238E27FC236}">
                <a16:creationId xmlns:a16="http://schemas.microsoft.com/office/drawing/2014/main" id="{E6F972BD-25B4-4F4F-AA57-9D156842E498}"/>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E81DF3C9-A9E8-49BC-BBB4-23C3D84428CF}"/>
              </a:ext>
            </a:extLst>
          </p:cNvPr>
          <p:cNvSpPr txBox="1">
            <a:spLocks/>
          </p:cNvSpPr>
          <p:nvPr/>
        </p:nvSpPr>
        <p:spPr>
          <a:xfrm>
            <a:off x="1889578" y="992440"/>
            <a:ext cx="1367972" cy="27006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確率変数の分散</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2"/>
                          <a:stretch>
                            <a:fillRect t="-3448" r="-294271" b="-103448"/>
                          </a:stretch>
                        </a:blipFill>
                      </a:tcPr>
                    </a:tc>
                    <a:tc>
                      <a:txBody>
                        <a:bodyPr/>
                        <a:lstStyle/>
                        <a:p>
                          <a:endParaRPr lang="ja-JP"/>
                        </a:p>
                      </a:txBody>
                      <a:tcPr marL="63305" marR="63305" marT="31652" marB="31652">
                        <a:blipFill>
                          <a:blip r:embed="rId2"/>
                          <a:stretch>
                            <a:fillRect l="-174545" t="-3448" r="-413636" b="-103448"/>
                          </a:stretch>
                        </a:blipFill>
                      </a:tcPr>
                    </a:tc>
                    <a:tc>
                      <a:txBody>
                        <a:bodyPr/>
                        <a:lstStyle/>
                        <a:p>
                          <a:endParaRPr lang="ja-JP"/>
                        </a:p>
                      </a:txBody>
                      <a:tcPr marL="63305" marR="63305" marT="31652" marB="31652">
                        <a:blipFill>
                          <a:blip r:embed="rId2"/>
                          <a:stretch>
                            <a:fillRect l="-201333" t="-3448" r="-203333" b="-103448"/>
                          </a:stretch>
                        </a:blipFill>
                      </a:tcPr>
                    </a:tc>
                    <a:tc>
                      <a:txBody>
                        <a:bodyPr/>
                        <a:lstStyle/>
                        <a:p>
                          <a:endParaRPr lang="ja-JP"/>
                        </a:p>
                      </a:txBody>
                      <a:tcPr marL="63305" marR="63305" marT="31652" marB="31652">
                        <a:blipFill>
                          <a:blip r:embed="rId2"/>
                          <a:stretch>
                            <a:fillRect l="-299338" t="-3448" r="-101987" b="-103448"/>
                          </a:stretch>
                        </a:blipFill>
                      </a:tcPr>
                    </a:tc>
                    <a:tc>
                      <a:txBody>
                        <a:bodyPr/>
                        <a:lstStyle/>
                        <a:p>
                          <a:endParaRPr lang="ja-JP"/>
                        </a:p>
                      </a:txBody>
                      <a:tcPr marL="63305" marR="63305" marT="31652" marB="31652">
                        <a:blipFill>
                          <a:blip r:embed="rId2"/>
                          <a:stretch>
                            <a:fillRect l="-399338" t="-3448" r="-1987" b="-103448"/>
                          </a:stretch>
                        </a:blipFill>
                      </a:tcPr>
                    </a:tc>
                    <a:extLst>
                      <a:ext uri="{0D108BD9-81ED-4DB2-BD59-A6C34878D82A}">
                        <a16:rowId xmlns:a16="http://schemas.microsoft.com/office/drawing/2014/main" val="10000"/>
                      </a:ext>
                    </a:extLst>
                  </a:tr>
                  <a:tr h="350323">
                    <a:tc>
                      <a:txBody>
                        <a:bodyPr/>
                        <a:lstStyle/>
                        <a:p>
                          <a:endParaRPr lang="ja-JP"/>
                        </a:p>
                      </a:txBody>
                      <a:tcPr marL="63305" marR="63305" marT="31652" marB="31652">
                        <a:blipFill>
                          <a:blip r:embed="rId2"/>
                          <a:stretch>
                            <a:fillRect t="-103448" r="-294271" b="-3448"/>
                          </a:stretch>
                        </a:blipFill>
                      </a:tcPr>
                    </a:tc>
                    <a:tc>
                      <a:txBody>
                        <a:bodyPr/>
                        <a:lstStyle/>
                        <a:p>
                          <a:endParaRPr lang="ja-JP"/>
                        </a:p>
                      </a:txBody>
                      <a:tcPr marL="63305" marR="63305" marT="31652" marB="31652">
                        <a:blipFill>
                          <a:blip r:embed="rId2"/>
                          <a:stretch>
                            <a:fillRect l="-174545" t="-103448" r="-413636" b="-3448"/>
                          </a:stretch>
                        </a:blipFill>
                      </a:tcPr>
                    </a:tc>
                    <a:tc>
                      <a:txBody>
                        <a:bodyPr/>
                        <a:lstStyle/>
                        <a:p>
                          <a:endParaRPr lang="ja-JP"/>
                        </a:p>
                      </a:txBody>
                      <a:tcPr marL="63305" marR="63305" marT="31652" marB="31652">
                        <a:blipFill>
                          <a:blip r:embed="rId2"/>
                          <a:stretch>
                            <a:fillRect l="-201333" t="-103448" r="-203333" b="-3448"/>
                          </a:stretch>
                        </a:blipFill>
                      </a:tcPr>
                    </a:tc>
                    <a:tc>
                      <a:txBody>
                        <a:bodyPr/>
                        <a:lstStyle/>
                        <a:p>
                          <a:endParaRPr lang="ja-JP"/>
                        </a:p>
                      </a:txBody>
                      <a:tcPr marL="63305" marR="63305" marT="31652" marB="31652">
                        <a:blipFill>
                          <a:blip r:embed="rId2"/>
                          <a:stretch>
                            <a:fillRect l="-299338" t="-103448" r="-101987" b="-3448"/>
                          </a:stretch>
                        </a:blipFill>
                      </a:tcPr>
                    </a:tc>
                    <a:tc>
                      <a:txBody>
                        <a:bodyPr/>
                        <a:lstStyle/>
                        <a:p>
                          <a:endParaRPr lang="ja-JP"/>
                        </a:p>
                      </a:txBody>
                      <a:tcPr marL="63305" marR="63305" marT="31652" marB="31652">
                        <a:blipFill>
                          <a:blip r:embed="rId2"/>
                          <a:stretch>
                            <a:fillRect l="-399338" t="-103448" r="-1987" b="-3448"/>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 12">
                <a:extLst>
                  <a:ext uri="{FF2B5EF4-FFF2-40B4-BE49-F238E27FC236}">
                    <a16:creationId xmlns:a16="http://schemas.microsoft.com/office/drawing/2014/main" id="{9D2855DD-2933-498B-B23C-D8A218F85697}"/>
                  </a:ext>
                </a:extLst>
              </p:cNvPr>
              <p:cNvGraphicFramePr>
                <a:graphicFrameLocks noGrp="1"/>
              </p:cNvGraphicFramePr>
              <p:nvPr/>
            </p:nvGraphicFramePr>
            <p:xfrm>
              <a:off x="2274306" y="2775467"/>
              <a:ext cx="4595390" cy="1057344"/>
            </p:xfrm>
            <a:graphic>
              <a:graphicData uri="http://schemas.openxmlformats.org/drawingml/2006/table">
                <a:tbl>
                  <a:tblPr firstRow="1" bandRow="1">
                    <a:tableStyleId>{6E25E649-3F16-4E02-A733-19D2CDBF48F0}</a:tableStyleId>
                  </a:tblPr>
                  <a:tblGrid>
                    <a:gridCol w="1109239">
                      <a:extLst>
                        <a:ext uri="{9D8B030D-6E8A-4147-A177-3AD203B41FA5}">
                          <a16:colId xmlns:a16="http://schemas.microsoft.com/office/drawing/2014/main" val="3694215298"/>
                        </a:ext>
                      </a:extLst>
                    </a:gridCol>
                    <a:gridCol w="728917">
                      <a:extLst>
                        <a:ext uri="{9D8B030D-6E8A-4147-A177-3AD203B41FA5}">
                          <a16:colId xmlns:a16="http://schemas.microsoft.com/office/drawing/2014/main" val="3494623545"/>
                        </a:ext>
                      </a:extLst>
                    </a:gridCol>
                    <a:gridCol w="919078">
                      <a:extLst>
                        <a:ext uri="{9D8B030D-6E8A-4147-A177-3AD203B41FA5}">
                          <a16:colId xmlns:a16="http://schemas.microsoft.com/office/drawing/2014/main" val="3781937378"/>
                        </a:ext>
                      </a:extLst>
                    </a:gridCol>
                    <a:gridCol w="919078">
                      <a:extLst>
                        <a:ext uri="{9D8B030D-6E8A-4147-A177-3AD203B41FA5}">
                          <a16:colId xmlns:a16="http://schemas.microsoft.com/office/drawing/2014/main" val="720094274"/>
                        </a:ext>
                      </a:extLst>
                    </a:gridCol>
                    <a:gridCol w="919078">
                      <a:extLst>
                        <a:ext uri="{9D8B030D-6E8A-4147-A177-3AD203B41FA5}">
                          <a16:colId xmlns:a16="http://schemas.microsoft.com/office/drawing/2014/main" val="357106737"/>
                        </a:ext>
                      </a:extLst>
                    </a:gridCol>
                  </a:tblGrid>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solidFill>
                                          <a:schemeClr val="tx1"/>
                                        </a:solidFill>
                                        <a:latin typeface="Cambria Math" panose="02040503050406030204" pitchFamily="18" charset="0"/>
                                      </a:rPr>
                                    </m:ctrlPr>
                                  </m:sSubPr>
                                  <m:e>
                                    <m:r>
                                      <a:rPr lang="en-US" altLang="ja-JP" sz="1400" dirty="0" smtClean="0">
                                        <a:solidFill>
                                          <a:schemeClr val="tx1"/>
                                        </a:solidFill>
                                        <a:latin typeface="Cambria Math" panose="02040503050406030204" pitchFamily="18" charset="0"/>
                                      </a:rPr>
                                      <m:t>(</m:t>
                                    </m:r>
                                    <m:r>
                                      <a:rPr lang="en-US" altLang="ja-JP" sz="1400" dirty="0" smtClean="0">
                                        <a:solidFill>
                                          <a:schemeClr val="tx1"/>
                                        </a:solidFill>
                                        <a:latin typeface="Cambria Math" panose="02040503050406030204" pitchFamily="18" charset="0"/>
                                      </a:rPr>
                                      <m:t>𝑥</m:t>
                                    </m:r>
                                  </m:e>
                                  <m:sub>
                                    <m:r>
                                      <a:rPr lang="en-US" altLang="ja-JP" sz="1400" dirty="0" smtClean="0">
                                        <a:solidFill>
                                          <a:schemeClr val="tx1"/>
                                        </a:solidFill>
                                        <a:latin typeface="Cambria Math" panose="02040503050406030204" pitchFamily="18" charset="0"/>
                                      </a:rPr>
                                      <m:t>𝑖</m:t>
                                    </m:r>
                                  </m:sub>
                                </m:sSub>
                                <m:r>
                                  <a:rPr lang="en-US" altLang="ja-JP" sz="1400" dirty="0" smtClean="0">
                                    <a:solidFill>
                                      <a:schemeClr val="tx1"/>
                                    </a:solidFill>
                                    <a:latin typeface="Cambria Math" panose="02040503050406030204" pitchFamily="18" charset="0"/>
                                  </a:rPr>
                                  <m:t>−</m:t>
                                </m:r>
                                <m:r>
                                  <a:rPr lang="en-US" altLang="ja-JP" sz="1400" dirty="0" smtClean="0">
                                    <a:solidFill>
                                      <a:schemeClr val="tx1"/>
                                    </a:solidFill>
                                    <a:latin typeface="Cambria Math" panose="02040503050406030204" pitchFamily="18" charset="0"/>
                                  </a:rPr>
                                  <m:t>𝜇</m:t>
                                </m:r>
                                <m:r>
                                  <a:rPr lang="ja-JP" altLang="en-US" sz="1400" dirty="0" smtClean="0">
                                    <a:solidFill>
                                      <a:schemeClr val="tx1"/>
                                    </a:solidFill>
                                    <a:latin typeface="Cambria Math" panose="02040503050406030204" pitchFamily="18" charset="0"/>
                                  </a:rPr>
                                  <m:t>）</m:t>
                                </m:r>
                              </m:oMath>
                            </m:oMathPara>
                          </a14:m>
                          <a:endParaRPr kumimoji="1" lang="ja-JP" altLang="en-US" sz="1000" dirty="0">
                            <a:solidFill>
                              <a:schemeClr val="tx1"/>
                            </a:solidFill>
                          </a:endParaRPr>
                        </a:p>
                      </a:txBody>
                      <a:tcPr marL="68580" marR="68580" marT="34290" marB="34290">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−1.5</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−0.5</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0.5</m:t>
                                </m:r>
                                <m:r>
                                  <a:rPr kumimoji="1" lang="en-US" altLang="ja-JP" sz="1400" b="0" i="1" baseline="0" dirty="0">
                                    <a:solidFill>
                                      <a:schemeClr val="tx1"/>
                                    </a:solidFill>
                                    <a:latin typeface="Cambria Math" panose="02040503050406030204" pitchFamily="18" charset="0"/>
                                  </a:rPr>
                                  <m:t> </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1.5 </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extLst>
                      <a:ext uri="{0D108BD9-81ED-4DB2-BD59-A6C34878D82A}">
                        <a16:rowId xmlns:a16="http://schemas.microsoft.com/office/drawing/2014/main" val="4225727449"/>
                      </a:ext>
                    </a:extLst>
                  </a:tr>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𝑥</m:t>
                                    </m:r>
                                  </m:e>
                                  <m:sub>
                                    <m:r>
                                      <a:rPr lang="en-US" altLang="ja-JP" sz="1400" dirty="0" smtClean="0">
                                        <a:latin typeface="Cambria Math" panose="02040503050406030204" pitchFamily="18" charset="0"/>
                                      </a:rPr>
                                      <m:t>𝑖</m:t>
                                    </m:r>
                                  </m:sub>
                                </m:sSub>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𝜇</m:t>
                                </m:r>
                                <m:sSup>
                                  <m:sSupPr>
                                    <m:ctrlPr>
                                      <a:rPr lang="en-US" altLang="ja-JP" sz="1400" i="1" dirty="0" smtClean="0">
                                        <a:latin typeface="Cambria Math" panose="02040503050406030204" pitchFamily="18" charset="0"/>
                                      </a:rPr>
                                    </m:ctrlPr>
                                  </m:sSupPr>
                                  <m:e>
                                    <m:r>
                                      <a:rPr lang="en-US" altLang="ja-JP" sz="1400" dirty="0" smtClean="0">
                                        <a:latin typeface="Cambria Math" panose="02040503050406030204" pitchFamily="18" charset="0"/>
                                      </a:rPr>
                                      <m:t>)</m:t>
                                    </m:r>
                                  </m:e>
                                  <m:sup>
                                    <m:r>
                                      <a:rPr lang="en-US" altLang="ja-JP" sz="1400" dirty="0" smtClean="0">
                                        <a:latin typeface="Cambria Math" panose="02040503050406030204" pitchFamily="18" charset="0"/>
                                      </a:rPr>
                                      <m:t>2</m:t>
                                    </m:r>
                                  </m:sup>
                                </m:sSup>
                              </m:oMath>
                            </m:oMathPara>
                          </a14:m>
                          <a:endParaRPr kumimoji="1" lang="ja-JP" altLang="en-US" sz="100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594357"/>
                      </a:ext>
                    </a:extLst>
                  </a:tr>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𝑥</m:t>
                                    </m:r>
                                  </m:e>
                                  <m:sub>
                                    <m:r>
                                      <a:rPr lang="en-US" altLang="ja-JP" sz="1400" dirty="0" smtClean="0">
                                        <a:latin typeface="Cambria Math" panose="02040503050406030204" pitchFamily="18" charset="0"/>
                                      </a:rPr>
                                      <m:t>𝑖</m:t>
                                    </m:r>
                                  </m:sub>
                                </m:sSub>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𝜇</m:t>
                                </m:r>
                                <m:sSup>
                                  <m:sSupPr>
                                    <m:ctrlPr>
                                      <a:rPr lang="en-US" altLang="ja-JP" sz="1400" i="1" dirty="0" smtClean="0">
                                        <a:latin typeface="Cambria Math" panose="02040503050406030204" pitchFamily="18" charset="0"/>
                                      </a:rPr>
                                    </m:ctrlPr>
                                  </m:sSupPr>
                                  <m:e>
                                    <m:r>
                                      <a:rPr lang="en-US" altLang="ja-JP" sz="1400" dirty="0" smtClean="0">
                                        <a:latin typeface="Cambria Math" panose="02040503050406030204" pitchFamily="18" charset="0"/>
                                      </a:rPr>
                                      <m:t>)</m:t>
                                    </m:r>
                                  </m:e>
                                  <m:sup>
                                    <m:r>
                                      <a:rPr lang="en-US" altLang="ja-JP" sz="1400" dirty="0" smtClean="0">
                                        <a:latin typeface="Cambria Math" panose="02040503050406030204" pitchFamily="18" charset="0"/>
                                      </a:rPr>
                                      <m:t>2</m:t>
                                    </m:r>
                                  </m:sup>
                                </m:sSup>
                                <m:r>
                                  <a:rPr lang="en-US" altLang="ja-JP" sz="1400" dirty="0" smtClean="0">
                                    <a:latin typeface="Cambria Math" panose="02040503050406030204" pitchFamily="18" charset="0"/>
                                  </a:rPr>
                                  <m:t>×</m:t>
                                </m:r>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𝑝</m:t>
                                    </m:r>
                                  </m:e>
                                  <m:sub>
                                    <m:r>
                                      <a:rPr lang="en-US" altLang="ja-JP" sz="1400" dirty="0" smtClean="0">
                                        <a:latin typeface="Cambria Math" panose="02040503050406030204" pitchFamily="18" charset="0"/>
                                      </a:rPr>
                                      <m:t>𝑖</m:t>
                                    </m:r>
                                  </m:sub>
                                </m:sSub>
                              </m:oMath>
                            </m:oMathPara>
                          </a14:m>
                          <a:endParaRPr kumimoji="1" lang="ja-JP" altLang="en-US" sz="1400" dirty="0">
                            <a:solidFill>
                              <a:schemeClr val="tx1"/>
                            </a:solidFill>
                          </a:endParaRPr>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nb-NO" altLang="ja-JP" sz="1400" i="1" dirty="0" smtClean="0">
                                    <a:latin typeface="Cambria Math" panose="02040503050406030204" pitchFamily="18" charset="0"/>
                                  </a:rPr>
                                  <m:t>0.28125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hr-HR" altLang="ja-JP" sz="1400" i="1" dirty="0" smtClean="0">
                                    <a:latin typeface="Cambria Math" panose="02040503050406030204" pitchFamily="18" charset="0"/>
                                  </a:rPr>
                                  <m:t>0.09375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hr-HR" altLang="ja-JP" sz="1400" i="1" dirty="0" smtClean="0">
                                    <a:latin typeface="Cambria Math" panose="02040503050406030204" pitchFamily="18" charset="0"/>
                                  </a:rPr>
                                  <m:t>0.09375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nb-NO" altLang="ja-JP" sz="1400" i="1" dirty="0" smtClean="0">
                                    <a:latin typeface="Cambria Math" panose="02040503050406030204" pitchFamily="18" charset="0"/>
                                  </a:rPr>
                                  <m:t>0.28125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1539942"/>
                      </a:ext>
                    </a:extLst>
                  </a:tr>
                </a:tbl>
              </a:graphicData>
            </a:graphic>
          </p:graphicFrame>
        </mc:Choice>
        <mc:Fallback xmlns="">
          <p:graphicFrame>
            <p:nvGraphicFramePr>
              <p:cNvPr id="6" name="表 12">
                <a:extLst>
                  <a:ext uri="{FF2B5EF4-FFF2-40B4-BE49-F238E27FC236}">
                    <a16:creationId xmlns:a16="http://schemas.microsoft.com/office/drawing/2014/main" id="{9D2855DD-2933-498B-B23C-D8A218F85697}"/>
                  </a:ext>
                </a:extLst>
              </p:cNvPr>
              <p:cNvGraphicFramePr>
                <a:graphicFrameLocks noGrp="1"/>
              </p:cNvGraphicFramePr>
              <p:nvPr/>
            </p:nvGraphicFramePr>
            <p:xfrm>
              <a:off x="2274306" y="2775467"/>
              <a:ext cx="4595390" cy="1057344"/>
            </p:xfrm>
            <a:graphic>
              <a:graphicData uri="http://schemas.openxmlformats.org/drawingml/2006/table">
                <a:tbl>
                  <a:tblPr firstRow="1" bandRow="1">
                    <a:tableStyleId>{6E25E649-3F16-4E02-A733-19D2CDBF48F0}</a:tableStyleId>
                  </a:tblPr>
                  <a:tblGrid>
                    <a:gridCol w="1109239">
                      <a:extLst>
                        <a:ext uri="{9D8B030D-6E8A-4147-A177-3AD203B41FA5}">
                          <a16:colId xmlns:a16="http://schemas.microsoft.com/office/drawing/2014/main" val="3694215298"/>
                        </a:ext>
                      </a:extLst>
                    </a:gridCol>
                    <a:gridCol w="728917">
                      <a:extLst>
                        <a:ext uri="{9D8B030D-6E8A-4147-A177-3AD203B41FA5}">
                          <a16:colId xmlns:a16="http://schemas.microsoft.com/office/drawing/2014/main" val="3494623545"/>
                        </a:ext>
                      </a:extLst>
                    </a:gridCol>
                    <a:gridCol w="919078">
                      <a:extLst>
                        <a:ext uri="{9D8B030D-6E8A-4147-A177-3AD203B41FA5}">
                          <a16:colId xmlns:a16="http://schemas.microsoft.com/office/drawing/2014/main" val="3781937378"/>
                        </a:ext>
                      </a:extLst>
                    </a:gridCol>
                    <a:gridCol w="919078">
                      <a:extLst>
                        <a:ext uri="{9D8B030D-6E8A-4147-A177-3AD203B41FA5}">
                          <a16:colId xmlns:a16="http://schemas.microsoft.com/office/drawing/2014/main" val="720094274"/>
                        </a:ext>
                      </a:extLst>
                    </a:gridCol>
                    <a:gridCol w="919078">
                      <a:extLst>
                        <a:ext uri="{9D8B030D-6E8A-4147-A177-3AD203B41FA5}">
                          <a16:colId xmlns:a16="http://schemas.microsoft.com/office/drawing/2014/main" val="357106737"/>
                        </a:ext>
                      </a:extLst>
                    </a:gridCol>
                  </a:tblGrid>
                  <a:tr h="352448">
                    <a:tc>
                      <a:txBody>
                        <a:bodyPr/>
                        <a:lstStyle/>
                        <a:p>
                          <a:endParaRPr lang="ja-JP"/>
                        </a:p>
                      </a:txBody>
                      <a:tcPr marL="68580" marR="68580" marT="34290" marB="34290">
                        <a:blipFill>
                          <a:blip r:embed="rId3"/>
                          <a:stretch>
                            <a:fillRect t="-3448" r="-315934" b="-201724"/>
                          </a:stretch>
                        </a:blipFill>
                      </a:tcPr>
                    </a:tc>
                    <a:tc>
                      <a:txBody>
                        <a:bodyPr/>
                        <a:lstStyle/>
                        <a:p>
                          <a:endParaRPr lang="ja-JP"/>
                        </a:p>
                      </a:txBody>
                      <a:tcPr marL="63305" marR="63305" marT="31652" marB="31652">
                        <a:blipFill>
                          <a:blip r:embed="rId3"/>
                          <a:stretch>
                            <a:fillRect l="-151667" t="-3448" r="-379167" b="-201724"/>
                          </a:stretch>
                        </a:blipFill>
                      </a:tcPr>
                    </a:tc>
                    <a:tc>
                      <a:txBody>
                        <a:bodyPr/>
                        <a:lstStyle/>
                        <a:p>
                          <a:endParaRPr lang="ja-JP"/>
                        </a:p>
                      </a:txBody>
                      <a:tcPr marL="63305" marR="63305" marT="31652" marB="31652">
                        <a:blipFill>
                          <a:blip r:embed="rId3"/>
                          <a:stretch>
                            <a:fillRect l="-201333" t="-3448" r="-203333" b="-201724"/>
                          </a:stretch>
                        </a:blipFill>
                      </a:tcPr>
                    </a:tc>
                    <a:tc>
                      <a:txBody>
                        <a:bodyPr/>
                        <a:lstStyle/>
                        <a:p>
                          <a:endParaRPr lang="ja-JP"/>
                        </a:p>
                      </a:txBody>
                      <a:tcPr marL="63305" marR="63305" marT="31652" marB="31652">
                        <a:blipFill>
                          <a:blip r:embed="rId3"/>
                          <a:stretch>
                            <a:fillRect l="-299338" t="-3448" r="-101987" b="-201724"/>
                          </a:stretch>
                        </a:blipFill>
                      </a:tcPr>
                    </a:tc>
                    <a:tc>
                      <a:txBody>
                        <a:bodyPr/>
                        <a:lstStyle/>
                        <a:p>
                          <a:endParaRPr lang="ja-JP"/>
                        </a:p>
                      </a:txBody>
                      <a:tcPr marL="63305" marR="63305" marT="31652" marB="31652">
                        <a:blipFill>
                          <a:blip r:embed="rId3"/>
                          <a:stretch>
                            <a:fillRect l="-399338" t="-3448" r="-1987" b="-201724"/>
                          </a:stretch>
                        </a:blipFill>
                      </a:tcPr>
                    </a:tc>
                    <a:extLst>
                      <a:ext uri="{0D108BD9-81ED-4DB2-BD59-A6C34878D82A}">
                        <a16:rowId xmlns:a16="http://schemas.microsoft.com/office/drawing/2014/main" val="4225727449"/>
                      </a:ext>
                    </a:extLst>
                  </a:tr>
                  <a:tr h="352448">
                    <a:tc>
                      <a:txBody>
                        <a:bodyPr/>
                        <a:lstStyle/>
                        <a:p>
                          <a:endParaRPr lang="ja-JP"/>
                        </a:p>
                      </a:txBody>
                      <a:tcPr marL="68580" marR="68580" marT="34290" marB="34290">
                        <a:lnB w="12700" cap="flat" cmpd="sng" algn="ctr">
                          <a:solidFill>
                            <a:schemeClr val="tx1"/>
                          </a:solidFill>
                          <a:prstDash val="solid"/>
                          <a:round/>
                          <a:headEnd type="none" w="med" len="med"/>
                          <a:tailEnd type="none" w="med" len="med"/>
                        </a:lnB>
                        <a:blipFill>
                          <a:blip r:embed="rId3"/>
                          <a:stretch>
                            <a:fillRect t="-103448" r="-315934"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151667" t="-103448" r="-379167"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201333" t="-103448" r="-203333"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299338" t="-103448" r="-101987"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399338" t="-103448" r="-1987" b="-101724"/>
                          </a:stretch>
                        </a:blipFill>
                      </a:tcPr>
                    </a:tc>
                    <a:extLst>
                      <a:ext uri="{0D108BD9-81ED-4DB2-BD59-A6C34878D82A}">
                        <a16:rowId xmlns:a16="http://schemas.microsoft.com/office/drawing/2014/main" val="267594357"/>
                      </a:ext>
                    </a:extLst>
                  </a:tr>
                  <a:tr h="352448">
                    <a:tc>
                      <a:txBody>
                        <a:bodyPr/>
                        <a:lstStyle/>
                        <a:p>
                          <a:endParaRPr lang="ja-JP"/>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t="-203448" r="-315934"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1667" t="-203448" r="-379167"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1333" t="-203448" r="-203333"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9338" t="-203448" r="-101987"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99338" t="-203448" r="-1987" b="-1724"/>
                          </a:stretch>
                        </a:blipFill>
                      </a:tcPr>
                    </a:tc>
                    <a:extLst>
                      <a:ext uri="{0D108BD9-81ED-4DB2-BD59-A6C34878D82A}">
                        <a16:rowId xmlns:a16="http://schemas.microsoft.com/office/drawing/2014/main" val="3571539942"/>
                      </a:ext>
                    </a:extLst>
                  </a:tr>
                </a:tbl>
              </a:graphicData>
            </a:graphic>
          </p:graphicFrame>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F800F4A-4A48-4E50-91A3-7AD8BE8D0D1F}"/>
                  </a:ext>
                </a:extLst>
              </p:cNvPr>
              <p:cNvSpPr/>
              <p:nvPr/>
            </p:nvSpPr>
            <p:spPr>
              <a:xfrm>
                <a:off x="3062489" y="3934945"/>
                <a:ext cx="2389885" cy="809773"/>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n-US" altLang="ja-JP" sz="1661" i="1" dirty="0">
                          <a:latin typeface="Cambria Math" panose="02040503050406030204" pitchFamily="18" charset="0"/>
                          <a:ea typeface="Cambria Math" charset="0"/>
                          <a:cs typeface="Cambria Math" charset="0"/>
                        </a:rPr>
                        <m:t>𝑉</m:t>
                      </m:r>
                      <m:r>
                        <a:rPr lang="en-US" altLang="ja-JP" sz="1661" i="1" dirty="0">
                          <a:latin typeface="Cambria Math" panose="02040503050406030204" pitchFamily="18" charset="0"/>
                          <a:ea typeface="Cambria Math" charset="0"/>
                        </a:rPr>
                        <m:t>[</m:t>
                      </m:r>
                      <m:r>
                        <a:rPr lang="en-US" altLang="ja-JP" sz="1661" i="1" dirty="0">
                          <a:latin typeface="Cambria Math" panose="02040503050406030204" pitchFamily="18" charset="0"/>
                          <a:ea typeface="Cambria Math" charset="0"/>
                          <a:cs typeface="Cambria Math" charset="0"/>
                        </a:rPr>
                        <m:t>𝑋</m:t>
                      </m:r>
                      <m:r>
                        <a:rPr lang="en-US" altLang="ja-JP" sz="1661" i="1" dirty="0">
                          <a:latin typeface="Cambria Math" panose="02040503050406030204" pitchFamily="18" charset="0"/>
                          <a:ea typeface="Cambria Math" charset="0"/>
                          <a:cs typeface="Cambria Math" charset="0"/>
                        </a:rPr>
                        <m:t>]</m:t>
                      </m:r>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panose="02040503050406030204" pitchFamily="18" charset="0"/>
                              <a:ea typeface="Cambria Math" charset="0"/>
                              <a:cs typeface="Cambria Math" charset="0"/>
                            </a:rPr>
                            <m:t>4</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𝜇</m:t>
                          </m:r>
                          <m:sSup>
                            <m:sSupPr>
                              <m:ctrlPr>
                                <a:rPr lang="en-US" altLang="ja-JP" sz="1661" i="1" dirty="0">
                                  <a:latin typeface="Cambria Math" panose="02040503050406030204" pitchFamily="18" charset="0"/>
                                  <a:ea typeface="Cambria Math" charset="0"/>
                                  <a:cs typeface="Cambria Math" charset="0"/>
                                </a:rPr>
                              </m:ctrlPr>
                            </m:sSupPr>
                            <m:e>
                              <m:r>
                                <a:rPr lang="en-US" altLang="ja-JP" sz="1661" i="1" dirty="0">
                                  <a:latin typeface="Cambria Math" charset="0"/>
                                  <a:ea typeface="Cambria Math" charset="0"/>
                                  <a:cs typeface="Cambria Math" charset="0"/>
                                </a:rPr>
                                <m:t>)</m:t>
                              </m:r>
                            </m:e>
                            <m:sup>
                              <m:r>
                                <a:rPr lang="en-US" altLang="ja-JP" sz="1661" i="1" dirty="0">
                                  <a:latin typeface="Cambria Math" charset="0"/>
                                  <a:ea typeface="Cambria Math" charset="0"/>
                                  <a:cs typeface="Cambria Math" charset="0"/>
                                </a:rPr>
                                <m:t>2</m:t>
                              </m:r>
                            </m:sup>
                          </m:sSup>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2" name="正方形/長方形 11">
                <a:extLst>
                  <a:ext uri="{FF2B5EF4-FFF2-40B4-BE49-F238E27FC236}">
                    <a16:creationId xmlns:a16="http://schemas.microsoft.com/office/drawing/2014/main" id="{CF800F4A-4A48-4E50-91A3-7AD8BE8D0D1F}"/>
                  </a:ext>
                </a:extLst>
              </p:cNvPr>
              <p:cNvSpPr>
                <a:spLocks noRot="1" noChangeAspect="1" noMove="1" noResize="1" noEditPoints="1" noAdjustHandles="1" noChangeArrowheads="1" noChangeShapeType="1" noTextEdit="1"/>
              </p:cNvSpPr>
              <p:nvPr/>
            </p:nvSpPr>
            <p:spPr>
              <a:xfrm>
                <a:off x="3062489" y="3934945"/>
                <a:ext cx="2389885" cy="809773"/>
              </a:xfrm>
              <a:prstGeom prst="rect">
                <a:avLst/>
              </a:prstGeom>
              <a:blipFill>
                <a:blip r:embed="rId4"/>
                <a:stretch>
                  <a:fillRect/>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C4B6AAF5-9172-45BC-B47B-5D92E4CBC545}"/>
              </a:ext>
            </a:extLst>
          </p:cNvPr>
          <p:cNvSpPr/>
          <p:nvPr/>
        </p:nvSpPr>
        <p:spPr bwMode="auto">
          <a:xfrm>
            <a:off x="1599605" y="3522218"/>
            <a:ext cx="5963034" cy="44229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5" name="コンテンツ プレースホルダー 4">
            <a:extLst>
              <a:ext uri="{FF2B5EF4-FFF2-40B4-BE49-F238E27FC236}">
                <a16:creationId xmlns:a16="http://schemas.microsoft.com/office/drawing/2014/main" id="{A368463C-F3FC-4506-AFAB-1D7B8A9F8A30}"/>
              </a:ext>
            </a:extLst>
          </p:cNvPr>
          <p:cNvSpPr>
            <a:spLocks noGrp="1"/>
          </p:cNvSpPr>
          <p:nvPr>
            <p:ph idx="1"/>
          </p:nvPr>
        </p:nvSpPr>
        <p:spPr/>
        <p:txBody>
          <a:bodyPr/>
          <a:lstStyle/>
          <a:p>
            <a:endParaRPr lang="ja-JP" altLang="en-US"/>
          </a:p>
        </p:txBody>
      </p:sp>
      <p:sp>
        <p:nvSpPr>
          <p:cNvPr id="17" name="正方形/長方形 16">
            <a:extLst>
              <a:ext uri="{FF2B5EF4-FFF2-40B4-BE49-F238E27FC236}">
                <a16:creationId xmlns:a16="http://schemas.microsoft.com/office/drawing/2014/main" id="{A127B1BF-ED02-9F4E-A9A0-0DCC0691A893}"/>
              </a:ext>
            </a:extLst>
          </p:cNvPr>
          <p:cNvSpPr/>
          <p:nvPr/>
        </p:nvSpPr>
        <p:spPr bwMode="auto">
          <a:xfrm>
            <a:off x="3429000" y="3110808"/>
            <a:ext cx="3440694" cy="354029"/>
          </a:xfrm>
          <a:prstGeom prst="rect">
            <a:avLst/>
          </a:prstGeom>
          <a:solidFill>
            <a:srgbClr val="FF0000">
              <a:alpha val="20000"/>
            </a:srgbClr>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8" name="円/楕円 17">
            <a:extLst>
              <a:ext uri="{FF2B5EF4-FFF2-40B4-BE49-F238E27FC236}">
                <a16:creationId xmlns:a16="http://schemas.microsoft.com/office/drawing/2014/main" id="{B7712B58-9323-3D4E-9FB5-DA096924BB53}"/>
              </a:ext>
            </a:extLst>
          </p:cNvPr>
          <p:cNvSpPr/>
          <p:nvPr/>
        </p:nvSpPr>
        <p:spPr bwMode="auto">
          <a:xfrm>
            <a:off x="4114800" y="4066642"/>
            <a:ext cx="838199" cy="512920"/>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9" name="コンテンツ プレースホルダー 2">
            <a:extLst>
              <a:ext uri="{FF2B5EF4-FFF2-40B4-BE49-F238E27FC236}">
                <a16:creationId xmlns:a16="http://schemas.microsoft.com/office/drawing/2014/main" id="{DFDCE495-4695-D94E-AA17-CB0B1D8E2E26}"/>
              </a:ext>
            </a:extLst>
          </p:cNvPr>
          <p:cNvSpPr txBox="1">
            <a:spLocks/>
          </p:cNvSpPr>
          <p:nvPr/>
        </p:nvSpPr>
        <p:spPr>
          <a:xfrm>
            <a:off x="1755443" y="1262504"/>
            <a:ext cx="5963034" cy="582232"/>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kumimoji="1" lang="ja-JP" altLang="en-US" sz="1350" kern="0"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350" kern="0" dirty="0">
                <a:latin typeface="メイリオ" panose="020B0604030504040204" pitchFamily="50" charset="-128"/>
                <a:ea typeface="メイリオ" panose="020B0604030504040204" pitchFamily="50" charset="-128"/>
              </a:rPr>
              <a:t>とする。分散</a:t>
            </a:r>
            <a:r>
              <a:rPr lang="ja-JP" altLang="en-US" sz="1350" kern="0">
                <a:latin typeface="メイリオ" panose="020B0604030504040204" pitchFamily="50" charset="-128"/>
                <a:ea typeface="メイリオ" panose="020B0604030504040204" pitchFamily="50" charset="-128"/>
              </a:rPr>
              <a:t>を求めてください。　</a:t>
            </a:r>
            <a:endParaRPr kumimoji="1" lang="ja-JP" altLang="en-US" sz="135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98983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18" name="図形グループ 17"/>
          <p:cNvGrpSpPr/>
          <p:nvPr/>
        </p:nvGrpSpPr>
        <p:grpSpPr>
          <a:xfrm>
            <a:off x="2302995" y="2173877"/>
            <a:ext cx="4548655" cy="795747"/>
            <a:chOff x="1304790" y="3118579"/>
            <a:chExt cx="6570279" cy="1149412"/>
          </a:xfrm>
        </p:grpSpPr>
        <p:grpSp>
          <p:nvGrpSpPr>
            <p:cNvPr id="15" name="図形グループ 14"/>
            <p:cNvGrpSpPr/>
            <p:nvPr/>
          </p:nvGrpSpPr>
          <p:grpSpPr>
            <a:xfrm>
              <a:off x="2241176" y="3118579"/>
              <a:ext cx="4697507" cy="1149412"/>
              <a:chOff x="2241176" y="3118579"/>
              <a:chExt cx="4697507" cy="1149412"/>
            </a:xfrm>
          </p:grpSpPr>
          <p:sp>
            <p:nvSpPr>
              <p:cNvPr id="11" name="正方形/長方形 10"/>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13" name="直線矢印コネクタ 12"/>
              <p:cNvCxnSpPr>
                <a:cxnSpLocks/>
              </p:cNvCxnSpPr>
              <p:nvPr/>
            </p:nvCxnSpPr>
            <p:spPr>
              <a:xfrm>
                <a:off x="2241176" y="36883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テキスト ボックス 15"/>
            <p:cNvSpPr txBox="1"/>
            <p:nvPr/>
          </p:nvSpPr>
          <p:spPr>
            <a:xfrm>
              <a:off x="1304790" y="3490689"/>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入力</a:t>
              </a:r>
              <a:endParaRPr kumimoji="1" lang="ja-JP" altLang="en-US" sz="166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92420" y="3494072"/>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出力</a:t>
              </a:r>
              <a:endParaRPr kumimoji="1" lang="ja-JP" altLang="en-US" sz="1661"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89F0EA35-882E-4A78-9EEE-A4597F5E9583}"/>
                  </a:ext>
                </a:extLst>
              </p:cNvPr>
              <p:cNvSpPr txBox="1"/>
              <p:nvPr/>
            </p:nvSpPr>
            <p:spPr>
              <a:xfrm>
                <a:off x="1644183" y="3001719"/>
                <a:ext cx="1121846" cy="255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61" i="1">
                          <a:latin typeface="Cambria Math" charset="0"/>
                          <a:ea typeface="メイリオ" panose="020B0604030504040204" pitchFamily="50" charset="-128"/>
                        </a:rPr>
                        <m:t>例：</m:t>
                      </m:r>
                      <m:r>
                        <a:rPr kumimoji="1" lang="en-US" altLang="ja-JP" sz="1661" i="1">
                          <a:latin typeface="Cambria Math" charset="0"/>
                          <a:ea typeface="メイリオ" panose="020B0604030504040204" pitchFamily="50" charset="-128"/>
                        </a:rPr>
                        <m:t>𝑦</m:t>
                      </m:r>
                      <m:r>
                        <a:rPr kumimoji="1" lang="en-US" altLang="ja-JP" sz="1661" i="1">
                          <a:latin typeface="Cambria Math" charset="0"/>
                          <a:ea typeface="メイリオ" panose="020B0604030504040204" pitchFamily="50" charset="-128"/>
                        </a:rPr>
                        <m:t>=</m:t>
                      </m:r>
                      <m:sSup>
                        <m:sSupPr>
                          <m:ctrlPr>
                            <a:rPr kumimoji="1" lang="en-US" altLang="ja-JP" sz="1661" i="1">
                              <a:latin typeface="Cambria Math" panose="02040503050406030204" pitchFamily="18" charset="0"/>
                              <a:ea typeface="メイリオ" panose="020B0604030504040204" pitchFamily="50" charset="-128"/>
                            </a:rPr>
                          </m:ctrlPr>
                        </m:sSupPr>
                        <m:e>
                          <m:r>
                            <a:rPr kumimoji="1" lang="en-US" altLang="ja-JP" sz="1661" i="1">
                              <a:latin typeface="Cambria Math" charset="0"/>
                              <a:ea typeface="メイリオ" panose="020B0604030504040204" pitchFamily="50" charset="-128"/>
                            </a:rPr>
                            <m:t>𝑥</m:t>
                          </m:r>
                        </m:e>
                        <m:sup>
                          <m:r>
                            <a:rPr kumimoji="1" lang="en-US" altLang="ja-JP" sz="1661" i="1">
                              <a:latin typeface="Cambria Math" charset="0"/>
                              <a:ea typeface="メイリオ" panose="020B0604030504040204" pitchFamily="50" charset="-128"/>
                            </a:rPr>
                            <m:t>2</m:t>
                          </m:r>
                        </m:sup>
                      </m:sSup>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67" name="テキスト ボックス 66">
                <a:extLst>
                  <a:ext uri="{FF2B5EF4-FFF2-40B4-BE49-F238E27FC236}">
                    <a16:creationId xmlns:a16="http://schemas.microsoft.com/office/drawing/2014/main" id="{89F0EA35-882E-4A78-9EEE-A4597F5E9583}"/>
                  </a:ext>
                </a:extLst>
              </p:cNvPr>
              <p:cNvSpPr txBox="1">
                <a:spLocks noRot="1" noChangeAspect="1" noMove="1" noResize="1" noEditPoints="1" noAdjustHandles="1" noChangeArrowheads="1" noChangeShapeType="1" noTextEdit="1"/>
              </p:cNvSpPr>
              <p:nvPr/>
            </p:nvSpPr>
            <p:spPr>
              <a:xfrm>
                <a:off x="1644183" y="3001719"/>
                <a:ext cx="1121846" cy="255583"/>
              </a:xfrm>
              <a:prstGeom prst="rect">
                <a:avLst/>
              </a:prstGeom>
              <a:blipFill>
                <a:blip r:embed="rId2"/>
                <a:stretch>
                  <a:fillRect l="-7609" t="-9524" b="-21429"/>
                </a:stretch>
              </a:blipFill>
            </p:spPr>
            <p:txBody>
              <a:bodyPr/>
              <a:lstStyle/>
              <a:p>
                <a:r>
                  <a:rPr lang="ja-JP" altLang="en-US">
                    <a:noFill/>
                  </a:rPr>
                  <a:t> </a:t>
                </a:r>
              </a:p>
            </p:txBody>
          </p:sp>
        </mc:Fallback>
      </mc:AlternateContent>
      <p:grpSp>
        <p:nvGrpSpPr>
          <p:cNvPr id="68" name="図形グループ 19">
            <a:extLst>
              <a:ext uri="{FF2B5EF4-FFF2-40B4-BE49-F238E27FC236}">
                <a16:creationId xmlns:a16="http://schemas.microsoft.com/office/drawing/2014/main" id="{2BE3E687-2671-496B-A531-10E1419F38D4}"/>
              </a:ext>
            </a:extLst>
          </p:cNvPr>
          <p:cNvGrpSpPr/>
          <p:nvPr/>
        </p:nvGrpSpPr>
        <p:grpSpPr>
          <a:xfrm>
            <a:off x="2267181" y="3485829"/>
            <a:ext cx="4598345" cy="975803"/>
            <a:chOff x="1251120" y="2858499"/>
            <a:chExt cx="6642054" cy="1409492"/>
          </a:xfrm>
        </p:grpSpPr>
        <p:grpSp>
          <p:nvGrpSpPr>
            <p:cNvPr id="69" name="図形グループ 20">
              <a:extLst>
                <a:ext uri="{FF2B5EF4-FFF2-40B4-BE49-F238E27FC236}">
                  <a16:creationId xmlns:a16="http://schemas.microsoft.com/office/drawing/2014/main" id="{C98752A5-600E-4FEC-B257-6FE9D0ABEF02}"/>
                </a:ext>
              </a:extLst>
            </p:cNvPr>
            <p:cNvGrpSpPr/>
            <p:nvPr/>
          </p:nvGrpSpPr>
          <p:grpSpPr>
            <a:xfrm>
              <a:off x="2241176" y="3118579"/>
              <a:ext cx="4697507" cy="1149412"/>
              <a:chOff x="2241176" y="3118579"/>
              <a:chExt cx="4697507" cy="1149412"/>
            </a:xfrm>
          </p:grpSpPr>
          <p:sp>
            <p:nvSpPr>
              <p:cNvPr id="72" name="正方形/長方形 71">
                <a:extLst>
                  <a:ext uri="{FF2B5EF4-FFF2-40B4-BE49-F238E27FC236}">
                    <a16:creationId xmlns:a16="http://schemas.microsoft.com/office/drawing/2014/main" id="{10C269D2-B7CE-4947-B3D1-B664EB31DC6B}"/>
                  </a:ext>
                </a:extLst>
              </p:cNvPr>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73" name="直線矢印コネクタ 72">
                <a:extLst>
                  <a:ext uri="{FF2B5EF4-FFF2-40B4-BE49-F238E27FC236}">
                    <a16:creationId xmlns:a16="http://schemas.microsoft.com/office/drawing/2014/main" id="{813A2CF0-5BE9-493C-8B53-42224BAD6A3D}"/>
                  </a:ext>
                </a:extLst>
              </p:cNvPr>
              <p:cNvCxnSpPr/>
              <p:nvPr/>
            </p:nvCxnSpPr>
            <p:spPr>
              <a:xfrm>
                <a:off x="2241176"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8F2AC65-C3F5-4B5C-A846-39D512A44CD3}"/>
                  </a:ext>
                </a:extLst>
              </p:cNvPr>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テキスト ボックス 69">
              <a:extLst>
                <a:ext uri="{FF2B5EF4-FFF2-40B4-BE49-F238E27FC236}">
                  <a16:creationId xmlns:a16="http://schemas.microsoft.com/office/drawing/2014/main" id="{A5A972F2-2204-4E9D-A4AE-D96AC1FC6260}"/>
                </a:ext>
              </a:extLst>
            </p:cNvPr>
            <p:cNvSpPr txBox="1"/>
            <p:nvPr/>
          </p:nvSpPr>
          <p:spPr>
            <a:xfrm>
              <a:off x="1251120" y="2911090"/>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２</a:t>
              </a:r>
              <a:endParaRPr kumimoji="1" lang="ja-JP" altLang="en-US" sz="1661"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8233D2BF-4D56-4F8E-90D7-63E5DDF5C785}"/>
                </a:ext>
              </a:extLst>
            </p:cNvPr>
            <p:cNvSpPr txBox="1"/>
            <p:nvPr/>
          </p:nvSpPr>
          <p:spPr>
            <a:xfrm>
              <a:off x="7318479" y="2858499"/>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４</a:t>
              </a:r>
              <a:endParaRPr kumimoji="1" lang="ja-JP" altLang="en-US" sz="1661" dirty="0">
                <a:latin typeface="メイリオ" panose="020B0604030504040204" pitchFamily="50" charset="-128"/>
                <a:ea typeface="メイリオ" panose="020B0604030504040204" pitchFamily="50" charset="-128"/>
              </a:endParaRPr>
            </a:p>
          </p:txBody>
        </p:sp>
      </p:grpSp>
      <p:grpSp>
        <p:nvGrpSpPr>
          <p:cNvPr id="75" name="図形グループ 28">
            <a:extLst>
              <a:ext uri="{FF2B5EF4-FFF2-40B4-BE49-F238E27FC236}">
                <a16:creationId xmlns:a16="http://schemas.microsoft.com/office/drawing/2014/main" id="{CEF4427D-1273-48A1-B448-313101B8C4AD}"/>
              </a:ext>
            </a:extLst>
          </p:cNvPr>
          <p:cNvGrpSpPr/>
          <p:nvPr/>
        </p:nvGrpSpPr>
        <p:grpSpPr>
          <a:xfrm>
            <a:off x="2262382" y="3847132"/>
            <a:ext cx="4616532" cy="356263"/>
            <a:chOff x="1370438" y="5543873"/>
            <a:chExt cx="6668323" cy="514601"/>
          </a:xfrm>
        </p:grpSpPr>
        <p:sp>
          <p:nvSpPr>
            <p:cNvPr id="76" name="テキスト ボックス 75">
              <a:extLst>
                <a:ext uri="{FF2B5EF4-FFF2-40B4-BE49-F238E27FC236}">
                  <a16:creationId xmlns:a16="http://schemas.microsoft.com/office/drawing/2014/main" id="{3A2B206E-BC08-430A-BAD3-E2B8811B3597}"/>
                </a:ext>
              </a:extLst>
            </p:cNvPr>
            <p:cNvSpPr txBox="1"/>
            <p:nvPr/>
          </p:nvSpPr>
          <p:spPr>
            <a:xfrm>
              <a:off x="1370438" y="5543873"/>
              <a:ext cx="574695" cy="502544"/>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３</a:t>
              </a:r>
              <a:endParaRPr kumimoji="1" lang="ja-JP" altLang="en-US" sz="1661" dirty="0">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038E9E04-F168-4B4D-8668-2C084F31936B}"/>
                </a:ext>
              </a:extLst>
            </p:cNvPr>
            <p:cNvSpPr txBox="1"/>
            <p:nvPr/>
          </p:nvSpPr>
          <p:spPr>
            <a:xfrm>
              <a:off x="7464066" y="5555930"/>
              <a:ext cx="574695" cy="502544"/>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９</a:t>
              </a:r>
              <a:endParaRPr kumimoji="1" lang="ja-JP" altLang="en-US" sz="1661" dirty="0">
                <a:latin typeface="メイリオ" panose="020B0604030504040204" pitchFamily="50" charset="-128"/>
                <a:ea typeface="メイリオ" panose="020B0604030504040204" pitchFamily="50" charset="-128"/>
              </a:endParaRPr>
            </a:p>
          </p:txBody>
        </p:sp>
      </p:grpSp>
      <p:sp>
        <p:nvSpPr>
          <p:cNvPr id="26" name="正方形/長方形 25">
            <a:extLst>
              <a:ext uri="{FF2B5EF4-FFF2-40B4-BE49-F238E27FC236}">
                <a16:creationId xmlns:a16="http://schemas.microsoft.com/office/drawing/2014/main" id="{4A12E2AB-FDE1-4B5F-899A-7C2C2EE45047}"/>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7" name="正方形/長方形 26">
            <a:extLst>
              <a:ext uri="{FF2B5EF4-FFF2-40B4-BE49-F238E27FC236}">
                <a16:creationId xmlns:a16="http://schemas.microsoft.com/office/drawing/2014/main" id="{000F2C45-CE88-49CB-8E00-304CDBD46FC6}"/>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8" name="コンテンツ プレースホルダー 2">
            <a:extLst>
              <a:ext uri="{FF2B5EF4-FFF2-40B4-BE49-F238E27FC236}">
                <a16:creationId xmlns:a16="http://schemas.microsoft.com/office/drawing/2014/main" id="{7C46A1F0-C60F-4454-9E33-A1665F5532A2}"/>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221016CB-048B-844B-8788-B6F5524C96AD}"/>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とは、標本空間を定義域とし、実数を値域とする関数である。それぞれ決まった確率が与えられる。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29" name="正方形/長方形 28">
                <a:extLst>
                  <a:ext uri="{FF2B5EF4-FFF2-40B4-BE49-F238E27FC236}">
                    <a16:creationId xmlns:a16="http://schemas.microsoft.com/office/drawing/2014/main" id="{221016CB-048B-844B-8788-B6F5524C96AD}"/>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3"/>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612274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確率変数の分散</a:t>
            </a:r>
            <a:endParaRPr kumimoji="1" lang="ja-JP" altLang="en-US" dirty="0"/>
          </a:p>
        </p:txBody>
      </p:sp>
      <p:sp>
        <p:nvSpPr>
          <p:cNvPr id="9" name="正方形/長方形 8">
            <a:extLst>
              <a:ext uri="{FF2B5EF4-FFF2-40B4-BE49-F238E27FC236}">
                <a16:creationId xmlns:a16="http://schemas.microsoft.com/office/drawing/2014/main" id="{E6F972BD-25B4-4F4F-AA57-9D156842E498}"/>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E81DF3C9-A9E8-49BC-BBB4-23C3D84428CF}"/>
              </a:ext>
            </a:extLst>
          </p:cNvPr>
          <p:cNvSpPr txBox="1">
            <a:spLocks/>
          </p:cNvSpPr>
          <p:nvPr/>
        </p:nvSpPr>
        <p:spPr>
          <a:xfrm>
            <a:off x="1889578" y="992440"/>
            <a:ext cx="1367972" cy="27006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確率変数の分散</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2"/>
                          <a:stretch>
                            <a:fillRect t="-3448" r="-294271" b="-103448"/>
                          </a:stretch>
                        </a:blipFill>
                      </a:tcPr>
                    </a:tc>
                    <a:tc>
                      <a:txBody>
                        <a:bodyPr/>
                        <a:lstStyle/>
                        <a:p>
                          <a:endParaRPr lang="ja-JP"/>
                        </a:p>
                      </a:txBody>
                      <a:tcPr marL="63305" marR="63305" marT="31652" marB="31652">
                        <a:blipFill>
                          <a:blip r:embed="rId2"/>
                          <a:stretch>
                            <a:fillRect l="-174545" t="-3448" r="-413636" b="-103448"/>
                          </a:stretch>
                        </a:blipFill>
                      </a:tcPr>
                    </a:tc>
                    <a:tc>
                      <a:txBody>
                        <a:bodyPr/>
                        <a:lstStyle/>
                        <a:p>
                          <a:endParaRPr lang="ja-JP"/>
                        </a:p>
                      </a:txBody>
                      <a:tcPr marL="63305" marR="63305" marT="31652" marB="31652">
                        <a:blipFill>
                          <a:blip r:embed="rId2"/>
                          <a:stretch>
                            <a:fillRect l="-201333" t="-3448" r="-203333" b="-103448"/>
                          </a:stretch>
                        </a:blipFill>
                      </a:tcPr>
                    </a:tc>
                    <a:tc>
                      <a:txBody>
                        <a:bodyPr/>
                        <a:lstStyle/>
                        <a:p>
                          <a:endParaRPr lang="ja-JP"/>
                        </a:p>
                      </a:txBody>
                      <a:tcPr marL="63305" marR="63305" marT="31652" marB="31652">
                        <a:blipFill>
                          <a:blip r:embed="rId2"/>
                          <a:stretch>
                            <a:fillRect l="-299338" t="-3448" r="-101987" b="-103448"/>
                          </a:stretch>
                        </a:blipFill>
                      </a:tcPr>
                    </a:tc>
                    <a:tc>
                      <a:txBody>
                        <a:bodyPr/>
                        <a:lstStyle/>
                        <a:p>
                          <a:endParaRPr lang="ja-JP"/>
                        </a:p>
                      </a:txBody>
                      <a:tcPr marL="63305" marR="63305" marT="31652" marB="31652">
                        <a:blipFill>
                          <a:blip r:embed="rId2"/>
                          <a:stretch>
                            <a:fillRect l="-399338" t="-3448" r="-1987" b="-103448"/>
                          </a:stretch>
                        </a:blipFill>
                      </a:tcPr>
                    </a:tc>
                    <a:extLst>
                      <a:ext uri="{0D108BD9-81ED-4DB2-BD59-A6C34878D82A}">
                        <a16:rowId xmlns:a16="http://schemas.microsoft.com/office/drawing/2014/main" val="10000"/>
                      </a:ext>
                    </a:extLst>
                  </a:tr>
                  <a:tr h="350323">
                    <a:tc>
                      <a:txBody>
                        <a:bodyPr/>
                        <a:lstStyle/>
                        <a:p>
                          <a:endParaRPr lang="ja-JP"/>
                        </a:p>
                      </a:txBody>
                      <a:tcPr marL="63305" marR="63305" marT="31652" marB="31652">
                        <a:blipFill>
                          <a:blip r:embed="rId2"/>
                          <a:stretch>
                            <a:fillRect t="-103448" r="-294271" b="-3448"/>
                          </a:stretch>
                        </a:blipFill>
                      </a:tcPr>
                    </a:tc>
                    <a:tc>
                      <a:txBody>
                        <a:bodyPr/>
                        <a:lstStyle/>
                        <a:p>
                          <a:endParaRPr lang="ja-JP"/>
                        </a:p>
                      </a:txBody>
                      <a:tcPr marL="63305" marR="63305" marT="31652" marB="31652">
                        <a:blipFill>
                          <a:blip r:embed="rId2"/>
                          <a:stretch>
                            <a:fillRect l="-174545" t="-103448" r="-413636" b="-3448"/>
                          </a:stretch>
                        </a:blipFill>
                      </a:tcPr>
                    </a:tc>
                    <a:tc>
                      <a:txBody>
                        <a:bodyPr/>
                        <a:lstStyle/>
                        <a:p>
                          <a:endParaRPr lang="ja-JP"/>
                        </a:p>
                      </a:txBody>
                      <a:tcPr marL="63305" marR="63305" marT="31652" marB="31652">
                        <a:blipFill>
                          <a:blip r:embed="rId2"/>
                          <a:stretch>
                            <a:fillRect l="-201333" t="-103448" r="-203333" b="-3448"/>
                          </a:stretch>
                        </a:blipFill>
                      </a:tcPr>
                    </a:tc>
                    <a:tc>
                      <a:txBody>
                        <a:bodyPr/>
                        <a:lstStyle/>
                        <a:p>
                          <a:endParaRPr lang="ja-JP"/>
                        </a:p>
                      </a:txBody>
                      <a:tcPr marL="63305" marR="63305" marT="31652" marB="31652">
                        <a:blipFill>
                          <a:blip r:embed="rId2"/>
                          <a:stretch>
                            <a:fillRect l="-299338" t="-103448" r="-101987" b="-3448"/>
                          </a:stretch>
                        </a:blipFill>
                      </a:tcPr>
                    </a:tc>
                    <a:tc>
                      <a:txBody>
                        <a:bodyPr/>
                        <a:lstStyle/>
                        <a:p>
                          <a:endParaRPr lang="ja-JP"/>
                        </a:p>
                      </a:txBody>
                      <a:tcPr marL="63305" marR="63305" marT="31652" marB="31652">
                        <a:blipFill>
                          <a:blip r:embed="rId2"/>
                          <a:stretch>
                            <a:fillRect l="-399338" t="-103448" r="-1987" b="-3448"/>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 12">
                <a:extLst>
                  <a:ext uri="{FF2B5EF4-FFF2-40B4-BE49-F238E27FC236}">
                    <a16:creationId xmlns:a16="http://schemas.microsoft.com/office/drawing/2014/main" id="{9D2855DD-2933-498B-B23C-D8A218F85697}"/>
                  </a:ext>
                </a:extLst>
              </p:cNvPr>
              <p:cNvGraphicFramePr>
                <a:graphicFrameLocks noGrp="1"/>
              </p:cNvGraphicFramePr>
              <p:nvPr/>
            </p:nvGraphicFramePr>
            <p:xfrm>
              <a:off x="2274306" y="2775467"/>
              <a:ext cx="4595390" cy="1057344"/>
            </p:xfrm>
            <a:graphic>
              <a:graphicData uri="http://schemas.openxmlformats.org/drawingml/2006/table">
                <a:tbl>
                  <a:tblPr firstRow="1" bandRow="1">
                    <a:tableStyleId>{6E25E649-3F16-4E02-A733-19D2CDBF48F0}</a:tableStyleId>
                  </a:tblPr>
                  <a:tblGrid>
                    <a:gridCol w="1109239">
                      <a:extLst>
                        <a:ext uri="{9D8B030D-6E8A-4147-A177-3AD203B41FA5}">
                          <a16:colId xmlns:a16="http://schemas.microsoft.com/office/drawing/2014/main" val="3694215298"/>
                        </a:ext>
                      </a:extLst>
                    </a:gridCol>
                    <a:gridCol w="728917">
                      <a:extLst>
                        <a:ext uri="{9D8B030D-6E8A-4147-A177-3AD203B41FA5}">
                          <a16:colId xmlns:a16="http://schemas.microsoft.com/office/drawing/2014/main" val="3494623545"/>
                        </a:ext>
                      </a:extLst>
                    </a:gridCol>
                    <a:gridCol w="919078">
                      <a:extLst>
                        <a:ext uri="{9D8B030D-6E8A-4147-A177-3AD203B41FA5}">
                          <a16:colId xmlns:a16="http://schemas.microsoft.com/office/drawing/2014/main" val="3781937378"/>
                        </a:ext>
                      </a:extLst>
                    </a:gridCol>
                    <a:gridCol w="919078">
                      <a:extLst>
                        <a:ext uri="{9D8B030D-6E8A-4147-A177-3AD203B41FA5}">
                          <a16:colId xmlns:a16="http://schemas.microsoft.com/office/drawing/2014/main" val="720094274"/>
                        </a:ext>
                      </a:extLst>
                    </a:gridCol>
                    <a:gridCol w="919078">
                      <a:extLst>
                        <a:ext uri="{9D8B030D-6E8A-4147-A177-3AD203B41FA5}">
                          <a16:colId xmlns:a16="http://schemas.microsoft.com/office/drawing/2014/main" val="357106737"/>
                        </a:ext>
                      </a:extLst>
                    </a:gridCol>
                  </a:tblGrid>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solidFill>
                                          <a:schemeClr val="tx1"/>
                                        </a:solidFill>
                                        <a:latin typeface="Cambria Math" panose="02040503050406030204" pitchFamily="18" charset="0"/>
                                      </a:rPr>
                                    </m:ctrlPr>
                                  </m:sSubPr>
                                  <m:e>
                                    <m:r>
                                      <a:rPr lang="en-US" altLang="ja-JP" sz="1400" dirty="0" smtClean="0">
                                        <a:solidFill>
                                          <a:schemeClr val="tx1"/>
                                        </a:solidFill>
                                        <a:latin typeface="Cambria Math" panose="02040503050406030204" pitchFamily="18" charset="0"/>
                                      </a:rPr>
                                      <m:t>(</m:t>
                                    </m:r>
                                    <m:r>
                                      <a:rPr lang="en-US" altLang="ja-JP" sz="1400" dirty="0" smtClean="0">
                                        <a:solidFill>
                                          <a:schemeClr val="tx1"/>
                                        </a:solidFill>
                                        <a:latin typeface="Cambria Math" panose="02040503050406030204" pitchFamily="18" charset="0"/>
                                      </a:rPr>
                                      <m:t>𝑥</m:t>
                                    </m:r>
                                  </m:e>
                                  <m:sub>
                                    <m:r>
                                      <a:rPr lang="en-US" altLang="ja-JP" sz="1400" dirty="0" smtClean="0">
                                        <a:solidFill>
                                          <a:schemeClr val="tx1"/>
                                        </a:solidFill>
                                        <a:latin typeface="Cambria Math" panose="02040503050406030204" pitchFamily="18" charset="0"/>
                                      </a:rPr>
                                      <m:t>𝑖</m:t>
                                    </m:r>
                                  </m:sub>
                                </m:sSub>
                                <m:r>
                                  <a:rPr lang="en-US" altLang="ja-JP" sz="1400" dirty="0" smtClean="0">
                                    <a:solidFill>
                                      <a:schemeClr val="tx1"/>
                                    </a:solidFill>
                                    <a:latin typeface="Cambria Math" panose="02040503050406030204" pitchFamily="18" charset="0"/>
                                  </a:rPr>
                                  <m:t>−</m:t>
                                </m:r>
                                <m:r>
                                  <a:rPr lang="en-US" altLang="ja-JP" sz="1400" dirty="0" smtClean="0">
                                    <a:solidFill>
                                      <a:schemeClr val="tx1"/>
                                    </a:solidFill>
                                    <a:latin typeface="Cambria Math" panose="02040503050406030204" pitchFamily="18" charset="0"/>
                                  </a:rPr>
                                  <m:t>𝜇</m:t>
                                </m:r>
                                <m:r>
                                  <a:rPr lang="ja-JP" altLang="en-US" sz="1400" dirty="0" smtClean="0">
                                    <a:solidFill>
                                      <a:schemeClr val="tx1"/>
                                    </a:solidFill>
                                    <a:latin typeface="Cambria Math" panose="02040503050406030204" pitchFamily="18" charset="0"/>
                                  </a:rPr>
                                  <m:t>）</m:t>
                                </m:r>
                              </m:oMath>
                            </m:oMathPara>
                          </a14:m>
                          <a:endParaRPr kumimoji="1" lang="ja-JP" altLang="en-US" sz="1000" dirty="0">
                            <a:solidFill>
                              <a:schemeClr val="tx1"/>
                            </a:solidFill>
                          </a:endParaRPr>
                        </a:p>
                      </a:txBody>
                      <a:tcPr marL="68580" marR="68580" marT="34290" marB="34290">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−1.5</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−0.5</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0.5</m:t>
                                </m:r>
                                <m:r>
                                  <a:rPr kumimoji="1" lang="en-US" altLang="ja-JP" sz="1400" b="0" i="1" baseline="0" dirty="0">
                                    <a:solidFill>
                                      <a:schemeClr val="tx1"/>
                                    </a:solidFill>
                                    <a:latin typeface="Cambria Math" panose="02040503050406030204" pitchFamily="18" charset="0"/>
                                  </a:rPr>
                                  <m:t> </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1.5 </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extLst>
                      <a:ext uri="{0D108BD9-81ED-4DB2-BD59-A6C34878D82A}">
                        <a16:rowId xmlns:a16="http://schemas.microsoft.com/office/drawing/2014/main" val="4225727449"/>
                      </a:ext>
                    </a:extLst>
                  </a:tr>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𝑥</m:t>
                                    </m:r>
                                  </m:e>
                                  <m:sub>
                                    <m:r>
                                      <a:rPr lang="en-US" altLang="ja-JP" sz="1400" dirty="0" smtClean="0">
                                        <a:latin typeface="Cambria Math" panose="02040503050406030204" pitchFamily="18" charset="0"/>
                                      </a:rPr>
                                      <m:t>𝑖</m:t>
                                    </m:r>
                                  </m:sub>
                                </m:sSub>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𝜇</m:t>
                                </m:r>
                                <m:sSup>
                                  <m:sSupPr>
                                    <m:ctrlPr>
                                      <a:rPr lang="en-US" altLang="ja-JP" sz="1400" i="1" dirty="0" smtClean="0">
                                        <a:latin typeface="Cambria Math" panose="02040503050406030204" pitchFamily="18" charset="0"/>
                                      </a:rPr>
                                    </m:ctrlPr>
                                  </m:sSupPr>
                                  <m:e>
                                    <m:r>
                                      <a:rPr lang="en-US" altLang="ja-JP" sz="1400" dirty="0" smtClean="0">
                                        <a:latin typeface="Cambria Math" panose="02040503050406030204" pitchFamily="18" charset="0"/>
                                      </a:rPr>
                                      <m:t>)</m:t>
                                    </m:r>
                                  </m:e>
                                  <m:sup>
                                    <m:r>
                                      <a:rPr lang="en-US" altLang="ja-JP" sz="1400" dirty="0" smtClean="0">
                                        <a:latin typeface="Cambria Math" panose="02040503050406030204" pitchFamily="18" charset="0"/>
                                      </a:rPr>
                                      <m:t>2</m:t>
                                    </m:r>
                                  </m:sup>
                                </m:sSup>
                              </m:oMath>
                            </m:oMathPara>
                          </a14:m>
                          <a:endParaRPr kumimoji="1" lang="ja-JP" altLang="en-US" sz="100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594357"/>
                      </a:ext>
                    </a:extLst>
                  </a:tr>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𝑥</m:t>
                                    </m:r>
                                  </m:e>
                                  <m:sub>
                                    <m:r>
                                      <a:rPr lang="en-US" altLang="ja-JP" sz="1400" dirty="0" smtClean="0">
                                        <a:latin typeface="Cambria Math" panose="02040503050406030204" pitchFamily="18" charset="0"/>
                                      </a:rPr>
                                      <m:t>𝑖</m:t>
                                    </m:r>
                                  </m:sub>
                                </m:sSub>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𝜇</m:t>
                                </m:r>
                                <m:sSup>
                                  <m:sSupPr>
                                    <m:ctrlPr>
                                      <a:rPr lang="en-US" altLang="ja-JP" sz="1400" i="1" dirty="0" smtClean="0">
                                        <a:latin typeface="Cambria Math" panose="02040503050406030204" pitchFamily="18" charset="0"/>
                                      </a:rPr>
                                    </m:ctrlPr>
                                  </m:sSupPr>
                                  <m:e>
                                    <m:r>
                                      <a:rPr lang="en-US" altLang="ja-JP" sz="1400" dirty="0" smtClean="0">
                                        <a:latin typeface="Cambria Math" panose="02040503050406030204" pitchFamily="18" charset="0"/>
                                      </a:rPr>
                                      <m:t>)</m:t>
                                    </m:r>
                                  </m:e>
                                  <m:sup>
                                    <m:r>
                                      <a:rPr lang="en-US" altLang="ja-JP" sz="1400" dirty="0" smtClean="0">
                                        <a:latin typeface="Cambria Math" panose="02040503050406030204" pitchFamily="18" charset="0"/>
                                      </a:rPr>
                                      <m:t>2</m:t>
                                    </m:r>
                                  </m:sup>
                                </m:sSup>
                                <m:r>
                                  <a:rPr lang="en-US" altLang="ja-JP" sz="1400" dirty="0" smtClean="0">
                                    <a:latin typeface="Cambria Math" panose="02040503050406030204" pitchFamily="18" charset="0"/>
                                  </a:rPr>
                                  <m:t>×</m:t>
                                </m:r>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𝑝</m:t>
                                    </m:r>
                                  </m:e>
                                  <m:sub>
                                    <m:r>
                                      <a:rPr lang="en-US" altLang="ja-JP" sz="1400" dirty="0" smtClean="0">
                                        <a:latin typeface="Cambria Math" panose="02040503050406030204" pitchFamily="18" charset="0"/>
                                      </a:rPr>
                                      <m:t>𝑖</m:t>
                                    </m:r>
                                  </m:sub>
                                </m:sSub>
                              </m:oMath>
                            </m:oMathPara>
                          </a14:m>
                          <a:endParaRPr kumimoji="1" lang="ja-JP" altLang="en-US" sz="1400" dirty="0">
                            <a:solidFill>
                              <a:schemeClr val="tx1"/>
                            </a:solidFill>
                          </a:endParaRPr>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nb-NO" altLang="ja-JP" sz="1400" i="1" dirty="0" smtClean="0">
                                    <a:latin typeface="Cambria Math" panose="02040503050406030204" pitchFamily="18" charset="0"/>
                                  </a:rPr>
                                  <m:t>0.28125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hr-HR" altLang="ja-JP" sz="1400" i="1" dirty="0" smtClean="0">
                                    <a:latin typeface="Cambria Math" panose="02040503050406030204" pitchFamily="18" charset="0"/>
                                  </a:rPr>
                                  <m:t>0.09375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hr-HR" altLang="ja-JP" sz="1400" i="1" dirty="0" smtClean="0">
                                    <a:latin typeface="Cambria Math" panose="02040503050406030204" pitchFamily="18" charset="0"/>
                                  </a:rPr>
                                  <m:t>0.09375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nb-NO" altLang="ja-JP" sz="1400" i="1" dirty="0" smtClean="0">
                                    <a:latin typeface="Cambria Math" panose="02040503050406030204" pitchFamily="18" charset="0"/>
                                  </a:rPr>
                                  <m:t>0.28125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1539942"/>
                      </a:ext>
                    </a:extLst>
                  </a:tr>
                </a:tbl>
              </a:graphicData>
            </a:graphic>
          </p:graphicFrame>
        </mc:Choice>
        <mc:Fallback xmlns="">
          <p:graphicFrame>
            <p:nvGraphicFramePr>
              <p:cNvPr id="6" name="表 12">
                <a:extLst>
                  <a:ext uri="{FF2B5EF4-FFF2-40B4-BE49-F238E27FC236}">
                    <a16:creationId xmlns:a16="http://schemas.microsoft.com/office/drawing/2014/main" id="{9D2855DD-2933-498B-B23C-D8A218F85697}"/>
                  </a:ext>
                </a:extLst>
              </p:cNvPr>
              <p:cNvGraphicFramePr>
                <a:graphicFrameLocks noGrp="1"/>
              </p:cNvGraphicFramePr>
              <p:nvPr/>
            </p:nvGraphicFramePr>
            <p:xfrm>
              <a:off x="2274306" y="2775467"/>
              <a:ext cx="4595390" cy="1057344"/>
            </p:xfrm>
            <a:graphic>
              <a:graphicData uri="http://schemas.openxmlformats.org/drawingml/2006/table">
                <a:tbl>
                  <a:tblPr firstRow="1" bandRow="1">
                    <a:tableStyleId>{6E25E649-3F16-4E02-A733-19D2CDBF48F0}</a:tableStyleId>
                  </a:tblPr>
                  <a:tblGrid>
                    <a:gridCol w="1109239">
                      <a:extLst>
                        <a:ext uri="{9D8B030D-6E8A-4147-A177-3AD203B41FA5}">
                          <a16:colId xmlns:a16="http://schemas.microsoft.com/office/drawing/2014/main" val="3694215298"/>
                        </a:ext>
                      </a:extLst>
                    </a:gridCol>
                    <a:gridCol w="728917">
                      <a:extLst>
                        <a:ext uri="{9D8B030D-6E8A-4147-A177-3AD203B41FA5}">
                          <a16:colId xmlns:a16="http://schemas.microsoft.com/office/drawing/2014/main" val="3494623545"/>
                        </a:ext>
                      </a:extLst>
                    </a:gridCol>
                    <a:gridCol w="919078">
                      <a:extLst>
                        <a:ext uri="{9D8B030D-6E8A-4147-A177-3AD203B41FA5}">
                          <a16:colId xmlns:a16="http://schemas.microsoft.com/office/drawing/2014/main" val="3781937378"/>
                        </a:ext>
                      </a:extLst>
                    </a:gridCol>
                    <a:gridCol w="919078">
                      <a:extLst>
                        <a:ext uri="{9D8B030D-6E8A-4147-A177-3AD203B41FA5}">
                          <a16:colId xmlns:a16="http://schemas.microsoft.com/office/drawing/2014/main" val="720094274"/>
                        </a:ext>
                      </a:extLst>
                    </a:gridCol>
                    <a:gridCol w="919078">
                      <a:extLst>
                        <a:ext uri="{9D8B030D-6E8A-4147-A177-3AD203B41FA5}">
                          <a16:colId xmlns:a16="http://schemas.microsoft.com/office/drawing/2014/main" val="357106737"/>
                        </a:ext>
                      </a:extLst>
                    </a:gridCol>
                  </a:tblGrid>
                  <a:tr h="352448">
                    <a:tc>
                      <a:txBody>
                        <a:bodyPr/>
                        <a:lstStyle/>
                        <a:p>
                          <a:endParaRPr lang="ja-JP"/>
                        </a:p>
                      </a:txBody>
                      <a:tcPr marL="68580" marR="68580" marT="34290" marB="34290">
                        <a:blipFill>
                          <a:blip r:embed="rId3"/>
                          <a:stretch>
                            <a:fillRect t="-3448" r="-315934" b="-201724"/>
                          </a:stretch>
                        </a:blipFill>
                      </a:tcPr>
                    </a:tc>
                    <a:tc>
                      <a:txBody>
                        <a:bodyPr/>
                        <a:lstStyle/>
                        <a:p>
                          <a:endParaRPr lang="ja-JP"/>
                        </a:p>
                      </a:txBody>
                      <a:tcPr marL="63305" marR="63305" marT="31652" marB="31652">
                        <a:blipFill>
                          <a:blip r:embed="rId3"/>
                          <a:stretch>
                            <a:fillRect l="-151667" t="-3448" r="-379167" b="-201724"/>
                          </a:stretch>
                        </a:blipFill>
                      </a:tcPr>
                    </a:tc>
                    <a:tc>
                      <a:txBody>
                        <a:bodyPr/>
                        <a:lstStyle/>
                        <a:p>
                          <a:endParaRPr lang="ja-JP"/>
                        </a:p>
                      </a:txBody>
                      <a:tcPr marL="63305" marR="63305" marT="31652" marB="31652">
                        <a:blipFill>
                          <a:blip r:embed="rId3"/>
                          <a:stretch>
                            <a:fillRect l="-201333" t="-3448" r="-203333" b="-201724"/>
                          </a:stretch>
                        </a:blipFill>
                      </a:tcPr>
                    </a:tc>
                    <a:tc>
                      <a:txBody>
                        <a:bodyPr/>
                        <a:lstStyle/>
                        <a:p>
                          <a:endParaRPr lang="ja-JP"/>
                        </a:p>
                      </a:txBody>
                      <a:tcPr marL="63305" marR="63305" marT="31652" marB="31652">
                        <a:blipFill>
                          <a:blip r:embed="rId3"/>
                          <a:stretch>
                            <a:fillRect l="-299338" t="-3448" r="-101987" b="-201724"/>
                          </a:stretch>
                        </a:blipFill>
                      </a:tcPr>
                    </a:tc>
                    <a:tc>
                      <a:txBody>
                        <a:bodyPr/>
                        <a:lstStyle/>
                        <a:p>
                          <a:endParaRPr lang="ja-JP"/>
                        </a:p>
                      </a:txBody>
                      <a:tcPr marL="63305" marR="63305" marT="31652" marB="31652">
                        <a:blipFill>
                          <a:blip r:embed="rId3"/>
                          <a:stretch>
                            <a:fillRect l="-399338" t="-3448" r="-1987" b="-201724"/>
                          </a:stretch>
                        </a:blipFill>
                      </a:tcPr>
                    </a:tc>
                    <a:extLst>
                      <a:ext uri="{0D108BD9-81ED-4DB2-BD59-A6C34878D82A}">
                        <a16:rowId xmlns:a16="http://schemas.microsoft.com/office/drawing/2014/main" val="4225727449"/>
                      </a:ext>
                    </a:extLst>
                  </a:tr>
                  <a:tr h="352448">
                    <a:tc>
                      <a:txBody>
                        <a:bodyPr/>
                        <a:lstStyle/>
                        <a:p>
                          <a:endParaRPr lang="ja-JP"/>
                        </a:p>
                      </a:txBody>
                      <a:tcPr marL="68580" marR="68580" marT="34290" marB="34290">
                        <a:lnB w="12700" cap="flat" cmpd="sng" algn="ctr">
                          <a:solidFill>
                            <a:schemeClr val="tx1"/>
                          </a:solidFill>
                          <a:prstDash val="solid"/>
                          <a:round/>
                          <a:headEnd type="none" w="med" len="med"/>
                          <a:tailEnd type="none" w="med" len="med"/>
                        </a:lnB>
                        <a:blipFill>
                          <a:blip r:embed="rId3"/>
                          <a:stretch>
                            <a:fillRect t="-103448" r="-315934"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151667" t="-103448" r="-379167"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201333" t="-103448" r="-203333"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299338" t="-103448" r="-101987"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399338" t="-103448" r="-1987" b="-101724"/>
                          </a:stretch>
                        </a:blipFill>
                      </a:tcPr>
                    </a:tc>
                    <a:extLst>
                      <a:ext uri="{0D108BD9-81ED-4DB2-BD59-A6C34878D82A}">
                        <a16:rowId xmlns:a16="http://schemas.microsoft.com/office/drawing/2014/main" val="267594357"/>
                      </a:ext>
                    </a:extLst>
                  </a:tr>
                  <a:tr h="352448">
                    <a:tc>
                      <a:txBody>
                        <a:bodyPr/>
                        <a:lstStyle/>
                        <a:p>
                          <a:endParaRPr lang="ja-JP"/>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t="-203448" r="-315934"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1667" t="-203448" r="-379167"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1333" t="-203448" r="-203333"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9338" t="-203448" r="-101987"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99338" t="-203448" r="-1987" b="-1724"/>
                          </a:stretch>
                        </a:blipFill>
                      </a:tcPr>
                    </a:tc>
                    <a:extLst>
                      <a:ext uri="{0D108BD9-81ED-4DB2-BD59-A6C34878D82A}">
                        <a16:rowId xmlns:a16="http://schemas.microsoft.com/office/drawing/2014/main" val="3571539942"/>
                      </a:ext>
                    </a:extLst>
                  </a:tr>
                </a:tbl>
              </a:graphicData>
            </a:graphic>
          </p:graphicFrame>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F800F4A-4A48-4E50-91A3-7AD8BE8D0D1F}"/>
                  </a:ext>
                </a:extLst>
              </p:cNvPr>
              <p:cNvSpPr/>
              <p:nvPr/>
            </p:nvSpPr>
            <p:spPr>
              <a:xfrm>
                <a:off x="3062489" y="3934945"/>
                <a:ext cx="2389885" cy="809773"/>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n-US" altLang="ja-JP" sz="1661" i="1" dirty="0">
                          <a:latin typeface="Cambria Math" panose="02040503050406030204" pitchFamily="18" charset="0"/>
                          <a:ea typeface="Cambria Math" charset="0"/>
                          <a:cs typeface="Cambria Math" charset="0"/>
                        </a:rPr>
                        <m:t>𝑉</m:t>
                      </m:r>
                      <m:r>
                        <a:rPr lang="en-US" altLang="ja-JP" sz="1661" i="1" dirty="0">
                          <a:latin typeface="Cambria Math" panose="02040503050406030204" pitchFamily="18" charset="0"/>
                          <a:ea typeface="Cambria Math" charset="0"/>
                        </a:rPr>
                        <m:t>[</m:t>
                      </m:r>
                      <m:r>
                        <a:rPr lang="en-US" altLang="ja-JP" sz="1661" i="1" dirty="0">
                          <a:latin typeface="Cambria Math" panose="02040503050406030204" pitchFamily="18" charset="0"/>
                          <a:ea typeface="Cambria Math" charset="0"/>
                          <a:cs typeface="Cambria Math" charset="0"/>
                        </a:rPr>
                        <m:t>𝑋</m:t>
                      </m:r>
                      <m:r>
                        <a:rPr lang="en-US" altLang="ja-JP" sz="1661" i="1" dirty="0">
                          <a:latin typeface="Cambria Math" panose="02040503050406030204" pitchFamily="18" charset="0"/>
                          <a:ea typeface="Cambria Math" charset="0"/>
                          <a:cs typeface="Cambria Math" charset="0"/>
                        </a:rPr>
                        <m:t>]</m:t>
                      </m:r>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panose="02040503050406030204" pitchFamily="18" charset="0"/>
                              <a:ea typeface="Cambria Math" charset="0"/>
                              <a:cs typeface="Cambria Math" charset="0"/>
                            </a:rPr>
                            <m:t>4</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𝜇</m:t>
                          </m:r>
                          <m:sSup>
                            <m:sSupPr>
                              <m:ctrlPr>
                                <a:rPr lang="en-US" altLang="ja-JP" sz="1661" i="1" dirty="0">
                                  <a:latin typeface="Cambria Math" panose="02040503050406030204" pitchFamily="18" charset="0"/>
                                  <a:ea typeface="Cambria Math" charset="0"/>
                                  <a:cs typeface="Cambria Math" charset="0"/>
                                </a:rPr>
                              </m:ctrlPr>
                            </m:sSupPr>
                            <m:e>
                              <m:r>
                                <a:rPr lang="en-US" altLang="ja-JP" sz="1661" i="1" dirty="0">
                                  <a:latin typeface="Cambria Math" charset="0"/>
                                  <a:ea typeface="Cambria Math" charset="0"/>
                                  <a:cs typeface="Cambria Math" charset="0"/>
                                </a:rPr>
                                <m:t>)</m:t>
                              </m:r>
                            </m:e>
                            <m:sup>
                              <m:r>
                                <a:rPr lang="en-US" altLang="ja-JP" sz="1661" i="1" dirty="0">
                                  <a:latin typeface="Cambria Math" charset="0"/>
                                  <a:ea typeface="Cambria Math" charset="0"/>
                                  <a:cs typeface="Cambria Math" charset="0"/>
                                </a:rPr>
                                <m:t>2</m:t>
                              </m:r>
                            </m:sup>
                          </m:sSup>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2" name="正方形/長方形 11">
                <a:extLst>
                  <a:ext uri="{FF2B5EF4-FFF2-40B4-BE49-F238E27FC236}">
                    <a16:creationId xmlns:a16="http://schemas.microsoft.com/office/drawing/2014/main" id="{CF800F4A-4A48-4E50-91A3-7AD8BE8D0D1F}"/>
                  </a:ext>
                </a:extLst>
              </p:cNvPr>
              <p:cNvSpPr>
                <a:spLocks noRot="1" noChangeAspect="1" noMove="1" noResize="1" noEditPoints="1" noAdjustHandles="1" noChangeArrowheads="1" noChangeShapeType="1" noTextEdit="1"/>
              </p:cNvSpPr>
              <p:nvPr/>
            </p:nvSpPr>
            <p:spPr>
              <a:xfrm>
                <a:off x="3062489" y="3934945"/>
                <a:ext cx="2389885" cy="809773"/>
              </a:xfrm>
              <a:prstGeom prst="rect">
                <a:avLst/>
              </a:prstGeom>
              <a:blipFill>
                <a:blip r:embed="rId4"/>
                <a:stretch>
                  <a:fillRect/>
                </a:stretch>
              </a:blipFill>
            </p:spPr>
            <p:txBody>
              <a:bodyPr/>
              <a:lstStyle/>
              <a:p>
                <a:r>
                  <a:rPr lang="ja-JP" altLang="en-US">
                    <a:noFill/>
                  </a:rPr>
                  <a:t> </a:t>
                </a:r>
              </a:p>
            </p:txBody>
          </p:sp>
        </mc:Fallback>
      </mc:AlternateContent>
      <p:sp>
        <p:nvSpPr>
          <p:cNvPr id="5" name="コンテンツ プレースホルダー 4">
            <a:extLst>
              <a:ext uri="{FF2B5EF4-FFF2-40B4-BE49-F238E27FC236}">
                <a16:creationId xmlns:a16="http://schemas.microsoft.com/office/drawing/2014/main" id="{440412BC-A7F8-4E13-BC85-D2838D940DEE}"/>
              </a:ext>
            </a:extLst>
          </p:cNvPr>
          <p:cNvSpPr>
            <a:spLocks noGrp="1"/>
          </p:cNvSpPr>
          <p:nvPr>
            <p:ph idx="1"/>
          </p:nvPr>
        </p:nvSpPr>
        <p:spPr/>
        <p:txBody>
          <a:bodyPr/>
          <a:lstStyle/>
          <a:p>
            <a:endParaRPr lang="ja-JP" altLang="en-US"/>
          </a:p>
        </p:txBody>
      </p:sp>
      <p:sp>
        <p:nvSpPr>
          <p:cNvPr id="13" name="正方形/長方形 12">
            <a:extLst>
              <a:ext uri="{FF2B5EF4-FFF2-40B4-BE49-F238E27FC236}">
                <a16:creationId xmlns:a16="http://schemas.microsoft.com/office/drawing/2014/main" id="{15B78140-A097-D345-9886-EA05C58883A3}"/>
              </a:ext>
            </a:extLst>
          </p:cNvPr>
          <p:cNvSpPr/>
          <p:nvPr/>
        </p:nvSpPr>
        <p:spPr bwMode="auto">
          <a:xfrm>
            <a:off x="3352800" y="3445130"/>
            <a:ext cx="3440694" cy="354029"/>
          </a:xfrm>
          <a:prstGeom prst="rect">
            <a:avLst/>
          </a:prstGeom>
          <a:solidFill>
            <a:srgbClr val="FF0000">
              <a:alpha val="20000"/>
            </a:srgbClr>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4" name="円/楕円 13">
            <a:extLst>
              <a:ext uri="{FF2B5EF4-FFF2-40B4-BE49-F238E27FC236}">
                <a16:creationId xmlns:a16="http://schemas.microsoft.com/office/drawing/2014/main" id="{2C4B9A3D-72CB-6C41-A3EE-CB69D469A975}"/>
              </a:ext>
            </a:extLst>
          </p:cNvPr>
          <p:cNvSpPr/>
          <p:nvPr/>
        </p:nvSpPr>
        <p:spPr bwMode="auto">
          <a:xfrm>
            <a:off x="4114800" y="4066642"/>
            <a:ext cx="1219200" cy="512920"/>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7" name="コンテンツ プレースホルダー 2">
            <a:extLst>
              <a:ext uri="{FF2B5EF4-FFF2-40B4-BE49-F238E27FC236}">
                <a16:creationId xmlns:a16="http://schemas.microsoft.com/office/drawing/2014/main" id="{7152A753-CD16-E445-AB34-BA3ACE57C143}"/>
              </a:ext>
            </a:extLst>
          </p:cNvPr>
          <p:cNvSpPr txBox="1">
            <a:spLocks/>
          </p:cNvSpPr>
          <p:nvPr/>
        </p:nvSpPr>
        <p:spPr>
          <a:xfrm>
            <a:off x="1755443" y="1262504"/>
            <a:ext cx="5963034" cy="582232"/>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kumimoji="1" lang="ja-JP" altLang="en-US" sz="1350" kern="0"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350" kern="0" dirty="0">
                <a:latin typeface="メイリオ" panose="020B0604030504040204" pitchFamily="50" charset="-128"/>
                <a:ea typeface="メイリオ" panose="020B0604030504040204" pitchFamily="50" charset="-128"/>
              </a:rPr>
              <a:t>とする。分散</a:t>
            </a:r>
            <a:r>
              <a:rPr lang="ja-JP" altLang="en-US" sz="1350" kern="0">
                <a:latin typeface="メイリオ" panose="020B0604030504040204" pitchFamily="50" charset="-128"/>
                <a:ea typeface="メイリオ" panose="020B0604030504040204" pitchFamily="50" charset="-128"/>
              </a:rPr>
              <a:t>を求めてください。　</a:t>
            </a:r>
            <a:endParaRPr kumimoji="1" lang="ja-JP" altLang="en-US" sz="135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637160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確率変数の分散</a:t>
            </a:r>
            <a:endParaRPr kumimoji="1" lang="ja-JP" altLang="en-US" dirty="0"/>
          </a:p>
        </p:txBody>
      </p:sp>
      <p:sp>
        <p:nvSpPr>
          <p:cNvPr id="9" name="正方形/長方形 8">
            <a:extLst>
              <a:ext uri="{FF2B5EF4-FFF2-40B4-BE49-F238E27FC236}">
                <a16:creationId xmlns:a16="http://schemas.microsoft.com/office/drawing/2014/main" id="{E6F972BD-25B4-4F4F-AA57-9D156842E498}"/>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E81DF3C9-A9E8-49BC-BBB4-23C3D84428CF}"/>
              </a:ext>
            </a:extLst>
          </p:cNvPr>
          <p:cNvSpPr txBox="1">
            <a:spLocks/>
          </p:cNvSpPr>
          <p:nvPr/>
        </p:nvSpPr>
        <p:spPr>
          <a:xfrm>
            <a:off x="1889578" y="992440"/>
            <a:ext cx="1367972" cy="27006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確率変数の分散</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𝑋</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m:t>
                                </m:r>
                              </m:oMath>
                            </m:oMathPara>
                          </a14:m>
                          <a:endParaRPr kumimoji="1" lang="ja-JP" altLang="en-US" sz="14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m:t>
                                </m:r>
                              </m:oMath>
                            </m:oMathPara>
                          </a14:m>
                          <a:endParaRPr kumimoji="1" lang="ja-JP" altLang="en-US" sz="1400" dirty="0"/>
                        </a:p>
                      </a:txBody>
                      <a:tcPr marL="63305" marR="63305" marT="31652" marB="31652">
                        <a:solidFill>
                          <a:srgbClr val="0070C0"/>
                        </a:solidFill>
                      </a:tcPr>
                    </a:tc>
                    <a:extLst>
                      <a:ext uri="{0D108BD9-81ED-4DB2-BD59-A6C34878D82A}">
                        <a16:rowId xmlns:a16="http://schemas.microsoft.com/office/drawing/2014/main" val="10000"/>
                      </a:ext>
                    </a:extLst>
                  </a:tr>
                  <a:tr h="350323">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𝑃</m:t>
                                </m:r>
                                <m:r>
                                  <a:rPr kumimoji="1" lang="en-US" altLang="ja-JP" sz="1400" i="1" dirty="0" smtClean="0">
                                    <a:latin typeface="Cambria Math" panose="02040503050406030204" pitchFamily="18" charset="0"/>
                                  </a:rPr>
                                  <m:t>(</m:t>
                                </m:r>
                                <m:r>
                                  <a:rPr kumimoji="1" lang="en-US" altLang="ja-JP" sz="1400" i="1" dirty="0" smtClean="0">
                                    <a:latin typeface="Cambria Math" panose="02040503050406030204" pitchFamily="18" charset="0"/>
                                  </a:rPr>
                                  <m:t>𝑋</m:t>
                                </m:r>
                                <m:r>
                                  <a:rPr kumimoji="1" lang="en-US" altLang="ja-JP" sz="1400" i="1" dirty="0" smtClean="0">
                                    <a:latin typeface="Cambria Math" panose="02040503050406030204" pitchFamily="18" charset="0"/>
                                  </a:rPr>
                                  <m:t>)</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3/8</m:t>
                                </m:r>
                              </m:oMath>
                            </m:oMathPara>
                          </a14:m>
                          <a:endParaRPr kumimoji="1" lang="ja-JP" altLang="en-US" sz="1400" dirty="0"/>
                        </a:p>
                      </a:txBody>
                      <a:tcPr marL="63305" marR="63305" marT="31652" marB="31652">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1/8</m:t>
                                </m:r>
                              </m:oMath>
                            </m:oMathPara>
                          </a14:m>
                          <a:endParaRPr kumimoji="1" lang="ja-JP" altLang="en-US" sz="1400" dirty="0"/>
                        </a:p>
                      </a:txBody>
                      <a:tcPr marL="63305" marR="63305" marT="31652" marB="31652">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 name="表 6">
                <a:extLst>
                  <a:ext uri="{FF2B5EF4-FFF2-40B4-BE49-F238E27FC236}">
                    <a16:creationId xmlns:a16="http://schemas.microsoft.com/office/drawing/2014/main" id="{BBE42743-834E-49A7-97E9-B95DF6732A2D}"/>
                  </a:ext>
                </a:extLst>
              </p:cNvPr>
              <p:cNvGraphicFramePr>
                <a:graphicFrameLocks noGrp="1"/>
              </p:cNvGraphicFramePr>
              <p:nvPr/>
            </p:nvGraphicFramePr>
            <p:xfrm>
              <a:off x="2274306" y="2074821"/>
              <a:ext cx="4595390" cy="700646"/>
            </p:xfrm>
            <a:graphic>
              <a:graphicData uri="http://schemas.openxmlformats.org/drawingml/2006/table">
                <a:tbl>
                  <a:tblPr firstRow="1" bandRow="1">
                    <a:tableStyleId>{2A488322-F2BA-4B5B-9748-0D474271808F}</a:tableStyleId>
                  </a:tblPr>
                  <a:tblGrid>
                    <a:gridCol w="1167306">
                      <a:extLst>
                        <a:ext uri="{9D8B030D-6E8A-4147-A177-3AD203B41FA5}">
                          <a16:colId xmlns:a16="http://schemas.microsoft.com/office/drawing/2014/main" val="20000"/>
                        </a:ext>
                      </a:extLst>
                    </a:gridCol>
                    <a:gridCol w="670850">
                      <a:extLst>
                        <a:ext uri="{9D8B030D-6E8A-4147-A177-3AD203B41FA5}">
                          <a16:colId xmlns:a16="http://schemas.microsoft.com/office/drawing/2014/main" val="20001"/>
                        </a:ext>
                      </a:extLst>
                    </a:gridCol>
                    <a:gridCol w="919078">
                      <a:extLst>
                        <a:ext uri="{9D8B030D-6E8A-4147-A177-3AD203B41FA5}">
                          <a16:colId xmlns:a16="http://schemas.microsoft.com/office/drawing/2014/main" val="20002"/>
                        </a:ext>
                      </a:extLst>
                    </a:gridCol>
                    <a:gridCol w="919078">
                      <a:extLst>
                        <a:ext uri="{9D8B030D-6E8A-4147-A177-3AD203B41FA5}">
                          <a16:colId xmlns:a16="http://schemas.microsoft.com/office/drawing/2014/main" val="20003"/>
                        </a:ext>
                      </a:extLst>
                    </a:gridCol>
                    <a:gridCol w="919078">
                      <a:extLst>
                        <a:ext uri="{9D8B030D-6E8A-4147-A177-3AD203B41FA5}">
                          <a16:colId xmlns:a16="http://schemas.microsoft.com/office/drawing/2014/main" val="20004"/>
                        </a:ext>
                      </a:extLst>
                    </a:gridCol>
                  </a:tblGrid>
                  <a:tr h="350323">
                    <a:tc>
                      <a:txBody>
                        <a:bodyPr/>
                        <a:lstStyle/>
                        <a:p>
                          <a:endParaRPr lang="ja-JP"/>
                        </a:p>
                      </a:txBody>
                      <a:tcPr marL="63305" marR="63305" marT="31652" marB="31652">
                        <a:blipFill>
                          <a:blip r:embed="rId2"/>
                          <a:stretch>
                            <a:fillRect t="-3448" r="-294271" b="-103448"/>
                          </a:stretch>
                        </a:blipFill>
                      </a:tcPr>
                    </a:tc>
                    <a:tc>
                      <a:txBody>
                        <a:bodyPr/>
                        <a:lstStyle/>
                        <a:p>
                          <a:endParaRPr lang="ja-JP"/>
                        </a:p>
                      </a:txBody>
                      <a:tcPr marL="63305" marR="63305" marT="31652" marB="31652">
                        <a:blipFill>
                          <a:blip r:embed="rId2"/>
                          <a:stretch>
                            <a:fillRect l="-174545" t="-3448" r="-413636" b="-103448"/>
                          </a:stretch>
                        </a:blipFill>
                      </a:tcPr>
                    </a:tc>
                    <a:tc>
                      <a:txBody>
                        <a:bodyPr/>
                        <a:lstStyle/>
                        <a:p>
                          <a:endParaRPr lang="ja-JP"/>
                        </a:p>
                      </a:txBody>
                      <a:tcPr marL="63305" marR="63305" marT="31652" marB="31652">
                        <a:blipFill>
                          <a:blip r:embed="rId2"/>
                          <a:stretch>
                            <a:fillRect l="-201333" t="-3448" r="-203333" b="-103448"/>
                          </a:stretch>
                        </a:blipFill>
                      </a:tcPr>
                    </a:tc>
                    <a:tc>
                      <a:txBody>
                        <a:bodyPr/>
                        <a:lstStyle/>
                        <a:p>
                          <a:endParaRPr lang="ja-JP"/>
                        </a:p>
                      </a:txBody>
                      <a:tcPr marL="63305" marR="63305" marT="31652" marB="31652">
                        <a:blipFill>
                          <a:blip r:embed="rId2"/>
                          <a:stretch>
                            <a:fillRect l="-299338" t="-3448" r="-101987" b="-103448"/>
                          </a:stretch>
                        </a:blipFill>
                      </a:tcPr>
                    </a:tc>
                    <a:tc>
                      <a:txBody>
                        <a:bodyPr/>
                        <a:lstStyle/>
                        <a:p>
                          <a:endParaRPr lang="ja-JP"/>
                        </a:p>
                      </a:txBody>
                      <a:tcPr marL="63305" marR="63305" marT="31652" marB="31652">
                        <a:blipFill>
                          <a:blip r:embed="rId2"/>
                          <a:stretch>
                            <a:fillRect l="-399338" t="-3448" r="-1987" b="-103448"/>
                          </a:stretch>
                        </a:blipFill>
                      </a:tcPr>
                    </a:tc>
                    <a:extLst>
                      <a:ext uri="{0D108BD9-81ED-4DB2-BD59-A6C34878D82A}">
                        <a16:rowId xmlns:a16="http://schemas.microsoft.com/office/drawing/2014/main" val="10000"/>
                      </a:ext>
                    </a:extLst>
                  </a:tr>
                  <a:tr h="350323">
                    <a:tc>
                      <a:txBody>
                        <a:bodyPr/>
                        <a:lstStyle/>
                        <a:p>
                          <a:endParaRPr lang="ja-JP"/>
                        </a:p>
                      </a:txBody>
                      <a:tcPr marL="63305" marR="63305" marT="31652" marB="31652">
                        <a:blipFill>
                          <a:blip r:embed="rId2"/>
                          <a:stretch>
                            <a:fillRect t="-103448" r="-294271" b="-3448"/>
                          </a:stretch>
                        </a:blipFill>
                      </a:tcPr>
                    </a:tc>
                    <a:tc>
                      <a:txBody>
                        <a:bodyPr/>
                        <a:lstStyle/>
                        <a:p>
                          <a:endParaRPr lang="ja-JP"/>
                        </a:p>
                      </a:txBody>
                      <a:tcPr marL="63305" marR="63305" marT="31652" marB="31652">
                        <a:blipFill>
                          <a:blip r:embed="rId2"/>
                          <a:stretch>
                            <a:fillRect l="-174545" t="-103448" r="-413636" b="-3448"/>
                          </a:stretch>
                        </a:blipFill>
                      </a:tcPr>
                    </a:tc>
                    <a:tc>
                      <a:txBody>
                        <a:bodyPr/>
                        <a:lstStyle/>
                        <a:p>
                          <a:endParaRPr lang="ja-JP"/>
                        </a:p>
                      </a:txBody>
                      <a:tcPr marL="63305" marR="63305" marT="31652" marB="31652">
                        <a:blipFill>
                          <a:blip r:embed="rId2"/>
                          <a:stretch>
                            <a:fillRect l="-201333" t="-103448" r="-203333" b="-3448"/>
                          </a:stretch>
                        </a:blipFill>
                      </a:tcPr>
                    </a:tc>
                    <a:tc>
                      <a:txBody>
                        <a:bodyPr/>
                        <a:lstStyle/>
                        <a:p>
                          <a:endParaRPr lang="ja-JP"/>
                        </a:p>
                      </a:txBody>
                      <a:tcPr marL="63305" marR="63305" marT="31652" marB="31652">
                        <a:blipFill>
                          <a:blip r:embed="rId2"/>
                          <a:stretch>
                            <a:fillRect l="-299338" t="-103448" r="-101987" b="-3448"/>
                          </a:stretch>
                        </a:blipFill>
                      </a:tcPr>
                    </a:tc>
                    <a:tc>
                      <a:txBody>
                        <a:bodyPr/>
                        <a:lstStyle/>
                        <a:p>
                          <a:endParaRPr lang="ja-JP"/>
                        </a:p>
                      </a:txBody>
                      <a:tcPr marL="63305" marR="63305" marT="31652" marB="31652">
                        <a:blipFill>
                          <a:blip r:embed="rId2"/>
                          <a:stretch>
                            <a:fillRect l="-399338" t="-103448" r="-1987" b="-3448"/>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 12">
                <a:extLst>
                  <a:ext uri="{FF2B5EF4-FFF2-40B4-BE49-F238E27FC236}">
                    <a16:creationId xmlns:a16="http://schemas.microsoft.com/office/drawing/2014/main" id="{9D2855DD-2933-498B-B23C-D8A218F85697}"/>
                  </a:ext>
                </a:extLst>
              </p:cNvPr>
              <p:cNvGraphicFramePr>
                <a:graphicFrameLocks noGrp="1"/>
              </p:cNvGraphicFramePr>
              <p:nvPr/>
            </p:nvGraphicFramePr>
            <p:xfrm>
              <a:off x="2274306" y="2775467"/>
              <a:ext cx="4595390" cy="1057344"/>
            </p:xfrm>
            <a:graphic>
              <a:graphicData uri="http://schemas.openxmlformats.org/drawingml/2006/table">
                <a:tbl>
                  <a:tblPr firstRow="1" bandRow="1">
                    <a:tableStyleId>{6E25E649-3F16-4E02-A733-19D2CDBF48F0}</a:tableStyleId>
                  </a:tblPr>
                  <a:tblGrid>
                    <a:gridCol w="1109239">
                      <a:extLst>
                        <a:ext uri="{9D8B030D-6E8A-4147-A177-3AD203B41FA5}">
                          <a16:colId xmlns:a16="http://schemas.microsoft.com/office/drawing/2014/main" val="3694215298"/>
                        </a:ext>
                      </a:extLst>
                    </a:gridCol>
                    <a:gridCol w="728917">
                      <a:extLst>
                        <a:ext uri="{9D8B030D-6E8A-4147-A177-3AD203B41FA5}">
                          <a16:colId xmlns:a16="http://schemas.microsoft.com/office/drawing/2014/main" val="3494623545"/>
                        </a:ext>
                      </a:extLst>
                    </a:gridCol>
                    <a:gridCol w="919078">
                      <a:extLst>
                        <a:ext uri="{9D8B030D-6E8A-4147-A177-3AD203B41FA5}">
                          <a16:colId xmlns:a16="http://schemas.microsoft.com/office/drawing/2014/main" val="3781937378"/>
                        </a:ext>
                      </a:extLst>
                    </a:gridCol>
                    <a:gridCol w="919078">
                      <a:extLst>
                        <a:ext uri="{9D8B030D-6E8A-4147-A177-3AD203B41FA5}">
                          <a16:colId xmlns:a16="http://schemas.microsoft.com/office/drawing/2014/main" val="720094274"/>
                        </a:ext>
                      </a:extLst>
                    </a:gridCol>
                    <a:gridCol w="919078">
                      <a:extLst>
                        <a:ext uri="{9D8B030D-6E8A-4147-A177-3AD203B41FA5}">
                          <a16:colId xmlns:a16="http://schemas.microsoft.com/office/drawing/2014/main" val="357106737"/>
                        </a:ext>
                      </a:extLst>
                    </a:gridCol>
                  </a:tblGrid>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solidFill>
                                          <a:schemeClr val="tx1"/>
                                        </a:solidFill>
                                        <a:latin typeface="Cambria Math" panose="02040503050406030204" pitchFamily="18" charset="0"/>
                                      </a:rPr>
                                    </m:ctrlPr>
                                  </m:sSubPr>
                                  <m:e>
                                    <m:r>
                                      <a:rPr lang="en-US" altLang="ja-JP" sz="1400" dirty="0" smtClean="0">
                                        <a:solidFill>
                                          <a:schemeClr val="tx1"/>
                                        </a:solidFill>
                                        <a:latin typeface="Cambria Math" panose="02040503050406030204" pitchFamily="18" charset="0"/>
                                      </a:rPr>
                                      <m:t>(</m:t>
                                    </m:r>
                                    <m:r>
                                      <a:rPr lang="en-US" altLang="ja-JP" sz="1400" dirty="0" smtClean="0">
                                        <a:solidFill>
                                          <a:schemeClr val="tx1"/>
                                        </a:solidFill>
                                        <a:latin typeface="Cambria Math" panose="02040503050406030204" pitchFamily="18" charset="0"/>
                                      </a:rPr>
                                      <m:t>𝑥</m:t>
                                    </m:r>
                                  </m:e>
                                  <m:sub>
                                    <m:r>
                                      <a:rPr lang="en-US" altLang="ja-JP" sz="1400" dirty="0" smtClean="0">
                                        <a:solidFill>
                                          <a:schemeClr val="tx1"/>
                                        </a:solidFill>
                                        <a:latin typeface="Cambria Math" panose="02040503050406030204" pitchFamily="18" charset="0"/>
                                      </a:rPr>
                                      <m:t>𝑖</m:t>
                                    </m:r>
                                  </m:sub>
                                </m:sSub>
                                <m:r>
                                  <a:rPr lang="en-US" altLang="ja-JP" sz="1400" dirty="0" smtClean="0">
                                    <a:solidFill>
                                      <a:schemeClr val="tx1"/>
                                    </a:solidFill>
                                    <a:latin typeface="Cambria Math" panose="02040503050406030204" pitchFamily="18" charset="0"/>
                                  </a:rPr>
                                  <m:t>−</m:t>
                                </m:r>
                                <m:r>
                                  <a:rPr lang="en-US" altLang="ja-JP" sz="1400" dirty="0" smtClean="0">
                                    <a:solidFill>
                                      <a:schemeClr val="tx1"/>
                                    </a:solidFill>
                                    <a:latin typeface="Cambria Math" panose="02040503050406030204" pitchFamily="18" charset="0"/>
                                  </a:rPr>
                                  <m:t>𝜇</m:t>
                                </m:r>
                                <m:r>
                                  <a:rPr lang="ja-JP" altLang="en-US" sz="1400" dirty="0" smtClean="0">
                                    <a:solidFill>
                                      <a:schemeClr val="tx1"/>
                                    </a:solidFill>
                                    <a:latin typeface="Cambria Math" panose="02040503050406030204" pitchFamily="18" charset="0"/>
                                  </a:rPr>
                                  <m:t>）</m:t>
                                </m:r>
                              </m:oMath>
                            </m:oMathPara>
                          </a14:m>
                          <a:endParaRPr kumimoji="1" lang="ja-JP" altLang="en-US" sz="1000" dirty="0">
                            <a:solidFill>
                              <a:schemeClr val="tx1"/>
                            </a:solidFill>
                          </a:endParaRPr>
                        </a:p>
                      </a:txBody>
                      <a:tcPr marL="68580" marR="68580" marT="34290" marB="34290">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−1.5</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−0.5</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0.5</m:t>
                                </m:r>
                                <m:r>
                                  <a:rPr kumimoji="1" lang="en-US" altLang="ja-JP" sz="1400" b="0" i="1" baseline="0" dirty="0">
                                    <a:solidFill>
                                      <a:schemeClr val="tx1"/>
                                    </a:solidFill>
                                    <a:latin typeface="Cambria Math" panose="02040503050406030204" pitchFamily="18" charset="0"/>
                                  </a:rPr>
                                  <m:t> </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b="0" i="1" dirty="0" smtClean="0">
                                    <a:solidFill>
                                      <a:schemeClr val="tx1"/>
                                    </a:solidFill>
                                    <a:latin typeface="Cambria Math" panose="02040503050406030204" pitchFamily="18" charset="0"/>
                                  </a:rPr>
                                  <m:t>1.5 </m:t>
                                </m:r>
                              </m:oMath>
                            </m:oMathPara>
                          </a14:m>
                          <a:endParaRPr kumimoji="1" lang="ja-JP" altLang="en-US" sz="1400" b="0" dirty="0">
                            <a:solidFill>
                              <a:schemeClr val="tx1"/>
                            </a:solidFill>
                            <a:latin typeface="Cambria Math" charset="0"/>
                            <a:ea typeface="Cambria Math" charset="0"/>
                            <a:cs typeface="Cambria Math" charset="0"/>
                          </a:endParaRPr>
                        </a:p>
                      </a:txBody>
                      <a:tcPr marL="63305" marR="63305" marT="31652" marB="31652">
                        <a:noFill/>
                      </a:tcPr>
                    </a:tc>
                    <a:extLst>
                      <a:ext uri="{0D108BD9-81ED-4DB2-BD59-A6C34878D82A}">
                        <a16:rowId xmlns:a16="http://schemas.microsoft.com/office/drawing/2014/main" val="4225727449"/>
                      </a:ext>
                    </a:extLst>
                  </a:tr>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𝑥</m:t>
                                    </m:r>
                                  </m:e>
                                  <m:sub>
                                    <m:r>
                                      <a:rPr lang="en-US" altLang="ja-JP" sz="1400" dirty="0" smtClean="0">
                                        <a:latin typeface="Cambria Math" panose="02040503050406030204" pitchFamily="18" charset="0"/>
                                      </a:rPr>
                                      <m:t>𝑖</m:t>
                                    </m:r>
                                  </m:sub>
                                </m:sSub>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𝜇</m:t>
                                </m:r>
                                <m:sSup>
                                  <m:sSupPr>
                                    <m:ctrlPr>
                                      <a:rPr lang="en-US" altLang="ja-JP" sz="1400" i="1" dirty="0" smtClean="0">
                                        <a:latin typeface="Cambria Math" panose="02040503050406030204" pitchFamily="18" charset="0"/>
                                      </a:rPr>
                                    </m:ctrlPr>
                                  </m:sSupPr>
                                  <m:e>
                                    <m:r>
                                      <a:rPr lang="en-US" altLang="ja-JP" sz="1400" dirty="0" smtClean="0">
                                        <a:latin typeface="Cambria Math" panose="02040503050406030204" pitchFamily="18" charset="0"/>
                                      </a:rPr>
                                      <m:t>)</m:t>
                                    </m:r>
                                  </m:e>
                                  <m:sup>
                                    <m:r>
                                      <a:rPr lang="en-US" altLang="ja-JP" sz="1400" dirty="0" smtClean="0">
                                        <a:latin typeface="Cambria Math" panose="02040503050406030204" pitchFamily="18" charset="0"/>
                                      </a:rPr>
                                      <m:t>2</m:t>
                                    </m:r>
                                  </m:sup>
                                </m:sSup>
                              </m:oMath>
                            </m:oMathPara>
                          </a14:m>
                          <a:endParaRPr kumimoji="1" lang="ja-JP" altLang="en-US" sz="100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0.25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400" i="1" dirty="0" smtClean="0">
                                    <a:latin typeface="Cambria Math" panose="02040503050406030204" pitchFamily="18" charset="0"/>
                                  </a:rPr>
                                  <m:t>2.25</m:t>
                                </m:r>
                              </m:oMath>
                            </m:oMathPara>
                          </a14:m>
                          <a:endParaRPr kumimoji="1" lang="ja-JP" altLang="en-US" sz="1400" dirty="0">
                            <a:latin typeface="Cambria Math" charset="0"/>
                            <a:ea typeface="Cambria Math" charset="0"/>
                            <a:cs typeface="Cambria Math" charset="0"/>
                          </a:endParaRPr>
                        </a:p>
                      </a:txBody>
                      <a:tcPr marL="63305" marR="63305" marT="31652" marB="31652">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594357"/>
                      </a:ext>
                    </a:extLst>
                  </a:tr>
                  <a:tr h="352448">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𝑥</m:t>
                                    </m:r>
                                  </m:e>
                                  <m:sub>
                                    <m:r>
                                      <a:rPr lang="en-US" altLang="ja-JP" sz="1400" dirty="0" smtClean="0">
                                        <a:latin typeface="Cambria Math" panose="02040503050406030204" pitchFamily="18" charset="0"/>
                                      </a:rPr>
                                      <m:t>𝑖</m:t>
                                    </m:r>
                                  </m:sub>
                                </m:sSub>
                                <m:r>
                                  <a:rPr lang="en-US" altLang="ja-JP" sz="1400" dirty="0" smtClean="0">
                                    <a:latin typeface="Cambria Math" panose="02040503050406030204" pitchFamily="18" charset="0"/>
                                  </a:rPr>
                                  <m:t>−</m:t>
                                </m:r>
                                <m:r>
                                  <a:rPr lang="en-US" altLang="ja-JP" sz="1400" dirty="0" smtClean="0">
                                    <a:latin typeface="Cambria Math" panose="02040503050406030204" pitchFamily="18" charset="0"/>
                                  </a:rPr>
                                  <m:t>𝜇</m:t>
                                </m:r>
                                <m:sSup>
                                  <m:sSupPr>
                                    <m:ctrlPr>
                                      <a:rPr lang="en-US" altLang="ja-JP" sz="1400" i="1" dirty="0" smtClean="0">
                                        <a:latin typeface="Cambria Math" panose="02040503050406030204" pitchFamily="18" charset="0"/>
                                      </a:rPr>
                                    </m:ctrlPr>
                                  </m:sSupPr>
                                  <m:e>
                                    <m:r>
                                      <a:rPr lang="en-US" altLang="ja-JP" sz="1400" dirty="0" smtClean="0">
                                        <a:latin typeface="Cambria Math" panose="02040503050406030204" pitchFamily="18" charset="0"/>
                                      </a:rPr>
                                      <m:t>)</m:t>
                                    </m:r>
                                  </m:e>
                                  <m:sup>
                                    <m:r>
                                      <a:rPr lang="en-US" altLang="ja-JP" sz="1400" dirty="0" smtClean="0">
                                        <a:latin typeface="Cambria Math" panose="02040503050406030204" pitchFamily="18" charset="0"/>
                                      </a:rPr>
                                      <m:t>2</m:t>
                                    </m:r>
                                  </m:sup>
                                </m:sSup>
                                <m:r>
                                  <a:rPr lang="en-US" altLang="ja-JP" sz="1400" dirty="0" smtClean="0">
                                    <a:latin typeface="Cambria Math" panose="02040503050406030204" pitchFamily="18" charset="0"/>
                                  </a:rPr>
                                  <m:t>×</m:t>
                                </m:r>
                                <m:sSub>
                                  <m:sSubPr>
                                    <m:ctrlPr>
                                      <a:rPr lang="en-US" altLang="ja-JP" sz="1400" i="1" dirty="0" smtClean="0">
                                        <a:latin typeface="Cambria Math" panose="02040503050406030204" pitchFamily="18" charset="0"/>
                                      </a:rPr>
                                    </m:ctrlPr>
                                  </m:sSubPr>
                                  <m:e>
                                    <m:r>
                                      <a:rPr lang="en-US" altLang="ja-JP" sz="1400" dirty="0" smtClean="0">
                                        <a:latin typeface="Cambria Math" panose="02040503050406030204" pitchFamily="18" charset="0"/>
                                      </a:rPr>
                                      <m:t>𝑝</m:t>
                                    </m:r>
                                  </m:e>
                                  <m:sub>
                                    <m:r>
                                      <a:rPr lang="en-US" altLang="ja-JP" sz="1400" dirty="0" smtClean="0">
                                        <a:latin typeface="Cambria Math" panose="02040503050406030204" pitchFamily="18" charset="0"/>
                                      </a:rPr>
                                      <m:t>𝑖</m:t>
                                    </m:r>
                                  </m:sub>
                                </m:sSub>
                              </m:oMath>
                            </m:oMathPara>
                          </a14:m>
                          <a:endParaRPr kumimoji="1" lang="ja-JP" altLang="en-US" sz="1400" dirty="0">
                            <a:solidFill>
                              <a:schemeClr val="tx1"/>
                            </a:solidFill>
                          </a:endParaRPr>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nb-NO" altLang="ja-JP" sz="1400" i="1" dirty="0" smtClean="0">
                                    <a:latin typeface="Cambria Math" panose="02040503050406030204" pitchFamily="18" charset="0"/>
                                  </a:rPr>
                                  <m:t>0.28125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hr-HR" altLang="ja-JP" sz="1400" i="1" dirty="0" smtClean="0">
                                    <a:latin typeface="Cambria Math" panose="02040503050406030204" pitchFamily="18" charset="0"/>
                                  </a:rPr>
                                  <m:t>0.09375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hr-HR" altLang="ja-JP" sz="1400" i="1" dirty="0" smtClean="0">
                                    <a:latin typeface="Cambria Math" panose="02040503050406030204" pitchFamily="18" charset="0"/>
                                  </a:rPr>
                                  <m:t>0.09375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kumimoji="1" lang="nb-NO" altLang="ja-JP" sz="1400" i="1" dirty="0" smtClean="0">
                                    <a:latin typeface="Cambria Math" panose="02040503050406030204" pitchFamily="18" charset="0"/>
                                  </a:rPr>
                                  <m:t>0.28125</m:t>
                                </m:r>
                              </m:oMath>
                            </m:oMathPara>
                          </a14:m>
                          <a:endParaRPr kumimoji="1" lang="ja-JP" altLang="en-US" sz="1400" dirty="0">
                            <a:latin typeface="Cambria Math" charset="0"/>
                            <a:ea typeface="Cambria Math" charset="0"/>
                            <a:cs typeface="Cambria Math" charset="0"/>
                          </a:endParaRPr>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1539942"/>
                      </a:ext>
                    </a:extLst>
                  </a:tr>
                </a:tbl>
              </a:graphicData>
            </a:graphic>
          </p:graphicFrame>
        </mc:Choice>
        <mc:Fallback xmlns="">
          <p:graphicFrame>
            <p:nvGraphicFramePr>
              <p:cNvPr id="6" name="表 12">
                <a:extLst>
                  <a:ext uri="{FF2B5EF4-FFF2-40B4-BE49-F238E27FC236}">
                    <a16:creationId xmlns:a16="http://schemas.microsoft.com/office/drawing/2014/main" id="{9D2855DD-2933-498B-B23C-D8A218F85697}"/>
                  </a:ext>
                </a:extLst>
              </p:cNvPr>
              <p:cNvGraphicFramePr>
                <a:graphicFrameLocks noGrp="1"/>
              </p:cNvGraphicFramePr>
              <p:nvPr/>
            </p:nvGraphicFramePr>
            <p:xfrm>
              <a:off x="2274306" y="2775467"/>
              <a:ext cx="4595390" cy="1057344"/>
            </p:xfrm>
            <a:graphic>
              <a:graphicData uri="http://schemas.openxmlformats.org/drawingml/2006/table">
                <a:tbl>
                  <a:tblPr firstRow="1" bandRow="1">
                    <a:tableStyleId>{6E25E649-3F16-4E02-A733-19D2CDBF48F0}</a:tableStyleId>
                  </a:tblPr>
                  <a:tblGrid>
                    <a:gridCol w="1109239">
                      <a:extLst>
                        <a:ext uri="{9D8B030D-6E8A-4147-A177-3AD203B41FA5}">
                          <a16:colId xmlns:a16="http://schemas.microsoft.com/office/drawing/2014/main" val="3694215298"/>
                        </a:ext>
                      </a:extLst>
                    </a:gridCol>
                    <a:gridCol w="728917">
                      <a:extLst>
                        <a:ext uri="{9D8B030D-6E8A-4147-A177-3AD203B41FA5}">
                          <a16:colId xmlns:a16="http://schemas.microsoft.com/office/drawing/2014/main" val="3494623545"/>
                        </a:ext>
                      </a:extLst>
                    </a:gridCol>
                    <a:gridCol w="919078">
                      <a:extLst>
                        <a:ext uri="{9D8B030D-6E8A-4147-A177-3AD203B41FA5}">
                          <a16:colId xmlns:a16="http://schemas.microsoft.com/office/drawing/2014/main" val="3781937378"/>
                        </a:ext>
                      </a:extLst>
                    </a:gridCol>
                    <a:gridCol w="919078">
                      <a:extLst>
                        <a:ext uri="{9D8B030D-6E8A-4147-A177-3AD203B41FA5}">
                          <a16:colId xmlns:a16="http://schemas.microsoft.com/office/drawing/2014/main" val="720094274"/>
                        </a:ext>
                      </a:extLst>
                    </a:gridCol>
                    <a:gridCol w="919078">
                      <a:extLst>
                        <a:ext uri="{9D8B030D-6E8A-4147-A177-3AD203B41FA5}">
                          <a16:colId xmlns:a16="http://schemas.microsoft.com/office/drawing/2014/main" val="357106737"/>
                        </a:ext>
                      </a:extLst>
                    </a:gridCol>
                  </a:tblGrid>
                  <a:tr h="352448">
                    <a:tc>
                      <a:txBody>
                        <a:bodyPr/>
                        <a:lstStyle/>
                        <a:p>
                          <a:endParaRPr lang="ja-JP"/>
                        </a:p>
                      </a:txBody>
                      <a:tcPr marL="68580" marR="68580" marT="34290" marB="34290">
                        <a:blipFill>
                          <a:blip r:embed="rId3"/>
                          <a:stretch>
                            <a:fillRect t="-3448" r="-315934" b="-201724"/>
                          </a:stretch>
                        </a:blipFill>
                      </a:tcPr>
                    </a:tc>
                    <a:tc>
                      <a:txBody>
                        <a:bodyPr/>
                        <a:lstStyle/>
                        <a:p>
                          <a:endParaRPr lang="ja-JP"/>
                        </a:p>
                      </a:txBody>
                      <a:tcPr marL="63305" marR="63305" marT="31652" marB="31652">
                        <a:blipFill>
                          <a:blip r:embed="rId3"/>
                          <a:stretch>
                            <a:fillRect l="-151667" t="-3448" r="-379167" b="-201724"/>
                          </a:stretch>
                        </a:blipFill>
                      </a:tcPr>
                    </a:tc>
                    <a:tc>
                      <a:txBody>
                        <a:bodyPr/>
                        <a:lstStyle/>
                        <a:p>
                          <a:endParaRPr lang="ja-JP"/>
                        </a:p>
                      </a:txBody>
                      <a:tcPr marL="63305" marR="63305" marT="31652" marB="31652">
                        <a:blipFill>
                          <a:blip r:embed="rId3"/>
                          <a:stretch>
                            <a:fillRect l="-201333" t="-3448" r="-203333" b="-201724"/>
                          </a:stretch>
                        </a:blipFill>
                      </a:tcPr>
                    </a:tc>
                    <a:tc>
                      <a:txBody>
                        <a:bodyPr/>
                        <a:lstStyle/>
                        <a:p>
                          <a:endParaRPr lang="ja-JP"/>
                        </a:p>
                      </a:txBody>
                      <a:tcPr marL="63305" marR="63305" marT="31652" marB="31652">
                        <a:blipFill>
                          <a:blip r:embed="rId3"/>
                          <a:stretch>
                            <a:fillRect l="-299338" t="-3448" r="-101987" b="-201724"/>
                          </a:stretch>
                        </a:blipFill>
                      </a:tcPr>
                    </a:tc>
                    <a:tc>
                      <a:txBody>
                        <a:bodyPr/>
                        <a:lstStyle/>
                        <a:p>
                          <a:endParaRPr lang="ja-JP"/>
                        </a:p>
                      </a:txBody>
                      <a:tcPr marL="63305" marR="63305" marT="31652" marB="31652">
                        <a:blipFill>
                          <a:blip r:embed="rId3"/>
                          <a:stretch>
                            <a:fillRect l="-399338" t="-3448" r="-1987" b="-201724"/>
                          </a:stretch>
                        </a:blipFill>
                      </a:tcPr>
                    </a:tc>
                    <a:extLst>
                      <a:ext uri="{0D108BD9-81ED-4DB2-BD59-A6C34878D82A}">
                        <a16:rowId xmlns:a16="http://schemas.microsoft.com/office/drawing/2014/main" val="4225727449"/>
                      </a:ext>
                    </a:extLst>
                  </a:tr>
                  <a:tr h="352448">
                    <a:tc>
                      <a:txBody>
                        <a:bodyPr/>
                        <a:lstStyle/>
                        <a:p>
                          <a:endParaRPr lang="ja-JP"/>
                        </a:p>
                      </a:txBody>
                      <a:tcPr marL="68580" marR="68580" marT="34290" marB="34290">
                        <a:lnB w="12700" cap="flat" cmpd="sng" algn="ctr">
                          <a:solidFill>
                            <a:schemeClr val="tx1"/>
                          </a:solidFill>
                          <a:prstDash val="solid"/>
                          <a:round/>
                          <a:headEnd type="none" w="med" len="med"/>
                          <a:tailEnd type="none" w="med" len="med"/>
                        </a:lnB>
                        <a:blipFill>
                          <a:blip r:embed="rId3"/>
                          <a:stretch>
                            <a:fillRect t="-103448" r="-315934"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151667" t="-103448" r="-379167"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201333" t="-103448" r="-203333"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299338" t="-103448" r="-101987" b="-101724"/>
                          </a:stretch>
                        </a:blipFill>
                      </a:tcPr>
                    </a:tc>
                    <a:tc>
                      <a:txBody>
                        <a:bodyPr/>
                        <a:lstStyle/>
                        <a:p>
                          <a:endParaRPr lang="ja-JP"/>
                        </a:p>
                      </a:txBody>
                      <a:tcPr marL="63305" marR="63305" marT="31652" marB="31652">
                        <a:lnB w="12700" cap="flat" cmpd="sng" algn="ctr">
                          <a:solidFill>
                            <a:schemeClr val="tx1"/>
                          </a:solidFill>
                          <a:prstDash val="solid"/>
                          <a:round/>
                          <a:headEnd type="none" w="med" len="med"/>
                          <a:tailEnd type="none" w="med" len="med"/>
                        </a:lnB>
                        <a:blipFill>
                          <a:blip r:embed="rId3"/>
                          <a:stretch>
                            <a:fillRect l="-399338" t="-103448" r="-1987" b="-101724"/>
                          </a:stretch>
                        </a:blipFill>
                      </a:tcPr>
                    </a:tc>
                    <a:extLst>
                      <a:ext uri="{0D108BD9-81ED-4DB2-BD59-A6C34878D82A}">
                        <a16:rowId xmlns:a16="http://schemas.microsoft.com/office/drawing/2014/main" val="267594357"/>
                      </a:ext>
                    </a:extLst>
                  </a:tr>
                  <a:tr h="352448">
                    <a:tc>
                      <a:txBody>
                        <a:bodyPr/>
                        <a:lstStyle/>
                        <a:p>
                          <a:endParaRPr lang="ja-JP"/>
                        </a:p>
                      </a:txBody>
                      <a:tcPr marL="68580" marR="68580" marT="34290" marB="3429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t="-203448" r="-315934"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1667" t="-203448" r="-379167"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1333" t="-203448" r="-203333"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9338" t="-203448" r="-101987" b="-1724"/>
                          </a:stretch>
                        </a:blipFill>
                      </a:tcPr>
                    </a:tc>
                    <a:tc>
                      <a:txBody>
                        <a:bodyPr/>
                        <a:lstStyle/>
                        <a:p>
                          <a:endParaRPr lang="ja-JP"/>
                        </a:p>
                      </a:txBody>
                      <a:tcPr marL="63305" marR="63305" marT="31652" marB="31652">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99338" t="-203448" r="-1987" b="-1724"/>
                          </a:stretch>
                        </a:blipFill>
                      </a:tcPr>
                    </a:tc>
                    <a:extLst>
                      <a:ext uri="{0D108BD9-81ED-4DB2-BD59-A6C34878D82A}">
                        <a16:rowId xmlns:a16="http://schemas.microsoft.com/office/drawing/2014/main" val="3571539942"/>
                      </a:ext>
                    </a:extLst>
                  </a:tr>
                </a:tbl>
              </a:graphicData>
            </a:graphic>
          </p:graphicFrame>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F800F4A-4A48-4E50-91A3-7AD8BE8D0D1F}"/>
                  </a:ext>
                </a:extLst>
              </p:cNvPr>
              <p:cNvSpPr/>
              <p:nvPr/>
            </p:nvSpPr>
            <p:spPr>
              <a:xfrm>
                <a:off x="3062489" y="3934945"/>
                <a:ext cx="2389885" cy="809773"/>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n-US" altLang="ja-JP" sz="1661" i="1" dirty="0">
                          <a:latin typeface="Cambria Math" panose="02040503050406030204" pitchFamily="18" charset="0"/>
                          <a:ea typeface="Cambria Math" charset="0"/>
                          <a:cs typeface="Cambria Math" charset="0"/>
                        </a:rPr>
                        <m:t>𝑉</m:t>
                      </m:r>
                      <m:r>
                        <a:rPr lang="en-US" altLang="ja-JP" sz="1661" i="1" dirty="0">
                          <a:latin typeface="Cambria Math" panose="02040503050406030204" pitchFamily="18" charset="0"/>
                          <a:ea typeface="Cambria Math" charset="0"/>
                        </a:rPr>
                        <m:t>[</m:t>
                      </m:r>
                      <m:r>
                        <a:rPr lang="en-US" altLang="ja-JP" sz="1661" i="1" dirty="0">
                          <a:latin typeface="Cambria Math" panose="02040503050406030204" pitchFamily="18" charset="0"/>
                          <a:ea typeface="Cambria Math" charset="0"/>
                          <a:cs typeface="Cambria Math" charset="0"/>
                        </a:rPr>
                        <m:t>𝑋</m:t>
                      </m:r>
                      <m:r>
                        <a:rPr lang="en-US" altLang="ja-JP" sz="1661" i="1" dirty="0">
                          <a:latin typeface="Cambria Math" panose="02040503050406030204" pitchFamily="18" charset="0"/>
                          <a:ea typeface="Cambria Math" charset="0"/>
                          <a:cs typeface="Cambria Math" charset="0"/>
                        </a:rPr>
                        <m:t>]</m:t>
                      </m:r>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panose="02040503050406030204" pitchFamily="18" charset="0"/>
                              <a:ea typeface="Cambria Math" charset="0"/>
                              <a:cs typeface="Cambria Math" charset="0"/>
                            </a:rPr>
                            <m:t>4</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r>
                            <a:rPr lang="en-US" altLang="ja-JP" sz="1661" i="1" dirty="0">
                              <a:latin typeface="Cambria Math" charset="0"/>
                              <a:ea typeface="Cambria Math" charset="0"/>
                              <a:cs typeface="Cambria Math" charset="0"/>
                            </a:rPr>
                            <m:t>𝜇</m:t>
                          </m:r>
                          <m:sSup>
                            <m:sSupPr>
                              <m:ctrlPr>
                                <a:rPr lang="en-US" altLang="ja-JP" sz="1661" i="1" dirty="0">
                                  <a:latin typeface="Cambria Math" panose="02040503050406030204" pitchFamily="18" charset="0"/>
                                  <a:ea typeface="Cambria Math" charset="0"/>
                                  <a:cs typeface="Cambria Math" charset="0"/>
                                </a:rPr>
                              </m:ctrlPr>
                            </m:sSupPr>
                            <m:e>
                              <m:r>
                                <a:rPr lang="en-US" altLang="ja-JP" sz="1661" i="1" dirty="0">
                                  <a:latin typeface="Cambria Math" charset="0"/>
                                  <a:ea typeface="Cambria Math" charset="0"/>
                                  <a:cs typeface="Cambria Math" charset="0"/>
                                </a:rPr>
                                <m:t>)</m:t>
                              </m:r>
                            </m:e>
                            <m:sup>
                              <m:r>
                                <a:rPr lang="en-US" altLang="ja-JP" sz="1661" i="1" dirty="0">
                                  <a:latin typeface="Cambria Math" charset="0"/>
                                  <a:ea typeface="Cambria Math" charset="0"/>
                                  <a:cs typeface="Cambria Math" charset="0"/>
                                </a:rPr>
                                <m:t>2</m:t>
                              </m:r>
                            </m:sup>
                          </m:sSup>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2" name="正方形/長方形 11">
                <a:extLst>
                  <a:ext uri="{FF2B5EF4-FFF2-40B4-BE49-F238E27FC236}">
                    <a16:creationId xmlns:a16="http://schemas.microsoft.com/office/drawing/2014/main" id="{CF800F4A-4A48-4E50-91A3-7AD8BE8D0D1F}"/>
                  </a:ext>
                </a:extLst>
              </p:cNvPr>
              <p:cNvSpPr>
                <a:spLocks noRot="1" noChangeAspect="1" noMove="1" noResize="1" noEditPoints="1" noAdjustHandles="1" noChangeArrowheads="1" noChangeShapeType="1" noTextEdit="1"/>
              </p:cNvSpPr>
              <p:nvPr/>
            </p:nvSpPr>
            <p:spPr>
              <a:xfrm>
                <a:off x="3062489" y="3934945"/>
                <a:ext cx="2389885" cy="80977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A8ACEB49-6853-41DE-AA48-BC3623A68BEA}"/>
                  </a:ext>
                </a:extLst>
              </p:cNvPr>
              <p:cNvSpPr/>
              <p:nvPr/>
            </p:nvSpPr>
            <p:spPr>
              <a:xfrm>
                <a:off x="5413127" y="4208560"/>
                <a:ext cx="849720" cy="347916"/>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n-US" altLang="ja-JP" sz="1661" i="1" dirty="0" smtClean="0">
                          <a:solidFill>
                            <a:schemeClr val="tx1"/>
                          </a:solidFill>
                          <a:latin typeface="Cambria Math" panose="02040503050406030204" pitchFamily="18" charset="0"/>
                        </a:rPr>
                        <m:t>=0.75</m:t>
                      </m:r>
                    </m:oMath>
                  </m:oMathPara>
                </a14:m>
                <a:endParaRPr lang="ja-JP" altLang="en-US" sz="1661" dirty="0">
                  <a:solidFill>
                    <a:schemeClr val="tx1"/>
                  </a:solidFill>
                </a:endParaRPr>
              </a:p>
            </p:txBody>
          </p:sp>
        </mc:Choice>
        <mc:Fallback xmlns="">
          <p:sp>
            <p:nvSpPr>
              <p:cNvPr id="13" name="正方形/長方形 12">
                <a:extLst>
                  <a:ext uri="{FF2B5EF4-FFF2-40B4-BE49-F238E27FC236}">
                    <a16:creationId xmlns:a16="http://schemas.microsoft.com/office/drawing/2014/main" id="{A8ACEB49-6853-41DE-AA48-BC3623A68BEA}"/>
                  </a:ext>
                </a:extLst>
              </p:cNvPr>
              <p:cNvSpPr>
                <a:spLocks noRot="1" noChangeAspect="1" noMove="1" noResize="1" noEditPoints="1" noAdjustHandles="1" noChangeArrowheads="1" noChangeShapeType="1" noTextEdit="1"/>
              </p:cNvSpPr>
              <p:nvPr/>
            </p:nvSpPr>
            <p:spPr>
              <a:xfrm>
                <a:off x="5413127" y="4208560"/>
                <a:ext cx="849720" cy="347916"/>
              </a:xfrm>
              <a:prstGeom prst="rect">
                <a:avLst/>
              </a:prstGeom>
              <a:blipFill>
                <a:blip r:embed="rId5"/>
                <a:stretch>
                  <a:fillRect/>
                </a:stretch>
              </a:blipFill>
            </p:spPr>
            <p:txBody>
              <a:bodyPr/>
              <a:lstStyle/>
              <a:p>
                <a:r>
                  <a:rPr lang="ja-JP" altLang="en-US">
                    <a:noFill/>
                  </a:rPr>
                  <a:t> </a:t>
                </a:r>
              </a:p>
            </p:txBody>
          </p:sp>
        </mc:Fallback>
      </mc:AlternateContent>
      <p:sp>
        <p:nvSpPr>
          <p:cNvPr id="5" name="コンテンツ プレースホルダー 4">
            <a:extLst>
              <a:ext uri="{FF2B5EF4-FFF2-40B4-BE49-F238E27FC236}">
                <a16:creationId xmlns:a16="http://schemas.microsoft.com/office/drawing/2014/main" id="{4B84C605-7E04-4CD8-86FB-DEA33AF6147C}"/>
              </a:ext>
            </a:extLst>
          </p:cNvPr>
          <p:cNvSpPr>
            <a:spLocks noGrp="1"/>
          </p:cNvSpPr>
          <p:nvPr>
            <p:ph idx="1"/>
          </p:nvPr>
        </p:nvSpPr>
        <p:spPr/>
        <p:txBody>
          <a:bodyPr/>
          <a:lstStyle/>
          <a:p>
            <a:endParaRPr lang="ja-JP" altLang="en-US"/>
          </a:p>
        </p:txBody>
      </p:sp>
      <p:sp>
        <p:nvSpPr>
          <p:cNvPr id="14" name="円/楕円 13">
            <a:extLst>
              <a:ext uri="{FF2B5EF4-FFF2-40B4-BE49-F238E27FC236}">
                <a16:creationId xmlns:a16="http://schemas.microsoft.com/office/drawing/2014/main" id="{9E4A03EA-FC2E-2A41-86CC-6AC1F5539B71}"/>
              </a:ext>
            </a:extLst>
          </p:cNvPr>
          <p:cNvSpPr/>
          <p:nvPr/>
        </p:nvSpPr>
        <p:spPr bwMode="auto">
          <a:xfrm>
            <a:off x="3792610" y="3938228"/>
            <a:ext cx="486592" cy="89475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cxnSp>
        <p:nvCxnSpPr>
          <p:cNvPr id="16" name="直線コネクタ 15">
            <a:extLst>
              <a:ext uri="{FF2B5EF4-FFF2-40B4-BE49-F238E27FC236}">
                <a16:creationId xmlns:a16="http://schemas.microsoft.com/office/drawing/2014/main" id="{AD270B67-2390-244F-A1AC-8775195BDB60}"/>
              </a:ext>
            </a:extLst>
          </p:cNvPr>
          <p:cNvCxnSpPr/>
          <p:nvPr/>
        </p:nvCxnSpPr>
        <p:spPr bwMode="auto">
          <a:xfrm>
            <a:off x="3352800" y="3638550"/>
            <a:ext cx="3733800"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8" name="直線矢印コネクタ 17">
            <a:extLst>
              <a:ext uri="{FF2B5EF4-FFF2-40B4-BE49-F238E27FC236}">
                <a16:creationId xmlns:a16="http://schemas.microsoft.com/office/drawing/2014/main" id="{4B0DC392-610B-A64F-AFD3-A683EDDB3E25}"/>
              </a:ext>
            </a:extLst>
          </p:cNvPr>
          <p:cNvCxnSpPr/>
          <p:nvPr/>
        </p:nvCxnSpPr>
        <p:spPr bwMode="auto">
          <a:xfrm flipH="1">
            <a:off x="6172200" y="3638550"/>
            <a:ext cx="914400" cy="68580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9" name="コンテンツ プレースホルダー 2">
            <a:extLst>
              <a:ext uri="{FF2B5EF4-FFF2-40B4-BE49-F238E27FC236}">
                <a16:creationId xmlns:a16="http://schemas.microsoft.com/office/drawing/2014/main" id="{3589C36F-93F5-4943-8E88-E37FA37EB099}"/>
              </a:ext>
            </a:extLst>
          </p:cNvPr>
          <p:cNvSpPr txBox="1">
            <a:spLocks/>
          </p:cNvSpPr>
          <p:nvPr/>
        </p:nvSpPr>
        <p:spPr>
          <a:xfrm>
            <a:off x="1755443" y="1262504"/>
            <a:ext cx="5963034" cy="582232"/>
          </a:xfrm>
        </p:spPr>
        <p:txBody>
          <a:bodyPr/>
          <a:lstStyle>
            <a:lvl1pPr marL="363538" indent="-363538"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822325" indent="-279400" algn="l" rtl="0" eaLnBrk="0" fontAlgn="base" hangingPunct="0">
              <a:lnSpc>
                <a:spcPct val="90000"/>
              </a:lnSpc>
              <a:spcBef>
                <a:spcPct val="30000"/>
              </a:spcBef>
              <a:spcAft>
                <a:spcPct val="0"/>
              </a:spcAft>
              <a:buClr>
                <a:srgbClr val="1F4649"/>
              </a:buClr>
              <a:buFont typeface="Arial" charset="0"/>
              <a:buChar char="–"/>
              <a:defRPr sz="1600">
                <a:solidFill>
                  <a:schemeClr val="tx1"/>
                </a:solidFill>
                <a:latin typeface="+mn-lt"/>
                <a:ea typeface="+mn-ea"/>
              </a:defRPr>
            </a:lvl2pPr>
            <a:lvl3pPr marL="1230313" indent="-228600" algn="l" rtl="0" eaLnBrk="0" fontAlgn="base" hangingPunct="0">
              <a:lnSpc>
                <a:spcPct val="90000"/>
              </a:lnSpc>
              <a:spcBef>
                <a:spcPct val="30000"/>
              </a:spcBef>
              <a:spcAft>
                <a:spcPct val="0"/>
              </a:spcAft>
              <a:buClr>
                <a:srgbClr val="1F4649"/>
              </a:buClr>
              <a:buFont typeface="Wingdings" pitchFamily="2" charset="2"/>
              <a:buChar char="ü"/>
              <a:defRPr sz="1400">
                <a:solidFill>
                  <a:schemeClr val="tx1"/>
                </a:solidFill>
                <a:latin typeface="+mn-lt"/>
                <a:ea typeface="+mn-ea"/>
              </a:defRPr>
            </a:lvl3pPr>
            <a:lvl4pPr marL="1638300" indent="-228600" algn="l" rtl="0" eaLnBrk="0" fontAlgn="base" hangingPunct="0">
              <a:lnSpc>
                <a:spcPct val="90000"/>
              </a:lnSpc>
              <a:spcBef>
                <a:spcPct val="30000"/>
              </a:spcBef>
              <a:spcAft>
                <a:spcPct val="0"/>
              </a:spcAft>
              <a:buClr>
                <a:srgbClr val="1F4649"/>
              </a:buClr>
              <a:buFont typeface="Wingdings 2" pitchFamily="18" charset="2"/>
              <a:buChar char=""/>
              <a:defRPr sz="1200">
                <a:solidFill>
                  <a:schemeClr val="tx1"/>
                </a:solidFill>
                <a:latin typeface="+mn-lt"/>
                <a:ea typeface="+mn-ea"/>
              </a:defRPr>
            </a:lvl4pPr>
            <a:lvl5pPr marL="2008188" indent="-190500" algn="l" rtl="0" eaLnBrk="0" fontAlgn="base" hangingPunct="0">
              <a:lnSpc>
                <a:spcPct val="90000"/>
              </a:lnSpc>
              <a:spcBef>
                <a:spcPct val="30000"/>
              </a:spcBef>
              <a:spcAft>
                <a:spcPct val="0"/>
              </a:spcAft>
              <a:buClr>
                <a:srgbClr val="CC0000"/>
              </a:buClr>
              <a:buChar char="•"/>
              <a:defRPr sz="1200">
                <a:solidFill>
                  <a:schemeClr val="tx1"/>
                </a:solidFill>
                <a:latin typeface="+mn-lt"/>
                <a:ea typeface="+mn-ea"/>
              </a:defRPr>
            </a:lvl5pPr>
            <a:lvl6pPr marL="24653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6pPr>
            <a:lvl7pPr marL="29225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7pPr>
            <a:lvl8pPr marL="33797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8pPr>
            <a:lvl9pPr marL="3836988" indent="-190500" algn="l" rtl="0" fontAlgn="base">
              <a:lnSpc>
                <a:spcPct val="90000"/>
              </a:lnSpc>
              <a:spcBef>
                <a:spcPct val="30000"/>
              </a:spcBef>
              <a:spcAft>
                <a:spcPct val="0"/>
              </a:spcAft>
              <a:buClr>
                <a:srgbClr val="CC0000"/>
              </a:buClr>
              <a:buChar char="•"/>
              <a:defRPr sz="1200">
                <a:solidFill>
                  <a:schemeClr val="tx1"/>
                </a:solidFill>
                <a:latin typeface="+mn-lt"/>
                <a:ea typeface="+mn-ea"/>
              </a:defRPr>
            </a:lvl9pPr>
          </a:lstStyle>
          <a:p>
            <a:pPr marL="0" indent="0">
              <a:buNone/>
            </a:pPr>
            <a:r>
              <a:rPr kumimoji="1" lang="ja-JP" altLang="en-US" sz="1350" kern="0"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350" kern="0" dirty="0">
                <a:latin typeface="メイリオ" panose="020B0604030504040204" pitchFamily="50" charset="-128"/>
                <a:ea typeface="メイリオ" panose="020B0604030504040204" pitchFamily="50" charset="-128"/>
              </a:rPr>
              <a:t>とする。分散</a:t>
            </a:r>
            <a:r>
              <a:rPr lang="ja-JP" altLang="en-US" sz="1350" kern="0">
                <a:latin typeface="メイリオ" panose="020B0604030504040204" pitchFamily="50" charset="-128"/>
                <a:ea typeface="メイリオ" panose="020B0604030504040204" pitchFamily="50" charset="-128"/>
              </a:rPr>
              <a:t>を求めてください。　</a:t>
            </a:r>
            <a:endParaRPr kumimoji="1" lang="ja-JP" altLang="en-US" sz="135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32528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確率変数の期待値と分散</a:t>
            </a:r>
            <a:endParaRPr kumimoji="1" lang="ja-JP" altLang="en-US" dirty="0"/>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CF79F27-C408-4A81-85B5-DE984AE9077A}"/>
                  </a:ext>
                </a:extLst>
              </p:cNvPr>
              <p:cNvSpPr txBox="1"/>
              <p:nvPr/>
            </p:nvSpPr>
            <p:spPr>
              <a:xfrm>
                <a:off x="3903333" y="4281591"/>
                <a:ext cx="1529714" cy="207749"/>
              </a:xfrm>
              <a:prstGeom prst="rect">
                <a:avLst/>
              </a:prstGeom>
              <a:noFill/>
            </p:spPr>
            <p:txBody>
              <a:bodyPr wrap="none" lIns="0" tIns="0" rIns="0" bIns="0" rtlCol="0">
                <a:spAutoFit/>
              </a:bodyPr>
              <a:lstStyle/>
              <a:p>
                <a14:m>
                  <m:oMath xmlns:m="http://schemas.openxmlformats.org/officeDocument/2006/math">
                    <m:r>
                      <a:rPr kumimoji="1" lang="en-US" altLang="ja-JP" sz="1350" i="1">
                        <a:latin typeface="Cambria Math" charset="0"/>
                        <a:ea typeface="メイリオ" panose="020B0604030504040204" pitchFamily="50" charset="-128"/>
                      </a:rPr>
                      <m:t>𝑃</m:t>
                    </m:r>
                    <m:r>
                      <a:rPr kumimoji="1" lang="en-US" altLang="ja-JP" sz="1350" i="1">
                        <a:latin typeface="Cambria Math" charset="0"/>
                        <a:ea typeface="メイリオ" panose="020B0604030504040204" pitchFamily="50" charset="-128"/>
                      </a:rPr>
                      <m:t>(</m:t>
                    </m:r>
                    <m:r>
                      <a:rPr kumimoji="1" lang="en-US" altLang="ja-JP" sz="1350" i="1">
                        <a:latin typeface="Cambria Math" charset="0"/>
                        <a:ea typeface="メイリオ" panose="020B0604030504040204" pitchFamily="50" charset="-128"/>
                      </a:rPr>
                      <m:t>𝑋</m:t>
                    </m:r>
                    <m:r>
                      <a:rPr kumimoji="1" lang="en-US" altLang="ja-JP" sz="1350" i="1">
                        <a:latin typeface="Cambria Math" charset="0"/>
                        <a:ea typeface="メイリオ" panose="020B0604030504040204" pitchFamily="50" charset="-128"/>
                      </a:rPr>
                      <m:t>)</m:t>
                    </m:r>
                  </m:oMath>
                </a14:m>
                <a:r>
                  <a:rPr kumimoji="1" lang="en-US" altLang="ja-JP" sz="1350" dirty="0">
                    <a:latin typeface="メイリオ" panose="020B0604030504040204" pitchFamily="50" charset="-128"/>
                    <a:ea typeface="メイリオ" panose="020B0604030504040204" pitchFamily="50" charset="-128"/>
                  </a:rPr>
                  <a:t>  </a:t>
                </a:r>
                <a:r>
                  <a:rPr kumimoji="1" lang="ja-JP" altLang="en-US" sz="1350" dirty="0">
                    <a:latin typeface="メイリオ" panose="020B0604030504040204" pitchFamily="50" charset="-128"/>
                    <a:ea typeface="メイリオ" panose="020B0604030504040204" pitchFamily="50" charset="-128"/>
                  </a:rPr>
                  <a:t>確率質量関数</a:t>
                </a:r>
              </a:p>
            </p:txBody>
          </p:sp>
        </mc:Choice>
        <mc:Fallback xmlns="">
          <p:sp>
            <p:nvSpPr>
              <p:cNvPr id="23" name="テキスト ボックス 22">
                <a:extLst>
                  <a:ext uri="{FF2B5EF4-FFF2-40B4-BE49-F238E27FC236}">
                    <a16:creationId xmlns:a16="http://schemas.microsoft.com/office/drawing/2014/main" id="{FCF79F27-C408-4A81-85B5-DE984AE9077A}"/>
                  </a:ext>
                </a:extLst>
              </p:cNvPr>
              <p:cNvSpPr txBox="1">
                <a:spLocks noRot="1" noChangeAspect="1" noMove="1" noResize="1" noEditPoints="1" noAdjustHandles="1" noChangeArrowheads="1" noChangeShapeType="1" noTextEdit="1"/>
              </p:cNvSpPr>
              <p:nvPr/>
            </p:nvSpPr>
            <p:spPr>
              <a:xfrm>
                <a:off x="3903333" y="4281591"/>
                <a:ext cx="1529714" cy="207749"/>
              </a:xfrm>
              <a:prstGeom prst="rect">
                <a:avLst/>
              </a:prstGeom>
              <a:blipFill>
                <a:blip r:embed="rId2"/>
                <a:stretch>
                  <a:fillRect l="-3187" t="-23529" r="-6375" b="-55882"/>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51F2BFD3-E9D0-411C-94B4-55006B3BAC04}"/>
              </a:ext>
            </a:extLst>
          </p:cNvPr>
          <p:cNvCxnSpPr>
            <a:cxnSpLocks/>
          </p:cNvCxnSpPr>
          <p:nvPr/>
        </p:nvCxnSpPr>
        <p:spPr>
          <a:xfrm>
            <a:off x="3313532" y="1861368"/>
            <a:ext cx="0" cy="1828963"/>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AD6076E7-F285-4469-B4FA-5F015DA89961}"/>
              </a:ext>
            </a:extLst>
          </p:cNvPr>
          <p:cNvSpPr/>
          <p:nvPr/>
        </p:nvSpPr>
        <p:spPr>
          <a:xfrm>
            <a:off x="5704129" y="3722914"/>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3</a:t>
            </a:r>
            <a:endParaRPr lang="ja-JP" altLang="en-US" sz="1385" dirty="0"/>
          </a:p>
        </p:txBody>
      </p:sp>
      <p:sp>
        <p:nvSpPr>
          <p:cNvPr id="29" name="正方形/長方形 28">
            <a:extLst>
              <a:ext uri="{FF2B5EF4-FFF2-40B4-BE49-F238E27FC236}">
                <a16:creationId xmlns:a16="http://schemas.microsoft.com/office/drawing/2014/main" id="{DFE12860-21D7-4718-92F2-FC4A005AE88D}"/>
              </a:ext>
            </a:extLst>
          </p:cNvPr>
          <p:cNvSpPr/>
          <p:nvPr/>
        </p:nvSpPr>
        <p:spPr>
          <a:xfrm>
            <a:off x="5042626" y="3719963"/>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2</a:t>
            </a:r>
            <a:endParaRPr lang="ja-JP" altLang="en-US" sz="1385" dirty="0"/>
          </a:p>
        </p:txBody>
      </p:sp>
      <p:sp>
        <p:nvSpPr>
          <p:cNvPr id="30" name="正方形/長方形 29">
            <a:extLst>
              <a:ext uri="{FF2B5EF4-FFF2-40B4-BE49-F238E27FC236}">
                <a16:creationId xmlns:a16="http://schemas.microsoft.com/office/drawing/2014/main" id="{EFD4C835-27FE-434B-9941-3B88C4911E67}"/>
              </a:ext>
            </a:extLst>
          </p:cNvPr>
          <p:cNvSpPr/>
          <p:nvPr/>
        </p:nvSpPr>
        <p:spPr>
          <a:xfrm>
            <a:off x="4323058" y="3722914"/>
            <a:ext cx="295274" cy="305468"/>
          </a:xfrm>
          <a:prstGeom prst="rect">
            <a:avLst/>
          </a:prstGeom>
        </p:spPr>
        <p:txBody>
          <a:bodyPr wrap="none">
            <a:spAutoFit/>
          </a:bodyPr>
          <a:lstStyle/>
          <a:p>
            <a:r>
              <a:rPr lang="en-US" altLang="ja-JP" sz="1385">
                <a:latin typeface="メイリオ" panose="020B0604030504040204" pitchFamily="50" charset="-128"/>
                <a:ea typeface="メイリオ" panose="020B0604030504040204" pitchFamily="50" charset="-128"/>
              </a:rPr>
              <a:t>1</a:t>
            </a:r>
            <a:endParaRPr lang="ja-JP" altLang="en-US" sz="1385" dirty="0"/>
          </a:p>
        </p:txBody>
      </p:sp>
      <p:sp>
        <p:nvSpPr>
          <p:cNvPr id="31" name="正方形/長方形 30">
            <a:extLst>
              <a:ext uri="{FF2B5EF4-FFF2-40B4-BE49-F238E27FC236}">
                <a16:creationId xmlns:a16="http://schemas.microsoft.com/office/drawing/2014/main" id="{D234BBE7-94D9-4998-85BB-807D9FB3DEAD}"/>
              </a:ext>
            </a:extLst>
          </p:cNvPr>
          <p:cNvSpPr/>
          <p:nvPr/>
        </p:nvSpPr>
        <p:spPr>
          <a:xfrm>
            <a:off x="3599041" y="3722914"/>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0</a:t>
            </a:r>
            <a:endParaRPr lang="ja-JP" altLang="en-US" sz="1385" dirty="0"/>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0BA8720F-890E-40EF-9F1C-DCA86C6456A2}"/>
                  </a:ext>
                </a:extLst>
              </p:cNvPr>
              <p:cNvSpPr/>
              <p:nvPr/>
            </p:nvSpPr>
            <p:spPr>
              <a:xfrm>
                <a:off x="6344724" y="3524553"/>
                <a:ext cx="34291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oMath>
                  </m:oMathPara>
                </a14:m>
                <a:endParaRPr lang="ja-JP" altLang="en-US" sz="1385" dirty="0"/>
              </a:p>
            </p:txBody>
          </p:sp>
        </mc:Choice>
        <mc:Fallback xmlns="">
          <p:sp>
            <p:nvSpPr>
              <p:cNvPr id="33" name="正方形/長方形 32">
                <a:extLst>
                  <a:ext uri="{FF2B5EF4-FFF2-40B4-BE49-F238E27FC236}">
                    <a16:creationId xmlns:a16="http://schemas.microsoft.com/office/drawing/2014/main" id="{0BA8720F-890E-40EF-9F1C-DCA86C6456A2}"/>
                  </a:ext>
                </a:extLst>
              </p:cNvPr>
              <p:cNvSpPr>
                <a:spLocks noRot="1" noChangeAspect="1" noMove="1" noResize="1" noEditPoints="1" noAdjustHandles="1" noChangeArrowheads="1" noChangeShapeType="1" noTextEdit="1"/>
              </p:cNvSpPr>
              <p:nvPr/>
            </p:nvSpPr>
            <p:spPr>
              <a:xfrm>
                <a:off x="6344724" y="3524553"/>
                <a:ext cx="342914" cy="305468"/>
              </a:xfrm>
              <a:prstGeom prst="rect">
                <a:avLst/>
              </a:prstGeom>
              <a:blipFill>
                <a:blip r:embed="rId3"/>
                <a:stretch>
                  <a:fillRect/>
                </a:stretch>
              </a:blipFill>
            </p:spPr>
            <p:txBody>
              <a:bodyPr/>
              <a:lstStyle/>
              <a:p>
                <a:r>
                  <a:rPr lang="ja-JP" altLang="en-US">
                    <a:noFill/>
                  </a:rPr>
                  <a:t> </a:t>
                </a:r>
              </a:p>
            </p:txBody>
          </p:sp>
        </mc:Fallback>
      </mc:AlternateContent>
      <p:sp>
        <p:nvSpPr>
          <p:cNvPr id="34" name="正方形/長方形 33">
            <a:extLst>
              <a:ext uri="{FF2B5EF4-FFF2-40B4-BE49-F238E27FC236}">
                <a16:creationId xmlns:a16="http://schemas.microsoft.com/office/drawing/2014/main" id="{70EF25B8-8FC4-4282-BAAB-4305D298A3FB}"/>
              </a:ext>
            </a:extLst>
          </p:cNvPr>
          <p:cNvSpPr/>
          <p:nvPr/>
        </p:nvSpPr>
        <p:spPr bwMode="auto">
          <a:xfrm>
            <a:off x="3622124" y="3419484"/>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5" name="正方形/長方形 34">
            <a:extLst>
              <a:ext uri="{FF2B5EF4-FFF2-40B4-BE49-F238E27FC236}">
                <a16:creationId xmlns:a16="http://schemas.microsoft.com/office/drawing/2014/main" id="{46D59281-A096-4E73-A5E2-E16A97479386}"/>
              </a:ext>
            </a:extLst>
          </p:cNvPr>
          <p:cNvSpPr/>
          <p:nvPr/>
        </p:nvSpPr>
        <p:spPr bwMode="auto">
          <a:xfrm>
            <a:off x="4346141" y="2874402"/>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6" name="正方形/長方形 35">
            <a:extLst>
              <a:ext uri="{FF2B5EF4-FFF2-40B4-BE49-F238E27FC236}">
                <a16:creationId xmlns:a16="http://schemas.microsoft.com/office/drawing/2014/main" id="{A5086A5B-2DF4-4BE2-86CD-FC5C9D5AA830}"/>
              </a:ext>
            </a:extLst>
          </p:cNvPr>
          <p:cNvSpPr/>
          <p:nvPr/>
        </p:nvSpPr>
        <p:spPr bwMode="auto">
          <a:xfrm>
            <a:off x="5065710" y="2874402"/>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正方形/長方形 36">
            <a:extLst>
              <a:ext uri="{FF2B5EF4-FFF2-40B4-BE49-F238E27FC236}">
                <a16:creationId xmlns:a16="http://schemas.microsoft.com/office/drawing/2014/main" id="{89907EF6-5482-4BF7-B59B-974F56CF25FA}"/>
              </a:ext>
            </a:extLst>
          </p:cNvPr>
          <p:cNvSpPr/>
          <p:nvPr/>
        </p:nvSpPr>
        <p:spPr bwMode="auto">
          <a:xfrm>
            <a:off x="5706320" y="3410946"/>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cxnSp>
        <p:nvCxnSpPr>
          <p:cNvPr id="38" name="直線コネクタ 37">
            <a:extLst>
              <a:ext uri="{FF2B5EF4-FFF2-40B4-BE49-F238E27FC236}">
                <a16:creationId xmlns:a16="http://schemas.microsoft.com/office/drawing/2014/main" id="{BBC428F2-4DF5-41BE-8D73-CC1B37E803FE}"/>
              </a:ext>
            </a:extLst>
          </p:cNvPr>
          <p:cNvCxnSpPr>
            <a:cxnSpLocks/>
          </p:cNvCxnSpPr>
          <p:nvPr/>
        </p:nvCxnSpPr>
        <p:spPr>
          <a:xfrm flipH="1" flipV="1">
            <a:off x="3313532" y="3692572"/>
            <a:ext cx="2914650" cy="1469"/>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EDF310F-14F4-DF44-923F-98AC0EDDF1EC}"/>
              </a:ext>
            </a:extLst>
          </p:cNvPr>
          <p:cNvSpPr txBox="1"/>
          <p:nvPr/>
        </p:nvSpPr>
        <p:spPr>
          <a:xfrm>
            <a:off x="2820275" y="1898497"/>
            <a:ext cx="369332" cy="912720"/>
          </a:xfrm>
          <a:prstGeom prst="rect">
            <a:avLst/>
          </a:prstGeom>
          <a:noFill/>
        </p:spPr>
        <p:txBody>
          <a:bodyPr vert="eaVert" wrap="square" rtlCol="0">
            <a:spAutoFit/>
          </a:bodyPr>
          <a:lstStyle/>
          <a:p>
            <a:r>
              <a:rPr kumimoji="1" lang="ja-JP" altLang="en-US" sz="1200" b="1">
                <a:latin typeface="メイリオ" panose="020B0604030504040204" pitchFamily="50" charset="-128"/>
                <a:ea typeface="メイリオ" panose="020B0604030504040204" pitchFamily="50" charset="-128"/>
              </a:rPr>
              <a:t>確率質量</a:t>
            </a:r>
            <a:endParaRPr kumimoji="1" lang="ja-JP" altLang="en-US" sz="1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896142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確率変数の期待値と分散</a:t>
            </a:r>
            <a:endParaRPr kumimoji="1" lang="ja-JP" altLang="en-US" dirty="0"/>
          </a:p>
        </p:txBody>
      </p:sp>
      <p:cxnSp>
        <p:nvCxnSpPr>
          <p:cNvPr id="21" name="直線矢印コネクタ 20">
            <a:extLst>
              <a:ext uri="{FF2B5EF4-FFF2-40B4-BE49-F238E27FC236}">
                <a16:creationId xmlns:a16="http://schemas.microsoft.com/office/drawing/2014/main" id="{138D43FD-94DB-4DF9-89DE-05F74DA81737}"/>
              </a:ext>
            </a:extLst>
          </p:cNvPr>
          <p:cNvCxnSpPr/>
          <p:nvPr/>
        </p:nvCxnSpPr>
        <p:spPr>
          <a:xfrm>
            <a:off x="4857750" y="2045386"/>
            <a:ext cx="0" cy="162583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6EDDCF48-1CC5-49ED-8CF3-68EC42BD17AB}"/>
                  </a:ext>
                </a:extLst>
              </p:cNvPr>
              <p:cNvSpPr/>
              <p:nvPr/>
            </p:nvSpPr>
            <p:spPr>
              <a:xfrm>
                <a:off x="4418817" y="1616351"/>
                <a:ext cx="864340" cy="369332"/>
              </a:xfrm>
              <a:prstGeom prst="rect">
                <a:avLst/>
              </a:prstGeom>
            </p:spPr>
            <p:txBody>
              <a:bodyPr wrap="none">
                <a:spAutoFit/>
              </a:bodyPr>
              <a:lstStyle/>
              <a:p>
                <a:pPr>
                  <a:defRPr/>
                </a:pPr>
                <a14:m>
                  <m:oMath xmlns:m="http://schemas.openxmlformats.org/officeDocument/2006/math">
                    <m:r>
                      <a:rPr lang="ja-JP" altLang="en-US" sz="1800" b="1" i="1">
                        <a:solidFill>
                          <a:srgbClr val="FF0000"/>
                        </a:solidFill>
                        <a:latin typeface="Cambria Math" panose="02040503050406030204" pitchFamily="18" charset="0"/>
                      </a:rPr>
                      <m:t>𝝁</m:t>
                    </m:r>
                    <m:r>
                      <a:rPr lang="en-US" altLang="ja-JP" sz="1800" b="1" i="1">
                        <a:solidFill>
                          <a:srgbClr val="FF0000"/>
                        </a:solidFill>
                        <a:latin typeface="Cambria Math" panose="02040503050406030204" pitchFamily="18" charset="0"/>
                      </a:rPr>
                      <m:t>=</m:t>
                    </m:r>
                  </m:oMath>
                </a14:m>
                <a:r>
                  <a:rPr lang="en-US" altLang="ja-JP" sz="1800" b="1" dirty="0">
                    <a:solidFill>
                      <a:srgbClr val="FF0000"/>
                    </a:solidFill>
                  </a:rPr>
                  <a:t>1.5</a:t>
                </a:r>
                <a:endParaRPr lang="ja-JP" altLang="en-US" sz="1800" b="1" dirty="0">
                  <a:solidFill>
                    <a:srgbClr val="FF0000"/>
                  </a:solidFill>
                </a:endParaRPr>
              </a:p>
            </p:txBody>
          </p:sp>
        </mc:Choice>
        <mc:Fallback xmlns="">
          <p:sp>
            <p:nvSpPr>
              <p:cNvPr id="22" name="正方形/長方形 21">
                <a:extLst>
                  <a:ext uri="{FF2B5EF4-FFF2-40B4-BE49-F238E27FC236}">
                    <a16:creationId xmlns:a16="http://schemas.microsoft.com/office/drawing/2014/main" id="{6EDDCF48-1CC5-49ED-8CF3-68EC42BD17AB}"/>
                  </a:ext>
                </a:extLst>
              </p:cNvPr>
              <p:cNvSpPr>
                <a:spLocks noRot="1" noChangeAspect="1" noMove="1" noResize="1" noEditPoints="1" noAdjustHandles="1" noChangeArrowheads="1" noChangeShapeType="1" noTextEdit="1"/>
              </p:cNvSpPr>
              <p:nvPr/>
            </p:nvSpPr>
            <p:spPr>
              <a:xfrm>
                <a:off x="4418817" y="1616351"/>
                <a:ext cx="864340" cy="369332"/>
              </a:xfrm>
              <a:prstGeom prst="rect">
                <a:avLst/>
              </a:prstGeom>
              <a:blipFill>
                <a:blip r:embed="rId2"/>
                <a:stretch>
                  <a:fillRect t="-8197" r="-4930"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CF79F27-C408-4A81-85B5-DE984AE9077A}"/>
                  </a:ext>
                </a:extLst>
              </p:cNvPr>
              <p:cNvSpPr txBox="1"/>
              <p:nvPr/>
            </p:nvSpPr>
            <p:spPr>
              <a:xfrm>
                <a:off x="3903333" y="4281591"/>
                <a:ext cx="1529714" cy="207749"/>
              </a:xfrm>
              <a:prstGeom prst="rect">
                <a:avLst/>
              </a:prstGeom>
              <a:noFill/>
            </p:spPr>
            <p:txBody>
              <a:bodyPr wrap="none" lIns="0" tIns="0" rIns="0" bIns="0" rtlCol="0">
                <a:spAutoFit/>
              </a:bodyPr>
              <a:lstStyle/>
              <a:p>
                <a14:m>
                  <m:oMath xmlns:m="http://schemas.openxmlformats.org/officeDocument/2006/math">
                    <m:r>
                      <a:rPr kumimoji="1" lang="en-US" altLang="ja-JP" sz="1350" i="1">
                        <a:latin typeface="Cambria Math" charset="0"/>
                        <a:ea typeface="メイリオ" panose="020B0604030504040204" pitchFamily="50" charset="-128"/>
                      </a:rPr>
                      <m:t>𝑃</m:t>
                    </m:r>
                    <m:r>
                      <a:rPr kumimoji="1" lang="en-US" altLang="ja-JP" sz="1350" i="1">
                        <a:latin typeface="Cambria Math" charset="0"/>
                        <a:ea typeface="メイリオ" panose="020B0604030504040204" pitchFamily="50" charset="-128"/>
                      </a:rPr>
                      <m:t>(</m:t>
                    </m:r>
                    <m:r>
                      <a:rPr kumimoji="1" lang="en-US" altLang="ja-JP" sz="1350" i="1">
                        <a:latin typeface="Cambria Math" charset="0"/>
                        <a:ea typeface="メイリオ" panose="020B0604030504040204" pitchFamily="50" charset="-128"/>
                      </a:rPr>
                      <m:t>𝑋</m:t>
                    </m:r>
                    <m:r>
                      <a:rPr kumimoji="1" lang="en-US" altLang="ja-JP" sz="1350" i="1">
                        <a:latin typeface="Cambria Math" charset="0"/>
                        <a:ea typeface="メイリオ" panose="020B0604030504040204" pitchFamily="50" charset="-128"/>
                      </a:rPr>
                      <m:t>)</m:t>
                    </m:r>
                  </m:oMath>
                </a14:m>
                <a:r>
                  <a:rPr kumimoji="1" lang="en-US" altLang="ja-JP" sz="1350" dirty="0">
                    <a:latin typeface="メイリオ" panose="020B0604030504040204" pitchFamily="50" charset="-128"/>
                    <a:ea typeface="メイリオ" panose="020B0604030504040204" pitchFamily="50" charset="-128"/>
                  </a:rPr>
                  <a:t>  </a:t>
                </a:r>
                <a:r>
                  <a:rPr kumimoji="1" lang="ja-JP" altLang="en-US" sz="1350" dirty="0">
                    <a:latin typeface="メイリオ" panose="020B0604030504040204" pitchFamily="50" charset="-128"/>
                    <a:ea typeface="メイリオ" panose="020B0604030504040204" pitchFamily="50" charset="-128"/>
                  </a:rPr>
                  <a:t>確率質量関数</a:t>
                </a:r>
              </a:p>
            </p:txBody>
          </p:sp>
        </mc:Choice>
        <mc:Fallback xmlns="">
          <p:sp>
            <p:nvSpPr>
              <p:cNvPr id="23" name="テキスト ボックス 22">
                <a:extLst>
                  <a:ext uri="{FF2B5EF4-FFF2-40B4-BE49-F238E27FC236}">
                    <a16:creationId xmlns:a16="http://schemas.microsoft.com/office/drawing/2014/main" id="{FCF79F27-C408-4A81-85B5-DE984AE9077A}"/>
                  </a:ext>
                </a:extLst>
              </p:cNvPr>
              <p:cNvSpPr txBox="1">
                <a:spLocks noRot="1" noChangeAspect="1" noMove="1" noResize="1" noEditPoints="1" noAdjustHandles="1" noChangeArrowheads="1" noChangeShapeType="1" noTextEdit="1"/>
              </p:cNvSpPr>
              <p:nvPr/>
            </p:nvSpPr>
            <p:spPr>
              <a:xfrm>
                <a:off x="3903333" y="4281591"/>
                <a:ext cx="1529714" cy="207749"/>
              </a:xfrm>
              <a:prstGeom prst="rect">
                <a:avLst/>
              </a:prstGeom>
              <a:blipFill>
                <a:blip r:embed="rId3"/>
                <a:stretch>
                  <a:fillRect l="-3187" t="-23529" r="-6375" b="-55882"/>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51F2BFD3-E9D0-411C-94B4-55006B3BAC04}"/>
              </a:ext>
            </a:extLst>
          </p:cNvPr>
          <p:cNvCxnSpPr>
            <a:cxnSpLocks/>
          </p:cNvCxnSpPr>
          <p:nvPr/>
        </p:nvCxnSpPr>
        <p:spPr>
          <a:xfrm>
            <a:off x="3313532" y="1861368"/>
            <a:ext cx="0" cy="1828963"/>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AD6076E7-F285-4469-B4FA-5F015DA89961}"/>
              </a:ext>
            </a:extLst>
          </p:cNvPr>
          <p:cNvSpPr/>
          <p:nvPr/>
        </p:nvSpPr>
        <p:spPr>
          <a:xfrm>
            <a:off x="5704129" y="3722914"/>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3</a:t>
            </a:r>
            <a:endParaRPr lang="ja-JP" altLang="en-US" sz="1385" dirty="0"/>
          </a:p>
        </p:txBody>
      </p:sp>
      <p:sp>
        <p:nvSpPr>
          <p:cNvPr id="29" name="正方形/長方形 28">
            <a:extLst>
              <a:ext uri="{FF2B5EF4-FFF2-40B4-BE49-F238E27FC236}">
                <a16:creationId xmlns:a16="http://schemas.microsoft.com/office/drawing/2014/main" id="{DFE12860-21D7-4718-92F2-FC4A005AE88D}"/>
              </a:ext>
            </a:extLst>
          </p:cNvPr>
          <p:cNvSpPr/>
          <p:nvPr/>
        </p:nvSpPr>
        <p:spPr>
          <a:xfrm>
            <a:off x="5042626" y="3719963"/>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2</a:t>
            </a:r>
            <a:endParaRPr lang="ja-JP" altLang="en-US" sz="1385" dirty="0"/>
          </a:p>
        </p:txBody>
      </p:sp>
      <p:sp>
        <p:nvSpPr>
          <p:cNvPr id="30" name="正方形/長方形 29">
            <a:extLst>
              <a:ext uri="{FF2B5EF4-FFF2-40B4-BE49-F238E27FC236}">
                <a16:creationId xmlns:a16="http://schemas.microsoft.com/office/drawing/2014/main" id="{EFD4C835-27FE-434B-9941-3B88C4911E67}"/>
              </a:ext>
            </a:extLst>
          </p:cNvPr>
          <p:cNvSpPr/>
          <p:nvPr/>
        </p:nvSpPr>
        <p:spPr>
          <a:xfrm>
            <a:off x="4323058" y="3722914"/>
            <a:ext cx="295274" cy="305468"/>
          </a:xfrm>
          <a:prstGeom prst="rect">
            <a:avLst/>
          </a:prstGeom>
        </p:spPr>
        <p:txBody>
          <a:bodyPr wrap="none">
            <a:spAutoFit/>
          </a:bodyPr>
          <a:lstStyle/>
          <a:p>
            <a:r>
              <a:rPr lang="en-US" altLang="ja-JP" sz="1385">
                <a:latin typeface="メイリオ" panose="020B0604030504040204" pitchFamily="50" charset="-128"/>
                <a:ea typeface="メイリオ" panose="020B0604030504040204" pitchFamily="50" charset="-128"/>
              </a:rPr>
              <a:t>1</a:t>
            </a:r>
            <a:endParaRPr lang="ja-JP" altLang="en-US" sz="1385" dirty="0"/>
          </a:p>
        </p:txBody>
      </p:sp>
      <p:sp>
        <p:nvSpPr>
          <p:cNvPr id="31" name="正方形/長方形 30">
            <a:extLst>
              <a:ext uri="{FF2B5EF4-FFF2-40B4-BE49-F238E27FC236}">
                <a16:creationId xmlns:a16="http://schemas.microsoft.com/office/drawing/2014/main" id="{D234BBE7-94D9-4998-85BB-807D9FB3DEAD}"/>
              </a:ext>
            </a:extLst>
          </p:cNvPr>
          <p:cNvSpPr/>
          <p:nvPr/>
        </p:nvSpPr>
        <p:spPr>
          <a:xfrm>
            <a:off x="3599041" y="3722914"/>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0</a:t>
            </a:r>
            <a:endParaRPr lang="ja-JP" altLang="en-US" sz="1385" dirty="0"/>
          </a:p>
        </p:txBody>
      </p:sp>
      <p:sp>
        <p:nvSpPr>
          <p:cNvPr id="32" name="テキスト ボックス 31">
            <a:extLst>
              <a:ext uri="{FF2B5EF4-FFF2-40B4-BE49-F238E27FC236}">
                <a16:creationId xmlns:a16="http://schemas.microsoft.com/office/drawing/2014/main" id="{1B284112-2F01-4448-AFFD-6507E37BA246}"/>
              </a:ext>
            </a:extLst>
          </p:cNvPr>
          <p:cNvSpPr txBox="1"/>
          <p:nvPr/>
        </p:nvSpPr>
        <p:spPr>
          <a:xfrm>
            <a:off x="2820275" y="1898497"/>
            <a:ext cx="369332" cy="912720"/>
          </a:xfrm>
          <a:prstGeom prst="rect">
            <a:avLst/>
          </a:prstGeom>
          <a:noFill/>
        </p:spPr>
        <p:txBody>
          <a:bodyPr vert="eaVert" wrap="square" rtlCol="0">
            <a:spAutoFit/>
          </a:bodyPr>
          <a:lstStyle/>
          <a:p>
            <a:r>
              <a:rPr kumimoji="1" lang="ja-JP" altLang="en-US" sz="1200" b="1">
                <a:latin typeface="メイリオ" panose="020B0604030504040204" pitchFamily="50" charset="-128"/>
                <a:ea typeface="メイリオ" panose="020B0604030504040204" pitchFamily="50" charset="-128"/>
              </a:rPr>
              <a:t>確率質量</a:t>
            </a:r>
            <a:endParaRPr kumimoji="1" lang="ja-JP" altLang="en-US" sz="1200" b="1"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0BA8720F-890E-40EF-9F1C-DCA86C6456A2}"/>
                  </a:ext>
                </a:extLst>
              </p:cNvPr>
              <p:cNvSpPr/>
              <p:nvPr/>
            </p:nvSpPr>
            <p:spPr>
              <a:xfrm>
                <a:off x="6344724" y="3524553"/>
                <a:ext cx="34291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oMath>
                  </m:oMathPara>
                </a14:m>
                <a:endParaRPr lang="ja-JP" altLang="en-US" sz="1385" dirty="0"/>
              </a:p>
            </p:txBody>
          </p:sp>
        </mc:Choice>
        <mc:Fallback xmlns="">
          <p:sp>
            <p:nvSpPr>
              <p:cNvPr id="33" name="正方形/長方形 32">
                <a:extLst>
                  <a:ext uri="{FF2B5EF4-FFF2-40B4-BE49-F238E27FC236}">
                    <a16:creationId xmlns:a16="http://schemas.microsoft.com/office/drawing/2014/main" id="{0BA8720F-890E-40EF-9F1C-DCA86C6456A2}"/>
                  </a:ext>
                </a:extLst>
              </p:cNvPr>
              <p:cNvSpPr>
                <a:spLocks noRot="1" noChangeAspect="1" noMove="1" noResize="1" noEditPoints="1" noAdjustHandles="1" noChangeArrowheads="1" noChangeShapeType="1" noTextEdit="1"/>
              </p:cNvSpPr>
              <p:nvPr/>
            </p:nvSpPr>
            <p:spPr>
              <a:xfrm>
                <a:off x="6344724" y="3524553"/>
                <a:ext cx="342914" cy="305468"/>
              </a:xfrm>
              <a:prstGeom prst="rect">
                <a:avLst/>
              </a:prstGeom>
              <a:blipFill>
                <a:blip r:embed="rId4"/>
                <a:stretch>
                  <a:fillRect/>
                </a:stretch>
              </a:blipFill>
            </p:spPr>
            <p:txBody>
              <a:bodyPr/>
              <a:lstStyle/>
              <a:p>
                <a:r>
                  <a:rPr lang="ja-JP" altLang="en-US">
                    <a:noFill/>
                  </a:rPr>
                  <a:t> </a:t>
                </a:r>
              </a:p>
            </p:txBody>
          </p:sp>
        </mc:Fallback>
      </mc:AlternateContent>
      <p:sp>
        <p:nvSpPr>
          <p:cNvPr id="34" name="正方形/長方形 33">
            <a:extLst>
              <a:ext uri="{FF2B5EF4-FFF2-40B4-BE49-F238E27FC236}">
                <a16:creationId xmlns:a16="http://schemas.microsoft.com/office/drawing/2014/main" id="{70EF25B8-8FC4-4282-BAAB-4305D298A3FB}"/>
              </a:ext>
            </a:extLst>
          </p:cNvPr>
          <p:cNvSpPr/>
          <p:nvPr/>
        </p:nvSpPr>
        <p:spPr bwMode="auto">
          <a:xfrm>
            <a:off x="3622124" y="3419484"/>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5" name="正方形/長方形 34">
            <a:extLst>
              <a:ext uri="{FF2B5EF4-FFF2-40B4-BE49-F238E27FC236}">
                <a16:creationId xmlns:a16="http://schemas.microsoft.com/office/drawing/2014/main" id="{46D59281-A096-4E73-A5E2-E16A97479386}"/>
              </a:ext>
            </a:extLst>
          </p:cNvPr>
          <p:cNvSpPr/>
          <p:nvPr/>
        </p:nvSpPr>
        <p:spPr bwMode="auto">
          <a:xfrm>
            <a:off x="4346141" y="2874402"/>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6" name="正方形/長方形 35">
            <a:extLst>
              <a:ext uri="{FF2B5EF4-FFF2-40B4-BE49-F238E27FC236}">
                <a16:creationId xmlns:a16="http://schemas.microsoft.com/office/drawing/2014/main" id="{A5086A5B-2DF4-4BE2-86CD-FC5C9D5AA830}"/>
              </a:ext>
            </a:extLst>
          </p:cNvPr>
          <p:cNvSpPr/>
          <p:nvPr/>
        </p:nvSpPr>
        <p:spPr bwMode="auto">
          <a:xfrm>
            <a:off x="5065710" y="2874402"/>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正方形/長方形 36">
            <a:extLst>
              <a:ext uri="{FF2B5EF4-FFF2-40B4-BE49-F238E27FC236}">
                <a16:creationId xmlns:a16="http://schemas.microsoft.com/office/drawing/2014/main" id="{89907EF6-5482-4BF7-B59B-974F56CF25FA}"/>
              </a:ext>
            </a:extLst>
          </p:cNvPr>
          <p:cNvSpPr/>
          <p:nvPr/>
        </p:nvSpPr>
        <p:spPr bwMode="auto">
          <a:xfrm>
            <a:off x="5706320" y="3410946"/>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cxnSp>
        <p:nvCxnSpPr>
          <p:cNvPr id="38" name="直線コネクタ 37">
            <a:extLst>
              <a:ext uri="{FF2B5EF4-FFF2-40B4-BE49-F238E27FC236}">
                <a16:creationId xmlns:a16="http://schemas.microsoft.com/office/drawing/2014/main" id="{BBC428F2-4DF5-41BE-8D73-CC1B37E803FE}"/>
              </a:ext>
            </a:extLst>
          </p:cNvPr>
          <p:cNvCxnSpPr>
            <a:cxnSpLocks/>
          </p:cNvCxnSpPr>
          <p:nvPr/>
        </p:nvCxnSpPr>
        <p:spPr>
          <a:xfrm flipH="1" flipV="1">
            <a:off x="3313532" y="3692572"/>
            <a:ext cx="2914650" cy="1469"/>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5764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確率変数の期待値と分散</a:t>
            </a:r>
            <a:endParaRPr kumimoji="1" lang="ja-JP" altLang="en-US" dirty="0"/>
          </a:p>
        </p:txBody>
      </p:sp>
      <p:cxnSp>
        <p:nvCxnSpPr>
          <p:cNvPr id="21" name="直線矢印コネクタ 20">
            <a:extLst>
              <a:ext uri="{FF2B5EF4-FFF2-40B4-BE49-F238E27FC236}">
                <a16:creationId xmlns:a16="http://schemas.microsoft.com/office/drawing/2014/main" id="{138D43FD-94DB-4DF9-89DE-05F74DA81737}"/>
              </a:ext>
            </a:extLst>
          </p:cNvPr>
          <p:cNvCxnSpPr/>
          <p:nvPr/>
        </p:nvCxnSpPr>
        <p:spPr>
          <a:xfrm>
            <a:off x="4857750" y="2045386"/>
            <a:ext cx="0" cy="162583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CF79F27-C408-4A81-85B5-DE984AE9077A}"/>
                  </a:ext>
                </a:extLst>
              </p:cNvPr>
              <p:cNvSpPr txBox="1"/>
              <p:nvPr/>
            </p:nvSpPr>
            <p:spPr>
              <a:xfrm>
                <a:off x="3903333" y="4281591"/>
                <a:ext cx="1529714" cy="207749"/>
              </a:xfrm>
              <a:prstGeom prst="rect">
                <a:avLst/>
              </a:prstGeom>
              <a:noFill/>
            </p:spPr>
            <p:txBody>
              <a:bodyPr wrap="none" lIns="0" tIns="0" rIns="0" bIns="0" rtlCol="0">
                <a:spAutoFit/>
              </a:bodyPr>
              <a:lstStyle/>
              <a:p>
                <a14:m>
                  <m:oMath xmlns:m="http://schemas.openxmlformats.org/officeDocument/2006/math">
                    <m:r>
                      <a:rPr kumimoji="1" lang="en-US" altLang="ja-JP" sz="1350" i="1">
                        <a:latin typeface="Cambria Math" charset="0"/>
                        <a:ea typeface="メイリオ" panose="020B0604030504040204" pitchFamily="50" charset="-128"/>
                      </a:rPr>
                      <m:t>𝑃</m:t>
                    </m:r>
                    <m:r>
                      <a:rPr kumimoji="1" lang="en-US" altLang="ja-JP" sz="1350" i="1">
                        <a:latin typeface="Cambria Math" charset="0"/>
                        <a:ea typeface="メイリオ" panose="020B0604030504040204" pitchFamily="50" charset="-128"/>
                      </a:rPr>
                      <m:t>(</m:t>
                    </m:r>
                    <m:r>
                      <a:rPr kumimoji="1" lang="en-US" altLang="ja-JP" sz="1350" i="1">
                        <a:latin typeface="Cambria Math" charset="0"/>
                        <a:ea typeface="メイリオ" panose="020B0604030504040204" pitchFamily="50" charset="-128"/>
                      </a:rPr>
                      <m:t>𝑋</m:t>
                    </m:r>
                    <m:r>
                      <a:rPr kumimoji="1" lang="en-US" altLang="ja-JP" sz="1350" i="1">
                        <a:latin typeface="Cambria Math" charset="0"/>
                        <a:ea typeface="メイリオ" panose="020B0604030504040204" pitchFamily="50" charset="-128"/>
                      </a:rPr>
                      <m:t>)</m:t>
                    </m:r>
                  </m:oMath>
                </a14:m>
                <a:r>
                  <a:rPr kumimoji="1" lang="en-US" altLang="ja-JP" sz="1350" dirty="0">
                    <a:latin typeface="メイリオ" panose="020B0604030504040204" pitchFamily="50" charset="-128"/>
                    <a:ea typeface="メイリオ" panose="020B0604030504040204" pitchFamily="50" charset="-128"/>
                  </a:rPr>
                  <a:t>  </a:t>
                </a:r>
                <a:r>
                  <a:rPr kumimoji="1" lang="ja-JP" altLang="en-US" sz="1350" dirty="0">
                    <a:latin typeface="メイリオ" panose="020B0604030504040204" pitchFamily="50" charset="-128"/>
                    <a:ea typeface="メイリオ" panose="020B0604030504040204" pitchFamily="50" charset="-128"/>
                  </a:rPr>
                  <a:t>確率質量関数</a:t>
                </a:r>
              </a:p>
            </p:txBody>
          </p:sp>
        </mc:Choice>
        <mc:Fallback xmlns="">
          <p:sp>
            <p:nvSpPr>
              <p:cNvPr id="23" name="テキスト ボックス 22">
                <a:extLst>
                  <a:ext uri="{FF2B5EF4-FFF2-40B4-BE49-F238E27FC236}">
                    <a16:creationId xmlns:a16="http://schemas.microsoft.com/office/drawing/2014/main" id="{FCF79F27-C408-4A81-85B5-DE984AE9077A}"/>
                  </a:ext>
                </a:extLst>
              </p:cNvPr>
              <p:cNvSpPr txBox="1">
                <a:spLocks noRot="1" noChangeAspect="1" noMove="1" noResize="1" noEditPoints="1" noAdjustHandles="1" noChangeArrowheads="1" noChangeShapeType="1" noTextEdit="1"/>
              </p:cNvSpPr>
              <p:nvPr/>
            </p:nvSpPr>
            <p:spPr>
              <a:xfrm>
                <a:off x="3903333" y="4281591"/>
                <a:ext cx="1529714" cy="207749"/>
              </a:xfrm>
              <a:prstGeom prst="rect">
                <a:avLst/>
              </a:prstGeom>
              <a:blipFill>
                <a:blip r:embed="rId2"/>
                <a:stretch>
                  <a:fillRect l="-3187" t="-23529" r="-6375" b="-55882"/>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51F2BFD3-E9D0-411C-94B4-55006B3BAC04}"/>
              </a:ext>
            </a:extLst>
          </p:cNvPr>
          <p:cNvCxnSpPr>
            <a:cxnSpLocks/>
          </p:cNvCxnSpPr>
          <p:nvPr/>
        </p:nvCxnSpPr>
        <p:spPr>
          <a:xfrm>
            <a:off x="3313532" y="1861368"/>
            <a:ext cx="0" cy="1828963"/>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AD6076E7-F285-4469-B4FA-5F015DA89961}"/>
              </a:ext>
            </a:extLst>
          </p:cNvPr>
          <p:cNvSpPr/>
          <p:nvPr/>
        </p:nvSpPr>
        <p:spPr>
          <a:xfrm>
            <a:off x="5704129" y="3722914"/>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3</a:t>
            </a:r>
            <a:endParaRPr lang="ja-JP" altLang="en-US" sz="1385" dirty="0"/>
          </a:p>
        </p:txBody>
      </p:sp>
      <p:sp>
        <p:nvSpPr>
          <p:cNvPr id="29" name="正方形/長方形 28">
            <a:extLst>
              <a:ext uri="{FF2B5EF4-FFF2-40B4-BE49-F238E27FC236}">
                <a16:creationId xmlns:a16="http://schemas.microsoft.com/office/drawing/2014/main" id="{DFE12860-21D7-4718-92F2-FC4A005AE88D}"/>
              </a:ext>
            </a:extLst>
          </p:cNvPr>
          <p:cNvSpPr/>
          <p:nvPr/>
        </p:nvSpPr>
        <p:spPr>
          <a:xfrm>
            <a:off x="5042626" y="3719963"/>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2</a:t>
            </a:r>
            <a:endParaRPr lang="ja-JP" altLang="en-US" sz="1385" dirty="0"/>
          </a:p>
        </p:txBody>
      </p:sp>
      <p:sp>
        <p:nvSpPr>
          <p:cNvPr id="30" name="正方形/長方形 29">
            <a:extLst>
              <a:ext uri="{FF2B5EF4-FFF2-40B4-BE49-F238E27FC236}">
                <a16:creationId xmlns:a16="http://schemas.microsoft.com/office/drawing/2014/main" id="{EFD4C835-27FE-434B-9941-3B88C4911E67}"/>
              </a:ext>
            </a:extLst>
          </p:cNvPr>
          <p:cNvSpPr/>
          <p:nvPr/>
        </p:nvSpPr>
        <p:spPr>
          <a:xfrm>
            <a:off x="4323058" y="3722914"/>
            <a:ext cx="295274" cy="305468"/>
          </a:xfrm>
          <a:prstGeom prst="rect">
            <a:avLst/>
          </a:prstGeom>
        </p:spPr>
        <p:txBody>
          <a:bodyPr wrap="none">
            <a:spAutoFit/>
          </a:bodyPr>
          <a:lstStyle/>
          <a:p>
            <a:r>
              <a:rPr lang="en-US" altLang="ja-JP" sz="1385">
                <a:latin typeface="メイリオ" panose="020B0604030504040204" pitchFamily="50" charset="-128"/>
                <a:ea typeface="メイリオ" panose="020B0604030504040204" pitchFamily="50" charset="-128"/>
              </a:rPr>
              <a:t>1</a:t>
            </a:r>
            <a:endParaRPr lang="ja-JP" altLang="en-US" sz="1385" dirty="0"/>
          </a:p>
        </p:txBody>
      </p:sp>
      <p:sp>
        <p:nvSpPr>
          <p:cNvPr id="31" name="正方形/長方形 30">
            <a:extLst>
              <a:ext uri="{FF2B5EF4-FFF2-40B4-BE49-F238E27FC236}">
                <a16:creationId xmlns:a16="http://schemas.microsoft.com/office/drawing/2014/main" id="{D234BBE7-94D9-4998-85BB-807D9FB3DEAD}"/>
              </a:ext>
            </a:extLst>
          </p:cNvPr>
          <p:cNvSpPr/>
          <p:nvPr/>
        </p:nvSpPr>
        <p:spPr>
          <a:xfrm>
            <a:off x="3599041" y="3722914"/>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0</a:t>
            </a:r>
            <a:endParaRPr lang="ja-JP" altLang="en-US" sz="1385" dirty="0"/>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0BA8720F-890E-40EF-9F1C-DCA86C6456A2}"/>
                  </a:ext>
                </a:extLst>
              </p:cNvPr>
              <p:cNvSpPr/>
              <p:nvPr/>
            </p:nvSpPr>
            <p:spPr>
              <a:xfrm>
                <a:off x="6344724" y="3524553"/>
                <a:ext cx="34291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oMath>
                  </m:oMathPara>
                </a14:m>
                <a:endParaRPr lang="ja-JP" altLang="en-US" sz="1385" dirty="0"/>
              </a:p>
            </p:txBody>
          </p:sp>
        </mc:Choice>
        <mc:Fallback xmlns="">
          <p:sp>
            <p:nvSpPr>
              <p:cNvPr id="33" name="正方形/長方形 32">
                <a:extLst>
                  <a:ext uri="{FF2B5EF4-FFF2-40B4-BE49-F238E27FC236}">
                    <a16:creationId xmlns:a16="http://schemas.microsoft.com/office/drawing/2014/main" id="{0BA8720F-890E-40EF-9F1C-DCA86C6456A2}"/>
                  </a:ext>
                </a:extLst>
              </p:cNvPr>
              <p:cNvSpPr>
                <a:spLocks noRot="1" noChangeAspect="1" noMove="1" noResize="1" noEditPoints="1" noAdjustHandles="1" noChangeArrowheads="1" noChangeShapeType="1" noTextEdit="1"/>
              </p:cNvSpPr>
              <p:nvPr/>
            </p:nvSpPr>
            <p:spPr>
              <a:xfrm>
                <a:off x="6344724" y="3524553"/>
                <a:ext cx="342914" cy="305468"/>
              </a:xfrm>
              <a:prstGeom prst="rect">
                <a:avLst/>
              </a:prstGeom>
              <a:blipFill>
                <a:blip r:embed="rId3"/>
                <a:stretch>
                  <a:fillRect/>
                </a:stretch>
              </a:blipFill>
            </p:spPr>
            <p:txBody>
              <a:bodyPr/>
              <a:lstStyle/>
              <a:p>
                <a:r>
                  <a:rPr lang="ja-JP" altLang="en-US">
                    <a:noFill/>
                  </a:rPr>
                  <a:t> </a:t>
                </a:r>
              </a:p>
            </p:txBody>
          </p:sp>
        </mc:Fallback>
      </mc:AlternateContent>
      <p:sp>
        <p:nvSpPr>
          <p:cNvPr id="34" name="正方形/長方形 33">
            <a:extLst>
              <a:ext uri="{FF2B5EF4-FFF2-40B4-BE49-F238E27FC236}">
                <a16:creationId xmlns:a16="http://schemas.microsoft.com/office/drawing/2014/main" id="{70EF25B8-8FC4-4282-BAAB-4305D298A3FB}"/>
              </a:ext>
            </a:extLst>
          </p:cNvPr>
          <p:cNvSpPr/>
          <p:nvPr/>
        </p:nvSpPr>
        <p:spPr bwMode="auto">
          <a:xfrm>
            <a:off x="3622124" y="3419484"/>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5" name="正方形/長方形 34">
            <a:extLst>
              <a:ext uri="{FF2B5EF4-FFF2-40B4-BE49-F238E27FC236}">
                <a16:creationId xmlns:a16="http://schemas.microsoft.com/office/drawing/2014/main" id="{46D59281-A096-4E73-A5E2-E16A97479386}"/>
              </a:ext>
            </a:extLst>
          </p:cNvPr>
          <p:cNvSpPr/>
          <p:nvPr/>
        </p:nvSpPr>
        <p:spPr bwMode="auto">
          <a:xfrm>
            <a:off x="4346141" y="2874402"/>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6" name="正方形/長方形 35">
            <a:extLst>
              <a:ext uri="{FF2B5EF4-FFF2-40B4-BE49-F238E27FC236}">
                <a16:creationId xmlns:a16="http://schemas.microsoft.com/office/drawing/2014/main" id="{A5086A5B-2DF4-4BE2-86CD-FC5C9D5AA830}"/>
              </a:ext>
            </a:extLst>
          </p:cNvPr>
          <p:cNvSpPr/>
          <p:nvPr/>
        </p:nvSpPr>
        <p:spPr bwMode="auto">
          <a:xfrm>
            <a:off x="5065710" y="2874402"/>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正方形/長方形 36">
            <a:extLst>
              <a:ext uri="{FF2B5EF4-FFF2-40B4-BE49-F238E27FC236}">
                <a16:creationId xmlns:a16="http://schemas.microsoft.com/office/drawing/2014/main" id="{89907EF6-5482-4BF7-B59B-974F56CF25FA}"/>
              </a:ext>
            </a:extLst>
          </p:cNvPr>
          <p:cNvSpPr/>
          <p:nvPr/>
        </p:nvSpPr>
        <p:spPr bwMode="auto">
          <a:xfrm>
            <a:off x="5706320" y="3410946"/>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cxnSp>
        <p:nvCxnSpPr>
          <p:cNvPr id="38" name="直線コネクタ 37">
            <a:extLst>
              <a:ext uri="{FF2B5EF4-FFF2-40B4-BE49-F238E27FC236}">
                <a16:creationId xmlns:a16="http://schemas.microsoft.com/office/drawing/2014/main" id="{BBC428F2-4DF5-41BE-8D73-CC1B37E803FE}"/>
              </a:ext>
            </a:extLst>
          </p:cNvPr>
          <p:cNvCxnSpPr>
            <a:cxnSpLocks/>
          </p:cNvCxnSpPr>
          <p:nvPr/>
        </p:nvCxnSpPr>
        <p:spPr>
          <a:xfrm flipH="1" flipV="1">
            <a:off x="3313532" y="3692572"/>
            <a:ext cx="2914650" cy="1469"/>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正方形/長方形 53">
                <a:extLst>
                  <a:ext uri="{FF2B5EF4-FFF2-40B4-BE49-F238E27FC236}">
                    <a16:creationId xmlns:a16="http://schemas.microsoft.com/office/drawing/2014/main" id="{64AAB34C-79D7-48BF-A1DA-89DD45BB5BA7}"/>
                  </a:ext>
                </a:extLst>
              </p:cNvPr>
              <p:cNvSpPr/>
              <p:nvPr/>
            </p:nvSpPr>
            <p:spPr>
              <a:xfrm>
                <a:off x="5673854" y="2231209"/>
                <a:ext cx="1190621" cy="347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661" b="1" i="1" dirty="0">
                          <a:solidFill>
                            <a:srgbClr val="FF0000"/>
                          </a:solidFill>
                          <a:latin typeface="Cambria Math" charset="0"/>
                          <a:ea typeface="Cambria Math" charset="0"/>
                          <a:cs typeface="Cambria Math" charset="0"/>
                        </a:rPr>
                        <m:t>𝝈</m:t>
                      </m:r>
                      <m:r>
                        <a:rPr lang="en-US" altLang="ja-JP" sz="1661" b="1" i="1" dirty="0">
                          <a:solidFill>
                            <a:srgbClr val="FF0000"/>
                          </a:solidFill>
                          <a:latin typeface="Cambria Math" charset="0"/>
                          <a:ea typeface="Cambria Math" charset="0"/>
                          <a:cs typeface="Cambria Math" charset="0"/>
                        </a:rPr>
                        <m:t>=</m:t>
                      </m:r>
                      <m:r>
                        <a:rPr lang="en-US" altLang="ja-JP" sz="1661" b="1" i="1" dirty="0">
                          <a:solidFill>
                            <a:srgbClr val="FF0000"/>
                          </a:solidFill>
                          <a:latin typeface="Cambria Math" charset="0"/>
                          <a:ea typeface="Cambria Math" charset="0"/>
                          <a:cs typeface="Cambria Math" charset="0"/>
                        </a:rPr>
                        <m:t>𝟎</m:t>
                      </m:r>
                      <m:r>
                        <a:rPr lang="en-US" altLang="ja-JP" sz="1661" b="1" i="1" dirty="0">
                          <a:solidFill>
                            <a:srgbClr val="FF0000"/>
                          </a:solidFill>
                          <a:latin typeface="Cambria Math" charset="0"/>
                          <a:ea typeface="Cambria Math" charset="0"/>
                          <a:cs typeface="Cambria Math" charset="0"/>
                        </a:rPr>
                        <m:t>.</m:t>
                      </m:r>
                      <m:r>
                        <a:rPr lang="en-US" altLang="ja-JP" sz="1661" b="1" i="1" dirty="0">
                          <a:solidFill>
                            <a:srgbClr val="FF0000"/>
                          </a:solidFill>
                          <a:latin typeface="Cambria Math" charset="0"/>
                          <a:ea typeface="Cambria Math" charset="0"/>
                          <a:cs typeface="Cambria Math" charset="0"/>
                        </a:rPr>
                        <m:t>𝟖𝟔</m:t>
                      </m:r>
                    </m:oMath>
                  </m:oMathPara>
                </a14:m>
                <a:endParaRPr lang="ja-JP" altLang="en-US" sz="1661" b="1" dirty="0">
                  <a:solidFill>
                    <a:srgbClr val="FF0000"/>
                  </a:solidFill>
                </a:endParaRPr>
              </a:p>
            </p:txBody>
          </p:sp>
        </mc:Choice>
        <mc:Fallback xmlns="">
          <p:sp>
            <p:nvSpPr>
              <p:cNvPr id="54" name="正方形/長方形 53">
                <a:extLst>
                  <a:ext uri="{FF2B5EF4-FFF2-40B4-BE49-F238E27FC236}">
                    <a16:creationId xmlns:a16="http://schemas.microsoft.com/office/drawing/2014/main" id="{64AAB34C-79D7-48BF-A1DA-89DD45BB5BA7}"/>
                  </a:ext>
                </a:extLst>
              </p:cNvPr>
              <p:cNvSpPr>
                <a:spLocks noRot="1" noChangeAspect="1" noMove="1" noResize="1" noEditPoints="1" noAdjustHandles="1" noChangeArrowheads="1" noChangeShapeType="1" noTextEdit="1"/>
              </p:cNvSpPr>
              <p:nvPr/>
            </p:nvSpPr>
            <p:spPr>
              <a:xfrm>
                <a:off x="5673854" y="2231209"/>
                <a:ext cx="1190621" cy="347916"/>
              </a:xfrm>
              <a:prstGeom prst="rect">
                <a:avLst/>
              </a:prstGeom>
              <a:blipFill>
                <a:blip r:embed="rId4"/>
                <a:stretch>
                  <a:fillRect/>
                </a:stretch>
              </a:blipFill>
            </p:spPr>
            <p:txBody>
              <a:bodyPr/>
              <a:lstStyle/>
              <a:p>
                <a:r>
                  <a:rPr lang="ja-JP" altLang="en-US">
                    <a:noFill/>
                  </a:rPr>
                  <a:t> </a:t>
                </a:r>
              </a:p>
            </p:txBody>
          </p:sp>
        </mc:Fallback>
      </mc:AlternateContent>
      <p:cxnSp>
        <p:nvCxnSpPr>
          <p:cNvPr id="55" name="直線矢印コネクタ 54">
            <a:extLst>
              <a:ext uri="{FF2B5EF4-FFF2-40B4-BE49-F238E27FC236}">
                <a16:creationId xmlns:a16="http://schemas.microsoft.com/office/drawing/2014/main" id="{A3D66F17-733C-49A5-969F-47718540ADEB}"/>
              </a:ext>
            </a:extLst>
          </p:cNvPr>
          <p:cNvCxnSpPr>
            <a:cxnSpLocks/>
          </p:cNvCxnSpPr>
          <p:nvPr/>
        </p:nvCxnSpPr>
        <p:spPr>
          <a:xfrm>
            <a:off x="4241618" y="2415774"/>
            <a:ext cx="1190627"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29E6BB41-4108-483D-914A-05E8D3738D85}"/>
                  </a:ext>
                </a:extLst>
              </p:cNvPr>
              <p:cNvSpPr/>
              <p:nvPr/>
            </p:nvSpPr>
            <p:spPr>
              <a:xfrm>
                <a:off x="4418817" y="1616351"/>
                <a:ext cx="864340" cy="369332"/>
              </a:xfrm>
              <a:prstGeom prst="rect">
                <a:avLst/>
              </a:prstGeom>
            </p:spPr>
            <p:txBody>
              <a:bodyPr wrap="none">
                <a:spAutoFit/>
              </a:bodyPr>
              <a:lstStyle/>
              <a:p>
                <a:pPr>
                  <a:defRPr/>
                </a:pPr>
                <a14:m>
                  <m:oMath xmlns:m="http://schemas.openxmlformats.org/officeDocument/2006/math">
                    <m:r>
                      <a:rPr lang="ja-JP" altLang="en-US" sz="1800" b="1" i="1">
                        <a:solidFill>
                          <a:srgbClr val="FF0000"/>
                        </a:solidFill>
                        <a:latin typeface="Cambria Math" panose="02040503050406030204" pitchFamily="18" charset="0"/>
                      </a:rPr>
                      <m:t>𝝁</m:t>
                    </m:r>
                    <m:r>
                      <a:rPr lang="en-US" altLang="ja-JP" sz="1800" b="1" i="1">
                        <a:solidFill>
                          <a:srgbClr val="FF0000"/>
                        </a:solidFill>
                        <a:latin typeface="Cambria Math" panose="02040503050406030204" pitchFamily="18" charset="0"/>
                      </a:rPr>
                      <m:t>=</m:t>
                    </m:r>
                  </m:oMath>
                </a14:m>
                <a:r>
                  <a:rPr lang="en-US" altLang="ja-JP" sz="1800" b="1" dirty="0">
                    <a:solidFill>
                      <a:srgbClr val="FF0000"/>
                    </a:solidFill>
                  </a:rPr>
                  <a:t>1.5</a:t>
                </a:r>
                <a:endParaRPr lang="ja-JP" altLang="en-US" sz="1800" b="1" dirty="0">
                  <a:solidFill>
                    <a:srgbClr val="FF0000"/>
                  </a:solidFill>
                </a:endParaRPr>
              </a:p>
            </p:txBody>
          </p:sp>
        </mc:Choice>
        <mc:Fallback xmlns="">
          <p:sp>
            <p:nvSpPr>
              <p:cNvPr id="20" name="正方形/長方形 19">
                <a:extLst>
                  <a:ext uri="{FF2B5EF4-FFF2-40B4-BE49-F238E27FC236}">
                    <a16:creationId xmlns:a16="http://schemas.microsoft.com/office/drawing/2014/main" id="{29E6BB41-4108-483D-914A-05E8D3738D85}"/>
                  </a:ext>
                </a:extLst>
              </p:cNvPr>
              <p:cNvSpPr>
                <a:spLocks noRot="1" noChangeAspect="1" noMove="1" noResize="1" noEditPoints="1" noAdjustHandles="1" noChangeArrowheads="1" noChangeShapeType="1" noTextEdit="1"/>
              </p:cNvSpPr>
              <p:nvPr/>
            </p:nvSpPr>
            <p:spPr>
              <a:xfrm>
                <a:off x="4418817" y="1616351"/>
                <a:ext cx="864340" cy="369332"/>
              </a:xfrm>
              <a:prstGeom prst="rect">
                <a:avLst/>
              </a:prstGeom>
              <a:blipFill>
                <a:blip r:embed="rId5"/>
                <a:stretch>
                  <a:fillRect t="-8197" r="-4930" b="-2459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C56913D7-BC8D-6242-B8A3-9AF1BF599A63}"/>
              </a:ext>
            </a:extLst>
          </p:cNvPr>
          <p:cNvSpPr txBox="1"/>
          <p:nvPr/>
        </p:nvSpPr>
        <p:spPr>
          <a:xfrm>
            <a:off x="2820275" y="1898497"/>
            <a:ext cx="369332" cy="912720"/>
          </a:xfrm>
          <a:prstGeom prst="rect">
            <a:avLst/>
          </a:prstGeom>
          <a:noFill/>
        </p:spPr>
        <p:txBody>
          <a:bodyPr vert="eaVert" wrap="square" rtlCol="0">
            <a:spAutoFit/>
          </a:bodyPr>
          <a:lstStyle/>
          <a:p>
            <a:r>
              <a:rPr kumimoji="1" lang="ja-JP" altLang="en-US" sz="1200" b="1">
                <a:latin typeface="メイリオ" panose="020B0604030504040204" pitchFamily="50" charset="-128"/>
                <a:ea typeface="メイリオ" panose="020B0604030504040204" pitchFamily="50" charset="-128"/>
              </a:rPr>
              <a:t>確率質量</a:t>
            </a:r>
            <a:endParaRPr kumimoji="1" lang="ja-JP" altLang="en-US" sz="1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737621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05000" y="2877413"/>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77766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a:t>
            </a:r>
            <a:r>
              <a:rPr kumimoji="1" lang="ja-JP" altLang="en-US" sz="1800">
                <a:latin typeface="メイリオ" panose="020B0604030504040204" pitchFamily="50" charset="-128"/>
                <a:ea typeface="メイリオ" panose="020B0604030504040204" pitchFamily="50" charset="-128"/>
              </a:rPr>
              <a:t>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05000" y="3132733"/>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235054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確率変数の型</a:t>
            </a:r>
          </a:p>
        </p:txBody>
      </p:sp>
      <p:sp>
        <p:nvSpPr>
          <p:cNvPr id="8" name="テキスト ボックス 7"/>
          <p:cNvSpPr txBox="1"/>
          <p:nvPr/>
        </p:nvSpPr>
        <p:spPr>
          <a:xfrm>
            <a:off x="1509413" y="2133793"/>
            <a:ext cx="586058" cy="1551584"/>
          </a:xfrm>
          <a:prstGeom prst="rect">
            <a:avLst/>
          </a:prstGeom>
          <a:noFill/>
          <a:ln w="31750">
            <a:solidFill>
              <a:schemeClr val="tx1"/>
            </a:solidFill>
          </a:ln>
        </p:spPr>
        <p:txBody>
          <a:bodyPr vert="eaVert" wrap="square" rtlCol="0">
            <a:spAutoFit/>
          </a:bodyPr>
          <a:lstStyle/>
          <a:p>
            <a:endParaRPr lang="en-US" altLang="ja-JP" sz="554" dirty="0">
              <a:latin typeface="Meiryo" charset="-128"/>
              <a:ea typeface="Meiryo" charset="-128"/>
              <a:cs typeface="Meiryo" charset="-128"/>
            </a:endParaRPr>
          </a:p>
          <a:p>
            <a:r>
              <a:rPr lang="ja-JP" altLang="en-US" sz="1500" b="1" dirty="0">
                <a:latin typeface="Meiryo" charset="-128"/>
                <a:ea typeface="Meiryo" charset="-128"/>
                <a:cs typeface="Meiryo" charset="-128"/>
              </a:rPr>
              <a:t>確率変数の型</a:t>
            </a:r>
            <a:endParaRPr lang="en-US" altLang="ja-JP" sz="1500" b="1" dirty="0">
              <a:latin typeface="Meiryo" charset="-128"/>
              <a:ea typeface="Meiryo" charset="-128"/>
              <a:cs typeface="Meiryo" charset="-128"/>
            </a:endParaRPr>
          </a:p>
          <a:p>
            <a:endParaRPr lang="ja-JP" altLang="en-US" sz="554" dirty="0">
              <a:latin typeface="Meiryo" charset="-128"/>
              <a:ea typeface="Meiryo" charset="-128"/>
              <a:cs typeface="Meiryo" charset="-128"/>
            </a:endParaRPr>
          </a:p>
        </p:txBody>
      </p:sp>
    </p:spTree>
    <p:extLst>
      <p:ext uri="{BB962C8B-B14F-4D97-AF65-F5344CB8AC3E}">
        <p14:creationId xmlns:p14="http://schemas.microsoft.com/office/powerpoint/2010/main" val="9722449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確率変数の型</a:t>
            </a:r>
          </a:p>
        </p:txBody>
      </p:sp>
      <p:sp>
        <p:nvSpPr>
          <p:cNvPr id="8" name="テキスト ボックス 7"/>
          <p:cNvSpPr txBox="1"/>
          <p:nvPr/>
        </p:nvSpPr>
        <p:spPr>
          <a:xfrm>
            <a:off x="1509413" y="2133793"/>
            <a:ext cx="586058" cy="1551584"/>
          </a:xfrm>
          <a:prstGeom prst="rect">
            <a:avLst/>
          </a:prstGeom>
          <a:noFill/>
          <a:ln w="31750">
            <a:solidFill>
              <a:schemeClr val="tx1"/>
            </a:solidFill>
          </a:ln>
        </p:spPr>
        <p:txBody>
          <a:bodyPr vert="eaVert" wrap="square" rtlCol="0">
            <a:spAutoFit/>
          </a:bodyPr>
          <a:lstStyle/>
          <a:p>
            <a:endParaRPr lang="en-US" altLang="ja-JP" sz="554" dirty="0">
              <a:latin typeface="Meiryo" charset="-128"/>
              <a:ea typeface="Meiryo" charset="-128"/>
              <a:cs typeface="Meiryo" charset="-128"/>
            </a:endParaRPr>
          </a:p>
          <a:p>
            <a:r>
              <a:rPr lang="ja-JP" altLang="en-US" sz="1500" b="1" dirty="0">
                <a:latin typeface="Meiryo" charset="-128"/>
                <a:ea typeface="Meiryo" charset="-128"/>
                <a:cs typeface="Meiryo" charset="-128"/>
              </a:rPr>
              <a:t>確率変数の型</a:t>
            </a:r>
            <a:endParaRPr lang="en-US" altLang="ja-JP" sz="1500" b="1" dirty="0">
              <a:latin typeface="Meiryo" charset="-128"/>
              <a:ea typeface="Meiryo" charset="-128"/>
              <a:cs typeface="Meiryo" charset="-128"/>
            </a:endParaRPr>
          </a:p>
          <a:p>
            <a:endParaRPr lang="ja-JP" altLang="en-US" sz="554" dirty="0">
              <a:latin typeface="Meiryo" charset="-128"/>
              <a:ea typeface="Meiryo" charset="-128"/>
              <a:cs typeface="Meiryo" charset="-128"/>
            </a:endParaRPr>
          </a:p>
        </p:txBody>
      </p:sp>
      <p:sp>
        <p:nvSpPr>
          <p:cNvPr id="10" name="テキスト ボックス 9"/>
          <p:cNvSpPr txBox="1"/>
          <p:nvPr/>
        </p:nvSpPr>
        <p:spPr>
          <a:xfrm>
            <a:off x="2444699" y="1544860"/>
            <a:ext cx="728372" cy="1295996"/>
          </a:xfrm>
          <a:prstGeom prst="rect">
            <a:avLst/>
          </a:prstGeom>
          <a:noFill/>
          <a:ln w="31750">
            <a:solidFill>
              <a:schemeClr val="tx1"/>
            </a:solidFill>
          </a:ln>
        </p:spPr>
        <p:txBody>
          <a:bodyPr wrap="square" rtlCol="0">
            <a:spAutoFit/>
          </a:bodyPr>
          <a:lstStyle/>
          <a:p>
            <a:endParaRPr lang="en-US" altLang="ja-JP" sz="166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離</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2436064" y="3462932"/>
            <a:ext cx="740145" cy="1271245"/>
          </a:xfrm>
          <a:prstGeom prst="rect">
            <a:avLst/>
          </a:prstGeom>
          <a:noFill/>
          <a:ln w="31750">
            <a:solidFill>
              <a:schemeClr val="tx1"/>
            </a:solidFill>
          </a:ln>
        </p:spPr>
        <p:txBody>
          <a:bodyPr wrap="square" rtlCol="0">
            <a:spAutoFit/>
          </a:bodyPr>
          <a:lstStyle/>
          <a:p>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続</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grpSp>
        <p:nvGrpSpPr>
          <p:cNvPr id="21" name="図形グループ 20"/>
          <p:cNvGrpSpPr/>
          <p:nvPr/>
        </p:nvGrpSpPr>
        <p:grpSpPr>
          <a:xfrm>
            <a:off x="2090518" y="1962956"/>
            <a:ext cx="349757" cy="1893259"/>
            <a:chOff x="1048014" y="2456933"/>
            <a:chExt cx="897327" cy="2734707"/>
          </a:xfrm>
        </p:grpSpPr>
        <p:grpSp>
          <p:nvGrpSpPr>
            <p:cNvPr id="19" name="図形グループ 18"/>
            <p:cNvGrpSpPr/>
            <p:nvPr/>
          </p:nvGrpSpPr>
          <p:grpSpPr>
            <a:xfrm>
              <a:off x="1408014" y="2456933"/>
              <a:ext cx="537327" cy="2734707"/>
              <a:chOff x="1408014" y="2456933"/>
              <a:chExt cx="537327" cy="2734707"/>
            </a:xfrm>
          </p:grpSpPr>
          <p:cxnSp>
            <p:nvCxnSpPr>
              <p:cNvPr id="14" name="直線コネクタ 13"/>
              <p:cNvCxnSpPr/>
              <p:nvPr/>
            </p:nvCxnSpPr>
            <p:spPr>
              <a:xfrm>
                <a:off x="1419782" y="2456933"/>
                <a:ext cx="0" cy="2734707"/>
              </a:xfrm>
              <a:prstGeom prst="line">
                <a:avLst/>
              </a:prstGeom>
              <a:ln w="31750"/>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flipH="1" flipV="1">
                <a:off x="1419782" y="5191640"/>
                <a:ext cx="525559"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H="1" flipV="1">
                <a:off x="1408014" y="2456933"/>
                <a:ext cx="525559" cy="0"/>
              </a:xfrm>
              <a:prstGeom prst="line">
                <a:avLst/>
              </a:prstGeom>
              <a:ln w="31750"/>
            </p:spPr>
            <p:style>
              <a:lnRef idx="1">
                <a:schemeClr val="dk1"/>
              </a:lnRef>
              <a:fillRef idx="0">
                <a:schemeClr val="dk1"/>
              </a:fillRef>
              <a:effectRef idx="0">
                <a:schemeClr val="dk1"/>
              </a:effectRef>
              <a:fontRef idx="minor">
                <a:schemeClr val="tx1"/>
              </a:fontRef>
            </p:style>
          </p:cxnSp>
        </p:grpSp>
        <p:cxnSp>
          <p:nvCxnSpPr>
            <p:cNvPr id="20" name="直線コネクタ 19"/>
            <p:cNvCxnSpPr/>
            <p:nvPr/>
          </p:nvCxnSpPr>
          <p:spPr>
            <a:xfrm flipH="1" flipV="1">
              <a:off x="1048014" y="3790901"/>
              <a:ext cx="360000" cy="0"/>
            </a:xfrm>
            <a:prstGeom prst="line">
              <a:avLst/>
            </a:prstGeom>
            <a:ln w="317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129213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確率変数の型</a:t>
            </a:r>
          </a:p>
        </p:txBody>
      </p:sp>
      <p:sp>
        <p:nvSpPr>
          <p:cNvPr id="8" name="テキスト ボックス 7"/>
          <p:cNvSpPr txBox="1"/>
          <p:nvPr/>
        </p:nvSpPr>
        <p:spPr>
          <a:xfrm>
            <a:off x="1509413" y="2133793"/>
            <a:ext cx="586058" cy="1551584"/>
          </a:xfrm>
          <a:prstGeom prst="rect">
            <a:avLst/>
          </a:prstGeom>
          <a:noFill/>
          <a:ln w="31750">
            <a:solidFill>
              <a:schemeClr val="tx1"/>
            </a:solidFill>
          </a:ln>
        </p:spPr>
        <p:txBody>
          <a:bodyPr vert="eaVert" wrap="square" rtlCol="0">
            <a:spAutoFit/>
          </a:bodyPr>
          <a:lstStyle/>
          <a:p>
            <a:endParaRPr lang="en-US" altLang="ja-JP" sz="554" dirty="0">
              <a:latin typeface="Meiryo" charset="-128"/>
              <a:ea typeface="Meiryo" charset="-128"/>
              <a:cs typeface="Meiryo" charset="-128"/>
            </a:endParaRPr>
          </a:p>
          <a:p>
            <a:r>
              <a:rPr lang="ja-JP" altLang="en-US" sz="1500" b="1" dirty="0">
                <a:latin typeface="Meiryo" charset="-128"/>
                <a:ea typeface="Meiryo" charset="-128"/>
                <a:cs typeface="Meiryo" charset="-128"/>
              </a:rPr>
              <a:t>確率変数の型</a:t>
            </a:r>
            <a:endParaRPr lang="en-US" altLang="ja-JP" sz="1500" b="1" dirty="0">
              <a:latin typeface="Meiryo" charset="-128"/>
              <a:ea typeface="Meiryo" charset="-128"/>
              <a:cs typeface="Meiryo" charset="-128"/>
            </a:endParaRPr>
          </a:p>
          <a:p>
            <a:endParaRPr lang="ja-JP" altLang="en-US" sz="554" dirty="0">
              <a:latin typeface="Meiryo" charset="-128"/>
              <a:ea typeface="Meiryo" charset="-128"/>
              <a:cs typeface="Meiryo" charset="-128"/>
            </a:endParaRPr>
          </a:p>
        </p:txBody>
      </p:sp>
      <p:sp>
        <p:nvSpPr>
          <p:cNvPr id="10" name="テキスト ボックス 9"/>
          <p:cNvSpPr txBox="1"/>
          <p:nvPr/>
        </p:nvSpPr>
        <p:spPr>
          <a:xfrm>
            <a:off x="2444699" y="1544860"/>
            <a:ext cx="728372" cy="1295996"/>
          </a:xfrm>
          <a:prstGeom prst="rect">
            <a:avLst/>
          </a:prstGeom>
          <a:noFill/>
          <a:ln w="31750">
            <a:solidFill>
              <a:schemeClr val="tx1"/>
            </a:solidFill>
          </a:ln>
        </p:spPr>
        <p:txBody>
          <a:bodyPr wrap="square" rtlCol="0">
            <a:spAutoFit/>
          </a:bodyPr>
          <a:lstStyle/>
          <a:p>
            <a:endParaRPr lang="en-US" altLang="ja-JP" sz="166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離</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2436064" y="3462932"/>
            <a:ext cx="740145" cy="1271245"/>
          </a:xfrm>
          <a:prstGeom prst="rect">
            <a:avLst/>
          </a:prstGeom>
          <a:noFill/>
          <a:ln w="31750">
            <a:solidFill>
              <a:schemeClr val="tx1"/>
            </a:solidFill>
          </a:ln>
        </p:spPr>
        <p:txBody>
          <a:bodyPr wrap="square" rtlCol="0">
            <a:spAutoFit/>
          </a:bodyPr>
          <a:lstStyle/>
          <a:p>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続</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grpSp>
        <p:nvGrpSpPr>
          <p:cNvPr id="21" name="図形グループ 20"/>
          <p:cNvGrpSpPr/>
          <p:nvPr/>
        </p:nvGrpSpPr>
        <p:grpSpPr>
          <a:xfrm>
            <a:off x="2090518" y="1962956"/>
            <a:ext cx="349757" cy="1893259"/>
            <a:chOff x="1048014" y="2456933"/>
            <a:chExt cx="897327" cy="2734707"/>
          </a:xfrm>
        </p:grpSpPr>
        <p:grpSp>
          <p:nvGrpSpPr>
            <p:cNvPr id="19" name="図形グループ 18"/>
            <p:cNvGrpSpPr/>
            <p:nvPr/>
          </p:nvGrpSpPr>
          <p:grpSpPr>
            <a:xfrm>
              <a:off x="1408014" y="2456933"/>
              <a:ext cx="537327" cy="2734707"/>
              <a:chOff x="1408014" y="2456933"/>
              <a:chExt cx="537327" cy="2734707"/>
            </a:xfrm>
          </p:grpSpPr>
          <p:cxnSp>
            <p:nvCxnSpPr>
              <p:cNvPr id="14" name="直線コネクタ 13"/>
              <p:cNvCxnSpPr/>
              <p:nvPr/>
            </p:nvCxnSpPr>
            <p:spPr>
              <a:xfrm>
                <a:off x="1419782" y="2456933"/>
                <a:ext cx="0" cy="2734707"/>
              </a:xfrm>
              <a:prstGeom prst="line">
                <a:avLst/>
              </a:prstGeom>
              <a:ln w="31750"/>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flipH="1" flipV="1">
                <a:off x="1419782" y="5191640"/>
                <a:ext cx="525559"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H="1" flipV="1">
                <a:off x="1408014" y="2456933"/>
                <a:ext cx="525559" cy="0"/>
              </a:xfrm>
              <a:prstGeom prst="line">
                <a:avLst/>
              </a:prstGeom>
              <a:ln w="31750"/>
            </p:spPr>
            <p:style>
              <a:lnRef idx="1">
                <a:schemeClr val="dk1"/>
              </a:lnRef>
              <a:fillRef idx="0">
                <a:schemeClr val="dk1"/>
              </a:fillRef>
              <a:effectRef idx="0">
                <a:schemeClr val="dk1"/>
              </a:effectRef>
              <a:fontRef idx="minor">
                <a:schemeClr val="tx1"/>
              </a:fontRef>
            </p:style>
          </p:cxnSp>
        </p:grpSp>
        <p:cxnSp>
          <p:nvCxnSpPr>
            <p:cNvPr id="20" name="直線コネクタ 19"/>
            <p:cNvCxnSpPr/>
            <p:nvPr/>
          </p:nvCxnSpPr>
          <p:spPr>
            <a:xfrm flipH="1" flipV="1">
              <a:off x="1048014" y="3790901"/>
              <a:ext cx="360000" cy="0"/>
            </a:xfrm>
            <a:prstGeom prst="line">
              <a:avLst/>
            </a:prstGeom>
            <a:ln w="31750"/>
          </p:spPr>
          <p:style>
            <a:lnRef idx="1">
              <a:schemeClr val="dk1"/>
            </a:lnRef>
            <a:fillRef idx="0">
              <a:schemeClr val="dk1"/>
            </a:fillRef>
            <a:effectRef idx="0">
              <a:schemeClr val="dk1"/>
            </a:effectRef>
            <a:fontRef idx="minor">
              <a:schemeClr val="tx1"/>
            </a:fontRef>
          </p:style>
        </p:cxnSp>
      </p:grpSp>
      <p:sp>
        <p:nvSpPr>
          <p:cNvPr id="22" name="正方形/長方形 21"/>
          <p:cNvSpPr/>
          <p:nvPr/>
        </p:nvSpPr>
        <p:spPr>
          <a:xfrm>
            <a:off x="3338786" y="3685423"/>
            <a:ext cx="1746751" cy="584775"/>
          </a:xfrm>
          <a:prstGeom prst="rect">
            <a:avLst/>
          </a:prstGeom>
        </p:spPr>
        <p:txBody>
          <a:bodyPr wrap="square">
            <a:spAutoFit/>
          </a:bodyPr>
          <a:lstStyle/>
          <a:p>
            <a:pPr algn="l"/>
            <a:r>
              <a:rPr lang="ja-JP" altLang="en-US" sz="1600" dirty="0">
                <a:solidFill>
                  <a:srgbClr val="333333"/>
                </a:solidFill>
                <a:latin typeface="メイリオ" panose="020B0604030504040204" pitchFamily="50" charset="-128"/>
                <a:ea typeface="メイリオ" panose="020B0604030504040204" pitchFamily="50" charset="-128"/>
              </a:rPr>
              <a:t>「連続した値」をとる変数</a:t>
            </a:r>
            <a:endParaRPr lang="ja-JP" altLang="en-US" sz="1600" dirty="0">
              <a:latin typeface="メイリオ" panose="020B0604030504040204" pitchFamily="50" charset="-128"/>
              <a:ea typeface="メイリオ" panose="020B0604030504040204" pitchFamily="50" charset="-128"/>
            </a:endParaRPr>
          </a:p>
        </p:txBody>
      </p:sp>
      <p:sp>
        <p:nvSpPr>
          <p:cNvPr id="23" name="正方形/長方形 22"/>
          <p:cNvSpPr/>
          <p:nvPr/>
        </p:nvSpPr>
        <p:spPr>
          <a:xfrm>
            <a:off x="3317881" y="1556320"/>
            <a:ext cx="1872043"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a:t>
            </a:r>
            <a:r>
              <a:rPr lang="ja-JP" altLang="en-US" sz="1600" dirty="0">
                <a:solidFill>
                  <a:srgbClr val="333333"/>
                </a:solidFill>
                <a:latin typeface="メイリオ" panose="020B0604030504040204" pitchFamily="50" charset="-128"/>
                <a:ea typeface="メイリオ" panose="020B0604030504040204" pitchFamily="50" charset="-128"/>
              </a:rPr>
              <a:t>とびとびの値」をとる変数</a:t>
            </a:r>
            <a:endParaRPr lang="ja-JP" altLang="en-US" sz="1600" dirty="0">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697B9C5F-A2E7-4C86-8BEB-AD2C19C4D6FA}"/>
              </a:ext>
            </a:extLst>
          </p:cNvPr>
          <p:cNvSpPr/>
          <p:nvPr/>
        </p:nvSpPr>
        <p:spPr>
          <a:xfrm>
            <a:off x="3317881" y="2230130"/>
            <a:ext cx="2516810"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例① クレジット決済の数</a:t>
            </a:r>
            <a:endParaRPr lang="en-US" altLang="ja-JP" sz="1600" dirty="0">
              <a:latin typeface="メイリオ" panose="020B0604030504040204" pitchFamily="50" charset="-128"/>
              <a:ea typeface="メイリオ" panose="020B0604030504040204" pitchFamily="50" charset="-128"/>
            </a:endParaRPr>
          </a:p>
          <a:p>
            <a:pPr algn="l"/>
            <a:r>
              <a:rPr lang="ja-JP" altLang="en-US" sz="1600" dirty="0">
                <a:latin typeface="メイリオ" panose="020B0604030504040204" pitchFamily="50" charset="-128"/>
                <a:ea typeface="メイリオ" panose="020B0604030504040204" pitchFamily="50" charset="-128"/>
              </a:rPr>
              <a:t>例② 来店者数</a:t>
            </a:r>
          </a:p>
        </p:txBody>
      </p:sp>
      <p:sp>
        <p:nvSpPr>
          <p:cNvPr id="46" name="正方形/長方形 45">
            <a:extLst>
              <a:ext uri="{FF2B5EF4-FFF2-40B4-BE49-F238E27FC236}">
                <a16:creationId xmlns:a16="http://schemas.microsoft.com/office/drawing/2014/main" id="{22E0C74B-EAF1-4B2F-A991-565C650130BF}"/>
              </a:ext>
            </a:extLst>
          </p:cNvPr>
          <p:cNvSpPr/>
          <p:nvPr/>
        </p:nvSpPr>
        <p:spPr>
          <a:xfrm>
            <a:off x="3443173" y="4205076"/>
            <a:ext cx="1746751"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例① 身長</a:t>
            </a:r>
            <a:endParaRPr lang="en-US" altLang="ja-JP" sz="1600" dirty="0">
              <a:latin typeface="メイリオ" panose="020B0604030504040204" pitchFamily="50" charset="-128"/>
              <a:ea typeface="メイリオ" panose="020B0604030504040204" pitchFamily="50" charset="-128"/>
            </a:endParaRPr>
          </a:p>
          <a:p>
            <a:pPr algn="l"/>
            <a:r>
              <a:rPr lang="ja-JP" altLang="en-US" sz="1600" dirty="0">
                <a:latin typeface="メイリオ" panose="020B0604030504040204" pitchFamily="50" charset="-128"/>
                <a:ea typeface="メイリオ" panose="020B0604030504040204" pitchFamily="50" charset="-128"/>
              </a:rPr>
              <a:t>例② 睡眠時間</a:t>
            </a:r>
          </a:p>
        </p:txBody>
      </p:sp>
    </p:spTree>
    <p:extLst>
      <p:ext uri="{BB962C8B-B14F-4D97-AF65-F5344CB8AC3E}">
        <p14:creationId xmlns:p14="http://schemas.microsoft.com/office/powerpoint/2010/main" val="2495848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18" name="図形グループ 17"/>
          <p:cNvGrpSpPr/>
          <p:nvPr/>
        </p:nvGrpSpPr>
        <p:grpSpPr>
          <a:xfrm>
            <a:off x="2302995" y="2173877"/>
            <a:ext cx="4548655" cy="795747"/>
            <a:chOff x="1304790" y="3118579"/>
            <a:chExt cx="6570279" cy="1149412"/>
          </a:xfrm>
        </p:grpSpPr>
        <p:grpSp>
          <p:nvGrpSpPr>
            <p:cNvPr id="15" name="図形グループ 14"/>
            <p:cNvGrpSpPr/>
            <p:nvPr/>
          </p:nvGrpSpPr>
          <p:grpSpPr>
            <a:xfrm>
              <a:off x="2241176" y="3118579"/>
              <a:ext cx="4697507" cy="1149412"/>
              <a:chOff x="2241176" y="3118579"/>
              <a:chExt cx="4697507" cy="1149412"/>
            </a:xfrm>
          </p:grpSpPr>
          <p:sp>
            <p:nvSpPr>
              <p:cNvPr id="11" name="正方形/長方形 10"/>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13" name="直線矢印コネクタ 12"/>
              <p:cNvCxnSpPr>
                <a:cxnSpLocks/>
              </p:cNvCxnSpPr>
              <p:nvPr/>
            </p:nvCxnSpPr>
            <p:spPr>
              <a:xfrm>
                <a:off x="2241176" y="36883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テキスト ボックス 15"/>
            <p:cNvSpPr txBox="1"/>
            <p:nvPr/>
          </p:nvSpPr>
          <p:spPr>
            <a:xfrm>
              <a:off x="1304790" y="3490689"/>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入力</a:t>
              </a:r>
              <a:endParaRPr kumimoji="1" lang="ja-JP" altLang="en-US" sz="166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92420" y="3494072"/>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出力</a:t>
              </a:r>
              <a:endParaRPr kumimoji="1" lang="ja-JP" altLang="en-US" sz="1661"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89F0EA35-882E-4A78-9EEE-A4597F5E9583}"/>
                  </a:ext>
                </a:extLst>
              </p:cNvPr>
              <p:cNvSpPr txBox="1"/>
              <p:nvPr/>
            </p:nvSpPr>
            <p:spPr>
              <a:xfrm>
                <a:off x="1644183" y="3001719"/>
                <a:ext cx="1121846" cy="255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61" i="1">
                          <a:latin typeface="Cambria Math" charset="0"/>
                          <a:ea typeface="メイリオ" panose="020B0604030504040204" pitchFamily="50" charset="-128"/>
                        </a:rPr>
                        <m:t>例：</m:t>
                      </m:r>
                      <m:r>
                        <a:rPr kumimoji="1" lang="en-US" altLang="ja-JP" sz="1661" i="1">
                          <a:latin typeface="Cambria Math" charset="0"/>
                          <a:ea typeface="メイリオ" panose="020B0604030504040204" pitchFamily="50" charset="-128"/>
                        </a:rPr>
                        <m:t>𝑦</m:t>
                      </m:r>
                      <m:r>
                        <a:rPr kumimoji="1" lang="en-US" altLang="ja-JP" sz="1661" i="1">
                          <a:latin typeface="Cambria Math" charset="0"/>
                          <a:ea typeface="メイリオ" panose="020B0604030504040204" pitchFamily="50" charset="-128"/>
                        </a:rPr>
                        <m:t>=</m:t>
                      </m:r>
                      <m:sSup>
                        <m:sSupPr>
                          <m:ctrlPr>
                            <a:rPr kumimoji="1" lang="en-US" altLang="ja-JP" sz="1661" i="1">
                              <a:latin typeface="Cambria Math" panose="02040503050406030204" pitchFamily="18" charset="0"/>
                              <a:ea typeface="メイリオ" panose="020B0604030504040204" pitchFamily="50" charset="-128"/>
                            </a:rPr>
                          </m:ctrlPr>
                        </m:sSupPr>
                        <m:e>
                          <m:r>
                            <a:rPr kumimoji="1" lang="en-US" altLang="ja-JP" sz="1661" i="1">
                              <a:latin typeface="Cambria Math" charset="0"/>
                              <a:ea typeface="メイリオ" panose="020B0604030504040204" pitchFamily="50" charset="-128"/>
                            </a:rPr>
                            <m:t>𝑥</m:t>
                          </m:r>
                        </m:e>
                        <m:sup>
                          <m:r>
                            <a:rPr kumimoji="1" lang="en-US" altLang="ja-JP" sz="1661" i="1">
                              <a:latin typeface="Cambria Math" charset="0"/>
                              <a:ea typeface="メイリオ" panose="020B0604030504040204" pitchFamily="50" charset="-128"/>
                            </a:rPr>
                            <m:t>2</m:t>
                          </m:r>
                        </m:sup>
                      </m:sSup>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67" name="テキスト ボックス 66">
                <a:extLst>
                  <a:ext uri="{FF2B5EF4-FFF2-40B4-BE49-F238E27FC236}">
                    <a16:creationId xmlns:a16="http://schemas.microsoft.com/office/drawing/2014/main" id="{89F0EA35-882E-4A78-9EEE-A4597F5E9583}"/>
                  </a:ext>
                </a:extLst>
              </p:cNvPr>
              <p:cNvSpPr txBox="1">
                <a:spLocks noRot="1" noChangeAspect="1" noMove="1" noResize="1" noEditPoints="1" noAdjustHandles="1" noChangeArrowheads="1" noChangeShapeType="1" noTextEdit="1"/>
              </p:cNvSpPr>
              <p:nvPr/>
            </p:nvSpPr>
            <p:spPr>
              <a:xfrm>
                <a:off x="1644183" y="3001719"/>
                <a:ext cx="1121846" cy="255583"/>
              </a:xfrm>
              <a:prstGeom prst="rect">
                <a:avLst/>
              </a:prstGeom>
              <a:blipFill>
                <a:blip r:embed="rId2"/>
                <a:stretch>
                  <a:fillRect l="-7609" t="-9524" b="-21429"/>
                </a:stretch>
              </a:blipFill>
            </p:spPr>
            <p:txBody>
              <a:bodyPr/>
              <a:lstStyle/>
              <a:p>
                <a:r>
                  <a:rPr lang="ja-JP" altLang="en-US">
                    <a:noFill/>
                  </a:rPr>
                  <a:t> </a:t>
                </a:r>
              </a:p>
            </p:txBody>
          </p:sp>
        </mc:Fallback>
      </mc:AlternateContent>
      <p:grpSp>
        <p:nvGrpSpPr>
          <p:cNvPr id="68" name="図形グループ 19">
            <a:extLst>
              <a:ext uri="{FF2B5EF4-FFF2-40B4-BE49-F238E27FC236}">
                <a16:creationId xmlns:a16="http://schemas.microsoft.com/office/drawing/2014/main" id="{2BE3E687-2671-496B-A531-10E1419F38D4}"/>
              </a:ext>
            </a:extLst>
          </p:cNvPr>
          <p:cNvGrpSpPr/>
          <p:nvPr/>
        </p:nvGrpSpPr>
        <p:grpSpPr>
          <a:xfrm>
            <a:off x="2267181" y="3485829"/>
            <a:ext cx="4598345" cy="975803"/>
            <a:chOff x="1251120" y="2858499"/>
            <a:chExt cx="6642054" cy="1409492"/>
          </a:xfrm>
        </p:grpSpPr>
        <p:grpSp>
          <p:nvGrpSpPr>
            <p:cNvPr id="69" name="図形グループ 20">
              <a:extLst>
                <a:ext uri="{FF2B5EF4-FFF2-40B4-BE49-F238E27FC236}">
                  <a16:creationId xmlns:a16="http://schemas.microsoft.com/office/drawing/2014/main" id="{C98752A5-600E-4FEC-B257-6FE9D0ABEF02}"/>
                </a:ext>
              </a:extLst>
            </p:cNvPr>
            <p:cNvGrpSpPr/>
            <p:nvPr/>
          </p:nvGrpSpPr>
          <p:grpSpPr>
            <a:xfrm>
              <a:off x="2241176" y="3118579"/>
              <a:ext cx="4697507" cy="1149412"/>
              <a:chOff x="2241176" y="3118579"/>
              <a:chExt cx="4697507" cy="1149412"/>
            </a:xfrm>
          </p:grpSpPr>
          <p:sp>
            <p:nvSpPr>
              <p:cNvPr id="72" name="正方形/長方形 71">
                <a:extLst>
                  <a:ext uri="{FF2B5EF4-FFF2-40B4-BE49-F238E27FC236}">
                    <a16:creationId xmlns:a16="http://schemas.microsoft.com/office/drawing/2014/main" id="{10C269D2-B7CE-4947-B3D1-B664EB31DC6B}"/>
                  </a:ext>
                </a:extLst>
              </p:cNvPr>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73" name="直線矢印コネクタ 72">
                <a:extLst>
                  <a:ext uri="{FF2B5EF4-FFF2-40B4-BE49-F238E27FC236}">
                    <a16:creationId xmlns:a16="http://schemas.microsoft.com/office/drawing/2014/main" id="{813A2CF0-5BE9-493C-8B53-42224BAD6A3D}"/>
                  </a:ext>
                </a:extLst>
              </p:cNvPr>
              <p:cNvCxnSpPr/>
              <p:nvPr/>
            </p:nvCxnSpPr>
            <p:spPr>
              <a:xfrm>
                <a:off x="2241176"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8F2AC65-C3F5-4B5C-A846-39D512A44CD3}"/>
                  </a:ext>
                </a:extLst>
              </p:cNvPr>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テキスト ボックス 69">
              <a:extLst>
                <a:ext uri="{FF2B5EF4-FFF2-40B4-BE49-F238E27FC236}">
                  <a16:creationId xmlns:a16="http://schemas.microsoft.com/office/drawing/2014/main" id="{A5A972F2-2204-4E9D-A4AE-D96AC1FC6260}"/>
                </a:ext>
              </a:extLst>
            </p:cNvPr>
            <p:cNvSpPr txBox="1"/>
            <p:nvPr/>
          </p:nvSpPr>
          <p:spPr>
            <a:xfrm>
              <a:off x="1251120" y="2911090"/>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２</a:t>
              </a:r>
              <a:endParaRPr kumimoji="1" lang="ja-JP" altLang="en-US" sz="1661"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8233D2BF-4D56-4F8E-90D7-63E5DDF5C785}"/>
                </a:ext>
              </a:extLst>
            </p:cNvPr>
            <p:cNvSpPr txBox="1"/>
            <p:nvPr/>
          </p:nvSpPr>
          <p:spPr>
            <a:xfrm>
              <a:off x="7318479" y="2858499"/>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４</a:t>
              </a:r>
              <a:endParaRPr kumimoji="1" lang="ja-JP" altLang="en-US" sz="1661" dirty="0">
                <a:latin typeface="メイリオ" panose="020B0604030504040204" pitchFamily="50" charset="-128"/>
                <a:ea typeface="メイリオ" panose="020B0604030504040204" pitchFamily="50" charset="-128"/>
              </a:endParaRPr>
            </a:p>
          </p:txBody>
        </p:sp>
      </p:grpSp>
      <p:grpSp>
        <p:nvGrpSpPr>
          <p:cNvPr id="75" name="図形グループ 28">
            <a:extLst>
              <a:ext uri="{FF2B5EF4-FFF2-40B4-BE49-F238E27FC236}">
                <a16:creationId xmlns:a16="http://schemas.microsoft.com/office/drawing/2014/main" id="{CEF4427D-1273-48A1-B448-313101B8C4AD}"/>
              </a:ext>
            </a:extLst>
          </p:cNvPr>
          <p:cNvGrpSpPr/>
          <p:nvPr/>
        </p:nvGrpSpPr>
        <p:grpSpPr>
          <a:xfrm>
            <a:off x="2262382" y="3847132"/>
            <a:ext cx="4616532" cy="356263"/>
            <a:chOff x="1370438" y="5543873"/>
            <a:chExt cx="6668323" cy="514601"/>
          </a:xfrm>
        </p:grpSpPr>
        <p:sp>
          <p:nvSpPr>
            <p:cNvPr id="76" name="テキスト ボックス 75">
              <a:extLst>
                <a:ext uri="{FF2B5EF4-FFF2-40B4-BE49-F238E27FC236}">
                  <a16:creationId xmlns:a16="http://schemas.microsoft.com/office/drawing/2014/main" id="{3A2B206E-BC08-430A-BAD3-E2B8811B3597}"/>
                </a:ext>
              </a:extLst>
            </p:cNvPr>
            <p:cNvSpPr txBox="1"/>
            <p:nvPr/>
          </p:nvSpPr>
          <p:spPr>
            <a:xfrm>
              <a:off x="1370438" y="5543873"/>
              <a:ext cx="574695" cy="502544"/>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３</a:t>
              </a:r>
              <a:endParaRPr kumimoji="1" lang="ja-JP" altLang="en-US" sz="1661" dirty="0">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038E9E04-F168-4B4D-8668-2C084F31936B}"/>
                </a:ext>
              </a:extLst>
            </p:cNvPr>
            <p:cNvSpPr txBox="1"/>
            <p:nvPr/>
          </p:nvSpPr>
          <p:spPr>
            <a:xfrm>
              <a:off x="7464066" y="5555930"/>
              <a:ext cx="574695" cy="502544"/>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９</a:t>
              </a:r>
              <a:endParaRPr kumimoji="1" lang="ja-JP" altLang="en-US" sz="1661" dirty="0">
                <a:latin typeface="メイリオ" panose="020B0604030504040204" pitchFamily="50" charset="-128"/>
                <a:ea typeface="メイリオ" panose="020B0604030504040204" pitchFamily="50" charset="-128"/>
              </a:endParaRPr>
            </a:p>
          </p:txBody>
        </p:sp>
      </p:grpSp>
      <p:grpSp>
        <p:nvGrpSpPr>
          <p:cNvPr id="78" name="図形グループ 31">
            <a:extLst>
              <a:ext uri="{FF2B5EF4-FFF2-40B4-BE49-F238E27FC236}">
                <a16:creationId xmlns:a16="http://schemas.microsoft.com/office/drawing/2014/main" id="{4C866F46-640A-40FE-86EF-A1EDDC9CDD00}"/>
              </a:ext>
            </a:extLst>
          </p:cNvPr>
          <p:cNvGrpSpPr/>
          <p:nvPr/>
        </p:nvGrpSpPr>
        <p:grpSpPr>
          <a:xfrm>
            <a:off x="2181421" y="4210204"/>
            <a:ext cx="4655821" cy="359906"/>
            <a:chOff x="1253494" y="6068310"/>
            <a:chExt cx="6725075" cy="519864"/>
          </a:xfrm>
        </p:grpSpPr>
        <p:sp>
          <p:nvSpPr>
            <p:cNvPr id="79" name="テキスト ボックス 78">
              <a:extLst>
                <a:ext uri="{FF2B5EF4-FFF2-40B4-BE49-F238E27FC236}">
                  <a16:creationId xmlns:a16="http://schemas.microsoft.com/office/drawing/2014/main" id="{8D1B55B9-3D90-4095-AD24-B1474DB5549D}"/>
                </a:ext>
              </a:extLst>
            </p:cNvPr>
            <p:cNvSpPr txBox="1"/>
            <p:nvPr/>
          </p:nvSpPr>
          <p:spPr>
            <a:xfrm>
              <a:off x="1253494" y="6085629"/>
              <a:ext cx="822449" cy="502545"/>
            </a:xfrm>
            <a:prstGeom prst="rect">
              <a:avLst/>
            </a:prstGeom>
            <a:noFill/>
          </p:spPr>
          <p:txBody>
            <a:bodyPr wrap="none" rtlCol="0">
              <a:spAutoFit/>
            </a:bodyPr>
            <a:lstStyle/>
            <a:p>
              <a:r>
                <a:rPr kumimoji="1" lang="en-US" altLang="ja-JP" sz="1661" dirty="0">
                  <a:latin typeface="メイリオ" panose="020B0604030504040204" pitchFamily="50" charset="-128"/>
                  <a:ea typeface="メイリオ" panose="020B0604030504040204" pitchFamily="50" charset="-128"/>
                </a:rPr>
                <a:t>−</a:t>
              </a:r>
              <a:r>
                <a:rPr kumimoji="1" lang="ja-JP" altLang="en-US" sz="1661" dirty="0">
                  <a:latin typeface="メイリオ" panose="020B0604030504040204" pitchFamily="50" charset="-128"/>
                  <a:ea typeface="メイリオ" panose="020B0604030504040204" pitchFamily="50" charset="-128"/>
                </a:rPr>
                <a:t>１</a:t>
              </a:r>
              <a:endParaRPr kumimoji="1" lang="en-US" altLang="ja-JP" sz="1661" dirty="0">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DEBF4736-31DE-43C0-9110-F4644F7BA664}"/>
                </a:ext>
              </a:extLst>
            </p:cNvPr>
            <p:cNvSpPr txBox="1"/>
            <p:nvPr/>
          </p:nvSpPr>
          <p:spPr>
            <a:xfrm>
              <a:off x="7587490" y="6068310"/>
              <a:ext cx="391079" cy="502545"/>
            </a:xfrm>
            <a:prstGeom prst="rect">
              <a:avLst/>
            </a:prstGeom>
            <a:noFill/>
          </p:spPr>
          <p:txBody>
            <a:bodyPr wrap="square" rtlCol="0">
              <a:spAutoFit/>
            </a:bodyPr>
            <a:lstStyle/>
            <a:p>
              <a:r>
                <a:rPr lang="en-US" altLang="ja-JP" sz="1661" dirty="0">
                  <a:latin typeface="メイリオ" panose="020B0604030504040204" pitchFamily="50" charset="-128"/>
                  <a:ea typeface="メイリオ" panose="020B0604030504040204" pitchFamily="50" charset="-128"/>
                </a:rPr>
                <a:t>1</a:t>
              </a:r>
              <a:endParaRPr kumimoji="1" lang="ja-JP" altLang="en-US" sz="1661" dirty="0">
                <a:latin typeface="メイリオ" panose="020B0604030504040204" pitchFamily="50" charset="-128"/>
                <a:ea typeface="メイリオ" panose="020B0604030504040204" pitchFamily="50" charset="-128"/>
              </a:endParaRPr>
            </a:p>
          </p:txBody>
        </p:sp>
      </p:grpSp>
      <p:sp>
        <p:nvSpPr>
          <p:cNvPr id="29" name="正方形/長方形 28">
            <a:extLst>
              <a:ext uri="{FF2B5EF4-FFF2-40B4-BE49-F238E27FC236}">
                <a16:creationId xmlns:a16="http://schemas.microsoft.com/office/drawing/2014/main" id="{D92012BE-82BB-40C0-8124-DDC9F727B7C8}"/>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0" name="正方形/長方形 29">
            <a:extLst>
              <a:ext uri="{FF2B5EF4-FFF2-40B4-BE49-F238E27FC236}">
                <a16:creationId xmlns:a16="http://schemas.microsoft.com/office/drawing/2014/main" id="{B88B88D0-5BBB-42BD-85B5-0B0A8AA8B091}"/>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1" name="コンテンツ プレースホルダー 2">
            <a:extLst>
              <a:ext uri="{FF2B5EF4-FFF2-40B4-BE49-F238E27FC236}">
                <a16:creationId xmlns:a16="http://schemas.microsoft.com/office/drawing/2014/main" id="{6EDCB314-9EBD-43BE-94DB-E2FACE12DE38}"/>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4C95820D-37AF-1441-BB3C-9C6BC2584E87}"/>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とは、標本空間を定義域とし、実数を値域とする関数である。それぞれ決まった確率が与えられる。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32" name="正方形/長方形 31">
                <a:extLst>
                  <a:ext uri="{FF2B5EF4-FFF2-40B4-BE49-F238E27FC236}">
                    <a16:creationId xmlns:a16="http://schemas.microsoft.com/office/drawing/2014/main" id="{4C95820D-37AF-1441-BB3C-9C6BC2584E87}"/>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3"/>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466160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確率変数の型</a:t>
            </a:r>
          </a:p>
        </p:txBody>
      </p:sp>
      <p:sp>
        <p:nvSpPr>
          <p:cNvPr id="24" name="右矢印 23"/>
          <p:cNvSpPr/>
          <p:nvPr/>
        </p:nvSpPr>
        <p:spPr>
          <a:xfrm>
            <a:off x="5168681" y="3470270"/>
            <a:ext cx="437069" cy="4344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右矢印 25"/>
          <p:cNvSpPr/>
          <p:nvPr/>
        </p:nvSpPr>
        <p:spPr>
          <a:xfrm>
            <a:off x="5214247" y="1655711"/>
            <a:ext cx="390377" cy="4344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4" name="正方形/長方形 43"/>
          <p:cNvSpPr/>
          <p:nvPr/>
        </p:nvSpPr>
        <p:spPr>
          <a:xfrm>
            <a:off x="7352530" y="4651004"/>
            <a:ext cx="183803" cy="305468"/>
          </a:xfrm>
          <a:prstGeom prst="rect">
            <a:avLst/>
          </a:prstGeom>
        </p:spPr>
        <p:txBody>
          <a:bodyPr wrap="square">
            <a:spAutoFit/>
          </a:bodyPr>
          <a:lstStyle/>
          <a:p>
            <a:r>
              <a:rPr lang="en-US" altLang="ja-JP" sz="1385" dirty="0">
                <a:latin typeface="メイリオ" panose="020B0604030504040204" pitchFamily="50" charset="-128"/>
                <a:ea typeface="メイリオ" panose="020B0604030504040204" pitchFamily="50" charset="-128"/>
              </a:rPr>
              <a:t>X</a:t>
            </a:r>
            <a:endParaRPr lang="ja-JP" altLang="en-US" sz="1385" dirty="0"/>
          </a:p>
        </p:txBody>
      </p:sp>
      <p:pic>
        <p:nvPicPr>
          <p:cNvPr id="5" name="図 4">
            <a:extLst>
              <a:ext uri="{FF2B5EF4-FFF2-40B4-BE49-F238E27FC236}">
                <a16:creationId xmlns:a16="http://schemas.microsoft.com/office/drawing/2014/main" id="{1C10302A-C597-4F7D-A80D-B7CC6262D82A}"/>
              </a:ext>
            </a:extLst>
          </p:cNvPr>
          <p:cNvPicPr>
            <a:picLocks noChangeAspect="1"/>
          </p:cNvPicPr>
          <p:nvPr/>
        </p:nvPicPr>
        <p:blipFill rotWithShape="1">
          <a:blip r:embed="rId3"/>
          <a:srcRect l="32859" t="34218" r="22986" b="28408"/>
          <a:stretch/>
        </p:blipFill>
        <p:spPr>
          <a:xfrm>
            <a:off x="6036814" y="1278928"/>
            <a:ext cx="1822742" cy="1120151"/>
          </a:xfrm>
          <a:prstGeom prst="rect">
            <a:avLst/>
          </a:prstGeom>
        </p:spPr>
      </p:pic>
      <p:cxnSp>
        <p:nvCxnSpPr>
          <p:cNvPr id="12" name="直線矢印コネクタ 11">
            <a:extLst>
              <a:ext uri="{FF2B5EF4-FFF2-40B4-BE49-F238E27FC236}">
                <a16:creationId xmlns:a16="http://schemas.microsoft.com/office/drawing/2014/main" id="{5587C7D3-DFC6-4AF2-A4DB-6581DDDDA782}"/>
              </a:ext>
            </a:extLst>
          </p:cNvPr>
          <p:cNvCxnSpPr>
            <a:cxnSpLocks/>
          </p:cNvCxnSpPr>
          <p:nvPr/>
        </p:nvCxnSpPr>
        <p:spPr bwMode="auto">
          <a:xfrm>
            <a:off x="5772127" y="4468784"/>
            <a:ext cx="200298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正方形/長方形 46">
            <a:extLst>
              <a:ext uri="{FF2B5EF4-FFF2-40B4-BE49-F238E27FC236}">
                <a16:creationId xmlns:a16="http://schemas.microsoft.com/office/drawing/2014/main" id="{176E17D3-0E44-403F-A1BC-DF6D4C0834D8}"/>
              </a:ext>
            </a:extLst>
          </p:cNvPr>
          <p:cNvSpPr/>
          <p:nvPr/>
        </p:nvSpPr>
        <p:spPr>
          <a:xfrm flipV="1">
            <a:off x="7133323" y="2495550"/>
            <a:ext cx="105677" cy="305468"/>
          </a:xfrm>
          <a:prstGeom prst="rect">
            <a:avLst/>
          </a:prstGeom>
        </p:spPr>
        <p:txBody>
          <a:bodyPr wrap="square">
            <a:spAutoFit/>
          </a:bodyPr>
          <a:lstStyle/>
          <a:p>
            <a:r>
              <a:rPr lang="en-US" altLang="ja-JP" sz="1385" dirty="0">
                <a:latin typeface="メイリオ" panose="020B0604030504040204" pitchFamily="50" charset="-128"/>
                <a:ea typeface="メイリオ" panose="020B0604030504040204" pitchFamily="50" charset="-128"/>
              </a:rPr>
              <a:t>X</a:t>
            </a:r>
            <a:endParaRPr lang="ja-JP" altLang="en-US" sz="1385" dirty="0"/>
          </a:p>
        </p:txBody>
      </p:sp>
      <p:cxnSp>
        <p:nvCxnSpPr>
          <p:cNvPr id="48" name="直線矢印コネクタ 47">
            <a:extLst>
              <a:ext uri="{FF2B5EF4-FFF2-40B4-BE49-F238E27FC236}">
                <a16:creationId xmlns:a16="http://schemas.microsoft.com/office/drawing/2014/main" id="{61208A2E-C197-4FE4-8B61-4AE1B04F76D9}"/>
              </a:ext>
            </a:extLst>
          </p:cNvPr>
          <p:cNvCxnSpPr>
            <a:cxnSpLocks/>
          </p:cNvCxnSpPr>
          <p:nvPr/>
        </p:nvCxnSpPr>
        <p:spPr bwMode="auto">
          <a:xfrm flipV="1">
            <a:off x="5971215" y="3462932"/>
            <a:ext cx="0" cy="11201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正方形/長方形 48">
            <a:extLst>
              <a:ext uri="{FF2B5EF4-FFF2-40B4-BE49-F238E27FC236}">
                <a16:creationId xmlns:a16="http://schemas.microsoft.com/office/drawing/2014/main" id="{D119DEF8-721B-4895-9117-6AF51E810889}"/>
              </a:ext>
            </a:extLst>
          </p:cNvPr>
          <p:cNvSpPr/>
          <p:nvPr/>
        </p:nvSpPr>
        <p:spPr>
          <a:xfrm>
            <a:off x="6159243" y="4665191"/>
            <a:ext cx="1746751" cy="276999"/>
          </a:xfrm>
          <a:prstGeom prst="rect">
            <a:avLst/>
          </a:prstGeom>
        </p:spPr>
        <p:txBody>
          <a:bodyPr wrap="square">
            <a:spAutoFit/>
          </a:bodyPr>
          <a:lstStyle/>
          <a:p>
            <a:pPr algn="l"/>
            <a:r>
              <a:rPr lang="ja-JP" altLang="en-US" sz="1200" dirty="0">
                <a:latin typeface="メイリオ" panose="020B0604030504040204" pitchFamily="50" charset="-128"/>
                <a:ea typeface="メイリオ" panose="020B0604030504040204" pitchFamily="50" charset="-128"/>
              </a:rPr>
              <a:t>野球選手の身長</a:t>
            </a:r>
          </a:p>
        </p:txBody>
      </p:sp>
      <p:cxnSp>
        <p:nvCxnSpPr>
          <p:cNvPr id="50" name="直線コネクタ 49">
            <a:extLst>
              <a:ext uri="{FF2B5EF4-FFF2-40B4-BE49-F238E27FC236}">
                <a16:creationId xmlns:a16="http://schemas.microsoft.com/office/drawing/2014/main" id="{70C2BD3D-FB89-42EC-B253-9E779AE7847A}"/>
              </a:ext>
            </a:extLst>
          </p:cNvPr>
          <p:cNvCxnSpPr/>
          <p:nvPr/>
        </p:nvCxnSpPr>
        <p:spPr bwMode="auto">
          <a:xfrm>
            <a:off x="6814076" y="4435449"/>
            <a:ext cx="0" cy="6469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1" name="正方形/長方形 50">
            <a:extLst>
              <a:ext uri="{FF2B5EF4-FFF2-40B4-BE49-F238E27FC236}">
                <a16:creationId xmlns:a16="http://schemas.microsoft.com/office/drawing/2014/main" id="{27F416EE-8647-491F-A1E4-CB1E5D6AFADB}"/>
              </a:ext>
            </a:extLst>
          </p:cNvPr>
          <p:cNvSpPr/>
          <p:nvPr/>
        </p:nvSpPr>
        <p:spPr>
          <a:xfrm>
            <a:off x="6666763" y="4496513"/>
            <a:ext cx="476918" cy="219291"/>
          </a:xfrm>
          <a:prstGeom prst="rect">
            <a:avLst/>
          </a:prstGeom>
        </p:spPr>
        <p:txBody>
          <a:bodyPr wrap="square">
            <a:spAutoFit/>
          </a:bodyPr>
          <a:lstStyle/>
          <a:p>
            <a:pPr algn="l"/>
            <a:r>
              <a:rPr lang="en-US" altLang="ja-JP" sz="825" dirty="0">
                <a:latin typeface="メイリオ" panose="020B0604030504040204" pitchFamily="50" charset="-128"/>
                <a:ea typeface="メイリオ" panose="020B0604030504040204" pitchFamily="50" charset="-128"/>
              </a:rPr>
              <a:t>180</a:t>
            </a:r>
            <a:endParaRPr lang="ja-JP" altLang="en-US" sz="825" dirty="0">
              <a:latin typeface="メイリオ" panose="020B0604030504040204" pitchFamily="50" charset="-128"/>
              <a:ea typeface="メイリオ" panose="020B0604030504040204" pitchFamily="50" charset="-128"/>
            </a:endParaRPr>
          </a:p>
        </p:txBody>
      </p:sp>
      <p:sp>
        <p:nvSpPr>
          <p:cNvPr id="52" name="フリーフォーム: 図形 51">
            <a:extLst>
              <a:ext uri="{FF2B5EF4-FFF2-40B4-BE49-F238E27FC236}">
                <a16:creationId xmlns:a16="http://schemas.microsoft.com/office/drawing/2014/main" id="{8518385B-1015-4436-9F5A-59B16B3B7EFF}"/>
              </a:ext>
            </a:extLst>
          </p:cNvPr>
          <p:cNvSpPr/>
          <p:nvPr/>
        </p:nvSpPr>
        <p:spPr bwMode="auto">
          <a:xfrm>
            <a:off x="6036815" y="3535757"/>
            <a:ext cx="1641554" cy="905298"/>
          </a:xfrm>
          <a:custGeom>
            <a:avLst/>
            <a:gdLst>
              <a:gd name="connsiteX0" fmla="*/ 0 w 2157274"/>
              <a:gd name="connsiteY0" fmla="*/ 1138071 h 1146949"/>
              <a:gd name="connsiteX1" fmla="*/ 497150 w 2157274"/>
              <a:gd name="connsiteY1" fmla="*/ 960518 h 1146949"/>
              <a:gd name="connsiteX2" fmla="*/ 852257 w 2157274"/>
              <a:gd name="connsiteY2" fmla="*/ 170405 h 1146949"/>
              <a:gd name="connsiteX3" fmla="*/ 1038688 w 2157274"/>
              <a:gd name="connsiteY3" fmla="*/ 10607 h 1146949"/>
              <a:gd name="connsiteX4" fmla="*/ 1207363 w 2157274"/>
              <a:gd name="connsiteY4" fmla="*/ 356836 h 1146949"/>
              <a:gd name="connsiteX5" fmla="*/ 1402672 w 2157274"/>
              <a:gd name="connsiteY5" fmla="*/ 907252 h 1146949"/>
              <a:gd name="connsiteX6" fmla="*/ 1553593 w 2157274"/>
              <a:gd name="connsiteY6" fmla="*/ 1058172 h 1146949"/>
              <a:gd name="connsiteX7" fmla="*/ 1873189 w 2157274"/>
              <a:gd name="connsiteY7" fmla="*/ 1129193 h 1146949"/>
              <a:gd name="connsiteX8" fmla="*/ 2157274 w 2157274"/>
              <a:gd name="connsiteY8" fmla="*/ 1146949 h 114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274" h="1146949">
                <a:moveTo>
                  <a:pt x="0" y="1138071"/>
                </a:moveTo>
                <a:cubicBezTo>
                  <a:pt x="177553" y="1129933"/>
                  <a:pt x="355107" y="1121796"/>
                  <a:pt x="497150" y="960518"/>
                </a:cubicBezTo>
                <a:cubicBezTo>
                  <a:pt x="639193" y="799240"/>
                  <a:pt x="762001" y="328723"/>
                  <a:pt x="852257" y="170405"/>
                </a:cubicBezTo>
                <a:cubicBezTo>
                  <a:pt x="942513" y="12087"/>
                  <a:pt x="979504" y="-20465"/>
                  <a:pt x="1038688" y="10607"/>
                </a:cubicBezTo>
                <a:cubicBezTo>
                  <a:pt x="1097872" y="41679"/>
                  <a:pt x="1146699" y="207395"/>
                  <a:pt x="1207363" y="356836"/>
                </a:cubicBezTo>
                <a:cubicBezTo>
                  <a:pt x="1268027" y="506277"/>
                  <a:pt x="1344967" y="790363"/>
                  <a:pt x="1402672" y="907252"/>
                </a:cubicBezTo>
                <a:cubicBezTo>
                  <a:pt x="1460377" y="1024141"/>
                  <a:pt x="1475174" y="1021182"/>
                  <a:pt x="1553593" y="1058172"/>
                </a:cubicBezTo>
                <a:cubicBezTo>
                  <a:pt x="1632013" y="1095162"/>
                  <a:pt x="1772576" y="1114397"/>
                  <a:pt x="1873189" y="1129193"/>
                </a:cubicBezTo>
                <a:cubicBezTo>
                  <a:pt x="1973802" y="1143989"/>
                  <a:pt x="2065538" y="1145469"/>
                  <a:pt x="2157274" y="1146949"/>
                </a:cubicBezTo>
              </a:path>
            </a:pathLst>
          </a:custGeom>
          <a:noFill/>
          <a:ln w="19050" cap="flat" cmpd="sng" algn="ctr">
            <a:solidFill>
              <a:srgbClr val="0070C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cxnSp>
        <p:nvCxnSpPr>
          <p:cNvPr id="53" name="直線矢印コネクタ 52">
            <a:extLst>
              <a:ext uri="{FF2B5EF4-FFF2-40B4-BE49-F238E27FC236}">
                <a16:creationId xmlns:a16="http://schemas.microsoft.com/office/drawing/2014/main" id="{59A3CD42-A57C-4AEC-818F-0071463D7C8E}"/>
              </a:ext>
            </a:extLst>
          </p:cNvPr>
          <p:cNvCxnSpPr>
            <a:cxnSpLocks/>
          </p:cNvCxnSpPr>
          <p:nvPr/>
        </p:nvCxnSpPr>
        <p:spPr bwMode="auto">
          <a:xfrm>
            <a:off x="5914316" y="2399078"/>
            <a:ext cx="200298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4" name="正方形/長方形 53">
            <a:extLst>
              <a:ext uri="{FF2B5EF4-FFF2-40B4-BE49-F238E27FC236}">
                <a16:creationId xmlns:a16="http://schemas.microsoft.com/office/drawing/2014/main" id="{322E9207-67E4-428C-971D-FBF82AC2BE5B}"/>
              </a:ext>
            </a:extLst>
          </p:cNvPr>
          <p:cNvSpPr/>
          <p:nvPr/>
        </p:nvSpPr>
        <p:spPr>
          <a:xfrm>
            <a:off x="6388527" y="2523351"/>
            <a:ext cx="1746751" cy="276999"/>
          </a:xfrm>
          <a:prstGeom prst="rect">
            <a:avLst/>
          </a:prstGeom>
        </p:spPr>
        <p:txBody>
          <a:bodyPr wrap="square">
            <a:spAutoFit/>
          </a:bodyPr>
          <a:lstStyle/>
          <a:p>
            <a:pPr algn="l"/>
            <a:r>
              <a:rPr lang="ja-JP" altLang="en-US" sz="1200">
                <a:latin typeface="メイリオ" panose="020B0604030504040204" pitchFamily="50" charset="-128"/>
                <a:ea typeface="メイリオ" panose="020B0604030504040204" pitchFamily="50" charset="-128"/>
              </a:rPr>
              <a:t>来店者数</a:t>
            </a:r>
            <a:endParaRPr lang="ja-JP" altLang="en-US" sz="1200" dirty="0">
              <a:latin typeface="メイリオ" panose="020B0604030504040204" pitchFamily="50" charset="-128"/>
              <a:ea typeface="メイリオ" panose="020B0604030504040204" pitchFamily="50" charset="-128"/>
            </a:endParaRPr>
          </a:p>
        </p:txBody>
      </p:sp>
      <p:cxnSp>
        <p:nvCxnSpPr>
          <p:cNvPr id="55" name="直線矢印コネクタ 54">
            <a:extLst>
              <a:ext uri="{FF2B5EF4-FFF2-40B4-BE49-F238E27FC236}">
                <a16:creationId xmlns:a16="http://schemas.microsoft.com/office/drawing/2014/main" id="{7D383C05-3197-474F-B60C-A4D9B4409AEC}"/>
              </a:ext>
            </a:extLst>
          </p:cNvPr>
          <p:cNvCxnSpPr>
            <a:cxnSpLocks/>
          </p:cNvCxnSpPr>
          <p:nvPr/>
        </p:nvCxnSpPr>
        <p:spPr bwMode="auto">
          <a:xfrm flipV="1">
            <a:off x="5971215" y="1384346"/>
            <a:ext cx="0" cy="11201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6" name="正方形/長方形 55">
            <a:extLst>
              <a:ext uri="{FF2B5EF4-FFF2-40B4-BE49-F238E27FC236}">
                <a16:creationId xmlns:a16="http://schemas.microsoft.com/office/drawing/2014/main" id="{8111B06B-9C3B-4EE6-8461-461A7DE40B51}"/>
              </a:ext>
            </a:extLst>
          </p:cNvPr>
          <p:cNvSpPr/>
          <p:nvPr/>
        </p:nvSpPr>
        <p:spPr>
          <a:xfrm>
            <a:off x="5675106" y="3562350"/>
            <a:ext cx="298707" cy="830997"/>
          </a:xfrm>
          <a:prstGeom prst="rect">
            <a:avLst/>
          </a:prstGeom>
        </p:spPr>
        <p:txBody>
          <a:bodyPr wrap="square">
            <a:spAutoFit/>
          </a:bodyPr>
          <a:lstStyle/>
          <a:p>
            <a:pPr algn="l"/>
            <a:r>
              <a:rPr lang="ja-JP" altLang="en-US" sz="1200">
                <a:latin typeface="メイリオ" panose="020B0604030504040204" pitchFamily="50" charset="-128"/>
                <a:ea typeface="メイリオ" panose="020B0604030504040204" pitchFamily="50" charset="-128"/>
              </a:rPr>
              <a:t>確率密度</a:t>
            </a:r>
            <a:endParaRPr lang="ja-JP" altLang="en-US" sz="1200" dirty="0">
              <a:latin typeface="メイリオ" panose="020B0604030504040204" pitchFamily="50" charset="-128"/>
              <a:ea typeface="メイリオ" panose="020B0604030504040204" pitchFamily="50" charset="-128"/>
            </a:endParaRPr>
          </a:p>
        </p:txBody>
      </p:sp>
      <p:sp>
        <p:nvSpPr>
          <p:cNvPr id="57" name="正方形/長方形 56">
            <a:extLst>
              <a:ext uri="{FF2B5EF4-FFF2-40B4-BE49-F238E27FC236}">
                <a16:creationId xmlns:a16="http://schemas.microsoft.com/office/drawing/2014/main" id="{87B7CC29-CAE1-4AF1-8170-87C605827043}"/>
              </a:ext>
            </a:extLst>
          </p:cNvPr>
          <p:cNvSpPr/>
          <p:nvPr/>
        </p:nvSpPr>
        <p:spPr>
          <a:xfrm>
            <a:off x="5606910" y="1391678"/>
            <a:ext cx="298707" cy="830997"/>
          </a:xfrm>
          <a:prstGeom prst="rect">
            <a:avLst/>
          </a:prstGeom>
        </p:spPr>
        <p:txBody>
          <a:bodyPr wrap="square">
            <a:spAutoFit/>
          </a:bodyPr>
          <a:lstStyle/>
          <a:p>
            <a:pPr algn="l"/>
            <a:r>
              <a:rPr lang="ja-JP" altLang="en-US" sz="1200">
                <a:latin typeface="メイリオ" panose="020B0604030504040204" pitchFamily="50" charset="-128"/>
                <a:ea typeface="メイリオ" panose="020B0604030504040204" pitchFamily="50" charset="-128"/>
              </a:rPr>
              <a:t>確率質量</a:t>
            </a:r>
            <a:endParaRPr lang="ja-JP" altLang="en-US" sz="1200" dirty="0">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A22B5E48-F798-4D95-8A8F-17A7C5C7F223}"/>
              </a:ext>
            </a:extLst>
          </p:cNvPr>
          <p:cNvSpPr txBox="1"/>
          <p:nvPr/>
        </p:nvSpPr>
        <p:spPr>
          <a:xfrm>
            <a:off x="1008722" y="2133793"/>
            <a:ext cx="586058" cy="1551584"/>
          </a:xfrm>
          <a:prstGeom prst="rect">
            <a:avLst/>
          </a:prstGeom>
          <a:noFill/>
          <a:ln w="31750">
            <a:solidFill>
              <a:schemeClr val="tx1"/>
            </a:solidFill>
          </a:ln>
        </p:spPr>
        <p:txBody>
          <a:bodyPr vert="eaVert" wrap="square" rtlCol="0">
            <a:spAutoFit/>
          </a:bodyPr>
          <a:lstStyle/>
          <a:p>
            <a:endParaRPr lang="en-US" altLang="ja-JP" sz="554" dirty="0">
              <a:latin typeface="Meiryo" charset="-128"/>
              <a:ea typeface="Meiryo" charset="-128"/>
              <a:cs typeface="Meiryo" charset="-128"/>
            </a:endParaRPr>
          </a:p>
          <a:p>
            <a:r>
              <a:rPr lang="ja-JP" altLang="en-US" sz="1500" b="1" dirty="0">
                <a:latin typeface="Meiryo" charset="-128"/>
                <a:ea typeface="Meiryo" charset="-128"/>
                <a:cs typeface="Meiryo" charset="-128"/>
              </a:rPr>
              <a:t>確率変数の型</a:t>
            </a:r>
            <a:endParaRPr lang="en-US" altLang="ja-JP" sz="1500" b="1" dirty="0">
              <a:latin typeface="Meiryo" charset="-128"/>
              <a:ea typeface="Meiryo" charset="-128"/>
              <a:cs typeface="Meiryo" charset="-128"/>
            </a:endParaRPr>
          </a:p>
          <a:p>
            <a:endParaRPr lang="ja-JP" altLang="en-US" sz="554" dirty="0">
              <a:latin typeface="Meiryo" charset="-128"/>
              <a:ea typeface="Meiryo" charset="-128"/>
              <a:cs typeface="Meiryo" charset="-128"/>
            </a:endParaRPr>
          </a:p>
        </p:txBody>
      </p:sp>
      <p:sp>
        <p:nvSpPr>
          <p:cNvPr id="33" name="テキスト ボックス 32">
            <a:extLst>
              <a:ext uri="{FF2B5EF4-FFF2-40B4-BE49-F238E27FC236}">
                <a16:creationId xmlns:a16="http://schemas.microsoft.com/office/drawing/2014/main" id="{D30AB10E-D84D-4F33-8A3A-29C74C45D55D}"/>
              </a:ext>
            </a:extLst>
          </p:cNvPr>
          <p:cNvSpPr txBox="1"/>
          <p:nvPr/>
        </p:nvSpPr>
        <p:spPr>
          <a:xfrm>
            <a:off x="1944008" y="1544860"/>
            <a:ext cx="728372" cy="1295996"/>
          </a:xfrm>
          <a:prstGeom prst="rect">
            <a:avLst/>
          </a:prstGeom>
          <a:noFill/>
          <a:ln w="31750">
            <a:solidFill>
              <a:schemeClr val="tx1"/>
            </a:solidFill>
          </a:ln>
        </p:spPr>
        <p:txBody>
          <a:bodyPr wrap="square" rtlCol="0">
            <a:spAutoFit/>
          </a:bodyPr>
          <a:lstStyle/>
          <a:p>
            <a:endParaRPr lang="en-US" altLang="ja-JP" sz="166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離</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C9C8A054-C8A3-48E3-998B-B9F636E9D050}"/>
              </a:ext>
            </a:extLst>
          </p:cNvPr>
          <p:cNvSpPr txBox="1"/>
          <p:nvPr/>
        </p:nvSpPr>
        <p:spPr>
          <a:xfrm>
            <a:off x="1935373" y="3462932"/>
            <a:ext cx="740145" cy="1271245"/>
          </a:xfrm>
          <a:prstGeom prst="rect">
            <a:avLst/>
          </a:prstGeom>
          <a:noFill/>
          <a:ln w="31750">
            <a:solidFill>
              <a:schemeClr val="tx1"/>
            </a:solidFill>
          </a:ln>
        </p:spPr>
        <p:txBody>
          <a:bodyPr wrap="square" rtlCol="0">
            <a:spAutoFit/>
          </a:bodyPr>
          <a:lstStyle/>
          <a:p>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続</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grpSp>
        <p:nvGrpSpPr>
          <p:cNvPr id="35" name="図形グループ 20">
            <a:extLst>
              <a:ext uri="{FF2B5EF4-FFF2-40B4-BE49-F238E27FC236}">
                <a16:creationId xmlns:a16="http://schemas.microsoft.com/office/drawing/2014/main" id="{19F63E7B-3005-4DB1-A96E-0AC2941E7E6E}"/>
              </a:ext>
            </a:extLst>
          </p:cNvPr>
          <p:cNvGrpSpPr/>
          <p:nvPr/>
        </p:nvGrpSpPr>
        <p:grpSpPr>
          <a:xfrm>
            <a:off x="1589827" y="1962956"/>
            <a:ext cx="349757" cy="1893259"/>
            <a:chOff x="1048014" y="2456933"/>
            <a:chExt cx="897327" cy="2734707"/>
          </a:xfrm>
        </p:grpSpPr>
        <p:grpSp>
          <p:nvGrpSpPr>
            <p:cNvPr id="36" name="図形グループ 18">
              <a:extLst>
                <a:ext uri="{FF2B5EF4-FFF2-40B4-BE49-F238E27FC236}">
                  <a16:creationId xmlns:a16="http://schemas.microsoft.com/office/drawing/2014/main" id="{DACF8264-F416-40F2-A79B-1CC5D88453C4}"/>
                </a:ext>
              </a:extLst>
            </p:cNvPr>
            <p:cNvGrpSpPr/>
            <p:nvPr/>
          </p:nvGrpSpPr>
          <p:grpSpPr>
            <a:xfrm>
              <a:off x="1408014" y="2456933"/>
              <a:ext cx="537327" cy="2734707"/>
              <a:chOff x="1408014" y="2456933"/>
              <a:chExt cx="537327" cy="2734707"/>
            </a:xfrm>
          </p:grpSpPr>
          <p:cxnSp>
            <p:nvCxnSpPr>
              <p:cNvPr id="38" name="直線コネクタ 37">
                <a:extLst>
                  <a:ext uri="{FF2B5EF4-FFF2-40B4-BE49-F238E27FC236}">
                    <a16:creationId xmlns:a16="http://schemas.microsoft.com/office/drawing/2014/main" id="{93A4A4D6-1993-42E9-A649-2F1B252F5989}"/>
                  </a:ext>
                </a:extLst>
              </p:cNvPr>
              <p:cNvCxnSpPr/>
              <p:nvPr/>
            </p:nvCxnSpPr>
            <p:spPr>
              <a:xfrm>
                <a:off x="1419782" y="2456933"/>
                <a:ext cx="0" cy="2734707"/>
              </a:xfrm>
              <a:prstGeom prst="line">
                <a:avLst/>
              </a:prstGeom>
              <a:ln w="31750"/>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D0BEBCB1-6F9D-40FC-99B9-CFB31140F718}"/>
                  </a:ext>
                </a:extLst>
              </p:cNvPr>
              <p:cNvCxnSpPr/>
              <p:nvPr/>
            </p:nvCxnSpPr>
            <p:spPr>
              <a:xfrm flipH="1" flipV="1">
                <a:off x="1419782" y="5191640"/>
                <a:ext cx="525559"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2CFB59AF-A301-4659-9F24-223CEF3C3E32}"/>
                  </a:ext>
                </a:extLst>
              </p:cNvPr>
              <p:cNvCxnSpPr/>
              <p:nvPr/>
            </p:nvCxnSpPr>
            <p:spPr>
              <a:xfrm flipH="1" flipV="1">
                <a:off x="1408014" y="2456933"/>
                <a:ext cx="525559" cy="0"/>
              </a:xfrm>
              <a:prstGeom prst="line">
                <a:avLst/>
              </a:prstGeom>
              <a:ln w="31750"/>
            </p:spPr>
            <p:style>
              <a:lnRef idx="1">
                <a:schemeClr val="dk1"/>
              </a:lnRef>
              <a:fillRef idx="0">
                <a:schemeClr val="dk1"/>
              </a:fillRef>
              <a:effectRef idx="0">
                <a:schemeClr val="dk1"/>
              </a:effectRef>
              <a:fontRef idx="minor">
                <a:schemeClr val="tx1"/>
              </a:fontRef>
            </p:style>
          </p:cxnSp>
        </p:grpSp>
        <p:cxnSp>
          <p:nvCxnSpPr>
            <p:cNvPr id="37" name="直線コネクタ 36">
              <a:extLst>
                <a:ext uri="{FF2B5EF4-FFF2-40B4-BE49-F238E27FC236}">
                  <a16:creationId xmlns:a16="http://schemas.microsoft.com/office/drawing/2014/main" id="{827E7759-3069-471B-8172-F8D4D6D7FB1B}"/>
                </a:ext>
              </a:extLst>
            </p:cNvPr>
            <p:cNvCxnSpPr/>
            <p:nvPr/>
          </p:nvCxnSpPr>
          <p:spPr>
            <a:xfrm flipH="1" flipV="1">
              <a:off x="1048014" y="3790901"/>
              <a:ext cx="360000" cy="0"/>
            </a:xfrm>
            <a:prstGeom prst="line">
              <a:avLst/>
            </a:prstGeom>
            <a:ln w="31750"/>
          </p:spPr>
          <p:style>
            <a:lnRef idx="1">
              <a:schemeClr val="dk1"/>
            </a:lnRef>
            <a:fillRef idx="0">
              <a:schemeClr val="dk1"/>
            </a:fillRef>
            <a:effectRef idx="0">
              <a:schemeClr val="dk1"/>
            </a:effectRef>
            <a:fontRef idx="minor">
              <a:schemeClr val="tx1"/>
            </a:fontRef>
          </p:style>
        </p:cxnSp>
      </p:grpSp>
      <p:sp>
        <p:nvSpPr>
          <p:cNvPr id="41" name="正方形/長方形 40">
            <a:extLst>
              <a:ext uri="{FF2B5EF4-FFF2-40B4-BE49-F238E27FC236}">
                <a16:creationId xmlns:a16="http://schemas.microsoft.com/office/drawing/2014/main" id="{413B6F6D-FF0D-4E42-95F3-814AE11DAFFF}"/>
              </a:ext>
            </a:extLst>
          </p:cNvPr>
          <p:cNvSpPr/>
          <p:nvPr/>
        </p:nvSpPr>
        <p:spPr>
          <a:xfrm>
            <a:off x="2838095" y="3685423"/>
            <a:ext cx="1746751" cy="584775"/>
          </a:xfrm>
          <a:prstGeom prst="rect">
            <a:avLst/>
          </a:prstGeom>
        </p:spPr>
        <p:txBody>
          <a:bodyPr wrap="square">
            <a:spAutoFit/>
          </a:bodyPr>
          <a:lstStyle/>
          <a:p>
            <a:pPr algn="l"/>
            <a:r>
              <a:rPr lang="ja-JP" altLang="en-US" sz="1600" dirty="0">
                <a:solidFill>
                  <a:srgbClr val="333333"/>
                </a:solidFill>
                <a:latin typeface="メイリオ" panose="020B0604030504040204" pitchFamily="50" charset="-128"/>
                <a:ea typeface="メイリオ" panose="020B0604030504040204" pitchFamily="50" charset="-128"/>
              </a:rPr>
              <a:t>「連続した値」をとる変数</a:t>
            </a:r>
            <a:endParaRPr lang="ja-JP" altLang="en-US" sz="1600" dirty="0">
              <a:latin typeface="メイリオ" panose="020B0604030504040204" pitchFamily="50" charset="-128"/>
              <a:ea typeface="メイリオ" panose="020B0604030504040204" pitchFamily="50" charset="-128"/>
            </a:endParaRPr>
          </a:p>
        </p:txBody>
      </p:sp>
      <p:sp>
        <p:nvSpPr>
          <p:cNvPr id="42" name="正方形/長方形 41">
            <a:extLst>
              <a:ext uri="{FF2B5EF4-FFF2-40B4-BE49-F238E27FC236}">
                <a16:creationId xmlns:a16="http://schemas.microsoft.com/office/drawing/2014/main" id="{7FA210FB-1DA9-44EA-A831-92E827572D1A}"/>
              </a:ext>
            </a:extLst>
          </p:cNvPr>
          <p:cNvSpPr/>
          <p:nvPr/>
        </p:nvSpPr>
        <p:spPr>
          <a:xfrm>
            <a:off x="2817190" y="1556320"/>
            <a:ext cx="1872043" cy="584775"/>
          </a:xfrm>
          <a:prstGeom prst="rect">
            <a:avLst/>
          </a:prstGeom>
        </p:spPr>
        <p:txBody>
          <a:bodyPr wrap="square">
            <a:spAutoFit/>
          </a:bodyPr>
          <a:lstStyle/>
          <a:p>
            <a:pPr algn="l"/>
            <a:r>
              <a:rPr lang="ja-JP" altLang="en-US" sz="1600">
                <a:latin typeface="メイリオ" panose="020B0604030504040204" pitchFamily="50" charset="-128"/>
                <a:ea typeface="メイリオ" panose="020B0604030504040204" pitchFamily="50" charset="-128"/>
              </a:rPr>
              <a:t>「</a:t>
            </a:r>
            <a:r>
              <a:rPr lang="ja-JP" altLang="en-US" sz="1600">
                <a:solidFill>
                  <a:srgbClr val="333333"/>
                </a:solidFill>
                <a:latin typeface="メイリオ" panose="020B0604030504040204" pitchFamily="50" charset="-128"/>
                <a:ea typeface="メイリオ" panose="020B0604030504040204" pitchFamily="50" charset="-128"/>
              </a:rPr>
              <a:t>とびとびの</a:t>
            </a:r>
            <a:r>
              <a:rPr lang="ja-JP" altLang="en-US" sz="1600" dirty="0">
                <a:solidFill>
                  <a:srgbClr val="333333"/>
                </a:solidFill>
                <a:latin typeface="メイリオ" panose="020B0604030504040204" pitchFamily="50" charset="-128"/>
                <a:ea typeface="メイリオ" panose="020B0604030504040204" pitchFamily="50" charset="-128"/>
              </a:rPr>
              <a:t>値」をとる変数</a:t>
            </a:r>
            <a:endParaRPr lang="ja-JP" altLang="en-US" sz="1600" dirty="0">
              <a:latin typeface="メイリオ" panose="020B0604030504040204" pitchFamily="50" charset="-128"/>
              <a:ea typeface="メイリオ" panose="020B0604030504040204" pitchFamily="50" charset="-128"/>
            </a:endParaRPr>
          </a:p>
        </p:txBody>
      </p:sp>
      <p:sp>
        <p:nvSpPr>
          <p:cNvPr id="43" name="正方形/長方形 42">
            <a:extLst>
              <a:ext uri="{FF2B5EF4-FFF2-40B4-BE49-F238E27FC236}">
                <a16:creationId xmlns:a16="http://schemas.microsoft.com/office/drawing/2014/main" id="{339CB314-BD4B-443E-8D94-FC4617BDC379}"/>
              </a:ext>
            </a:extLst>
          </p:cNvPr>
          <p:cNvSpPr/>
          <p:nvPr/>
        </p:nvSpPr>
        <p:spPr>
          <a:xfrm>
            <a:off x="2817190" y="2230130"/>
            <a:ext cx="2516810"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例</a:t>
            </a:r>
            <a:r>
              <a:rPr lang="ja-JP" altLang="en-US" sz="1600">
                <a:latin typeface="メイリオ" panose="020B0604030504040204" pitchFamily="50" charset="-128"/>
                <a:ea typeface="メイリオ" panose="020B0604030504040204" pitchFamily="50" charset="-128"/>
              </a:rPr>
              <a:t>① ある街の住民数</a:t>
            </a:r>
            <a:endParaRPr lang="en-US" altLang="ja-JP" sz="1600" dirty="0">
              <a:latin typeface="メイリオ" panose="020B0604030504040204" pitchFamily="50" charset="-128"/>
              <a:ea typeface="メイリオ" panose="020B0604030504040204" pitchFamily="50" charset="-128"/>
            </a:endParaRPr>
          </a:p>
          <a:p>
            <a:pPr algn="l"/>
            <a:r>
              <a:rPr lang="ja-JP" altLang="en-US" sz="1600" dirty="0">
                <a:latin typeface="メイリオ" panose="020B0604030504040204" pitchFamily="50" charset="-128"/>
                <a:ea typeface="メイリオ" panose="020B0604030504040204" pitchFamily="50" charset="-128"/>
              </a:rPr>
              <a:t>例② 来店者数</a:t>
            </a:r>
          </a:p>
        </p:txBody>
      </p:sp>
      <p:sp>
        <p:nvSpPr>
          <p:cNvPr id="58" name="正方形/長方形 57">
            <a:extLst>
              <a:ext uri="{FF2B5EF4-FFF2-40B4-BE49-F238E27FC236}">
                <a16:creationId xmlns:a16="http://schemas.microsoft.com/office/drawing/2014/main" id="{9BF2A1BF-A699-477A-9894-64575D6610B2}"/>
              </a:ext>
            </a:extLst>
          </p:cNvPr>
          <p:cNvSpPr/>
          <p:nvPr/>
        </p:nvSpPr>
        <p:spPr>
          <a:xfrm>
            <a:off x="2942482" y="4205076"/>
            <a:ext cx="1746751"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例① 身長</a:t>
            </a:r>
            <a:endParaRPr lang="en-US" altLang="ja-JP" sz="1600" dirty="0">
              <a:latin typeface="メイリオ" panose="020B0604030504040204" pitchFamily="50" charset="-128"/>
              <a:ea typeface="メイリオ" panose="020B0604030504040204" pitchFamily="50" charset="-128"/>
            </a:endParaRPr>
          </a:p>
          <a:p>
            <a:pPr algn="l"/>
            <a:r>
              <a:rPr lang="ja-JP" altLang="en-US" sz="1600" dirty="0">
                <a:latin typeface="メイリオ" panose="020B0604030504040204" pitchFamily="50" charset="-128"/>
                <a:ea typeface="メイリオ" panose="020B0604030504040204" pitchFamily="50" charset="-128"/>
              </a:rPr>
              <a:t>例② 睡眠時間</a:t>
            </a:r>
          </a:p>
        </p:txBody>
      </p:sp>
    </p:spTree>
    <p:extLst>
      <p:ext uri="{BB962C8B-B14F-4D97-AF65-F5344CB8AC3E}">
        <p14:creationId xmlns:p14="http://schemas.microsoft.com/office/powerpoint/2010/main" val="21494922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D81944-1F16-DC40-A5C9-F08F4579D2A9}"/>
              </a:ext>
            </a:extLst>
          </p:cNvPr>
          <p:cNvSpPr>
            <a:spLocks noGrp="1"/>
          </p:cNvSpPr>
          <p:nvPr>
            <p:ph type="title"/>
          </p:nvPr>
        </p:nvSpPr>
        <p:spPr/>
        <p:txBody>
          <a:bodyPr/>
          <a:lstStyle/>
          <a:p>
            <a:r>
              <a:rPr kumimoji="1" lang="ja-JP" altLang="en-US"/>
              <a:t>問題</a:t>
            </a:r>
          </a:p>
        </p:txBody>
      </p:sp>
      <p:sp>
        <p:nvSpPr>
          <p:cNvPr id="3" name="コンテンツ プレースホルダー 2">
            <a:extLst>
              <a:ext uri="{FF2B5EF4-FFF2-40B4-BE49-F238E27FC236}">
                <a16:creationId xmlns:a16="http://schemas.microsoft.com/office/drawing/2014/main" id="{B351850D-6DED-174C-BC38-6D30ABA50EBF}"/>
              </a:ext>
            </a:extLst>
          </p:cNvPr>
          <p:cNvSpPr>
            <a:spLocks noGrp="1"/>
          </p:cNvSpPr>
          <p:nvPr>
            <p:ph idx="1"/>
          </p:nvPr>
        </p:nvSpPr>
        <p:spPr/>
        <p:txBody>
          <a:bodyPr/>
          <a:lstStyle/>
          <a:p>
            <a:endParaRPr kumimoji="1" lang="ja-JP" altLang="en-US"/>
          </a:p>
        </p:txBody>
      </p:sp>
      <p:sp>
        <p:nvSpPr>
          <p:cNvPr id="5" name="正方形/長方形 4">
            <a:extLst>
              <a:ext uri="{FF2B5EF4-FFF2-40B4-BE49-F238E27FC236}">
                <a16:creationId xmlns:a16="http://schemas.microsoft.com/office/drawing/2014/main" id="{4DBF6DA2-051F-7B45-ACFE-8F7F8470BB8E}"/>
              </a:ext>
            </a:extLst>
          </p:cNvPr>
          <p:cNvSpPr/>
          <p:nvPr/>
        </p:nvSpPr>
        <p:spPr>
          <a:xfrm>
            <a:off x="1676400" y="1123950"/>
            <a:ext cx="5257800" cy="338554"/>
          </a:xfrm>
          <a:prstGeom prst="rect">
            <a:avLst/>
          </a:prstGeom>
        </p:spPr>
        <p:txBody>
          <a:bodyPr wrap="square">
            <a:spAutoFit/>
          </a:bodyPr>
          <a:lstStyle/>
          <a:p>
            <a:pPr algn="l"/>
            <a:r>
              <a:rPr lang="ja-JP" altLang="en-US" sz="1600">
                <a:latin typeface="メイリオ" panose="020B0604030504040204" pitchFamily="50" charset="-128"/>
                <a:ea typeface="メイリオ" panose="020B0604030504040204" pitchFamily="50" charset="-128"/>
              </a:rPr>
              <a:t>離散型か連続型の確率変数を区別してください</a:t>
            </a:r>
            <a:endParaRPr lang="ja-JP" altLang="en-US" sz="16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AF1AB635-F5A6-3442-ABCF-1AB37A7D5C25}"/>
              </a:ext>
            </a:extLst>
          </p:cNvPr>
          <p:cNvSpPr/>
          <p:nvPr/>
        </p:nvSpPr>
        <p:spPr bwMode="auto">
          <a:xfrm>
            <a:off x="1332905" y="942904"/>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正方形/長方形 8">
            <a:extLst>
              <a:ext uri="{FF2B5EF4-FFF2-40B4-BE49-F238E27FC236}">
                <a16:creationId xmlns:a16="http://schemas.microsoft.com/office/drawing/2014/main" id="{AF17D497-7048-D84E-B29A-70247608F11C}"/>
              </a:ext>
            </a:extLst>
          </p:cNvPr>
          <p:cNvSpPr/>
          <p:nvPr/>
        </p:nvSpPr>
        <p:spPr>
          <a:xfrm>
            <a:off x="1494582" y="1982923"/>
            <a:ext cx="6131643" cy="1569660"/>
          </a:xfrm>
          <a:prstGeom prst="rect">
            <a:avLst/>
          </a:prstGeom>
        </p:spPr>
        <p:txBody>
          <a:bodyPr wrap="square">
            <a:spAutoFit/>
          </a:bodyPr>
          <a:lstStyle/>
          <a:p>
            <a:pPr marL="342900" indent="-342900" algn="l">
              <a:buFont typeface="+mj-lt"/>
              <a:buAutoNum type="arabicPeriod"/>
            </a:pPr>
            <a:r>
              <a:rPr lang="en-US" altLang="ja-JP" sz="1600" dirty="0">
                <a:latin typeface="メイリオ" panose="020B0604030504040204" pitchFamily="50" charset="-128"/>
                <a:ea typeface="メイリオ" panose="020B0604030504040204" pitchFamily="50" charset="-128"/>
              </a:rPr>
              <a:t>1</a:t>
            </a:r>
            <a:r>
              <a:rPr lang="ja-JP" altLang="en-US" sz="1600">
                <a:latin typeface="メイリオ" panose="020B0604030504040204" pitchFamily="50" charset="-128"/>
                <a:ea typeface="メイリオ" panose="020B0604030504040204" pitchFamily="50" charset="-128"/>
              </a:rPr>
              <a:t>日に受け取るメールの件数</a:t>
            </a:r>
            <a:endParaRPr lang="en-US" altLang="ja-JP" sz="1600"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ja-JP" altLang="en-US" sz="1600">
                <a:latin typeface="メイリオ" panose="020B0604030504040204" pitchFamily="50" charset="-128"/>
                <a:ea typeface="メイリオ" panose="020B0604030504040204" pitchFamily="50" charset="-128"/>
              </a:rPr>
              <a:t>書籍のページ数</a:t>
            </a:r>
            <a:r>
              <a:rPr lang="en-US" altLang="ja-JP" sz="1600" dirty="0">
                <a:latin typeface="メイリオ" panose="020B0604030504040204" pitchFamily="50" charset="-128"/>
                <a:ea typeface="メイリオ" panose="020B0604030504040204" pitchFamily="50" charset="-128"/>
              </a:rPr>
              <a:t>X </a:t>
            </a:r>
          </a:p>
          <a:p>
            <a:pPr marL="342900" indent="-342900" algn="l">
              <a:buFont typeface="+mj-lt"/>
              <a:buAutoNum type="arabicPeriod"/>
            </a:pPr>
            <a:r>
              <a:rPr lang="ja-JP" altLang="en-US" sz="1600">
                <a:latin typeface="メイリオ" panose="020B0604030504040204" pitchFamily="50" charset="-128"/>
                <a:ea typeface="メイリオ" panose="020B0604030504040204" pitchFamily="50" charset="-128"/>
              </a:rPr>
              <a:t>大気中の気温</a:t>
            </a:r>
            <a:r>
              <a:rPr lang="en-US" altLang="ja-JP" sz="1600" dirty="0">
                <a:latin typeface="メイリオ" panose="020B0604030504040204" pitchFamily="50" charset="-128"/>
                <a:ea typeface="メイリオ" panose="020B0604030504040204" pitchFamily="50" charset="-128"/>
              </a:rPr>
              <a:t>X </a:t>
            </a:r>
          </a:p>
          <a:p>
            <a:pPr marL="342900" indent="-342900" algn="l">
              <a:buFont typeface="+mj-lt"/>
              <a:buAutoNum type="arabicPeriod"/>
            </a:pPr>
            <a:r>
              <a:rPr lang="ja-JP" altLang="en-US" sz="1600">
                <a:latin typeface="メイリオ" panose="020B0604030504040204" pitchFamily="50" charset="-128"/>
                <a:ea typeface="メイリオ" panose="020B0604030504040204" pitchFamily="50" charset="-128"/>
              </a:rPr>
              <a:t>お酒の中のアルコール度数</a:t>
            </a:r>
            <a:r>
              <a:rPr lang="en-US" altLang="ja-JP" sz="1600" dirty="0">
                <a:latin typeface="メイリオ" panose="020B0604030504040204" pitchFamily="50" charset="-128"/>
                <a:ea typeface="メイリオ" panose="020B0604030504040204" pitchFamily="50" charset="-128"/>
              </a:rPr>
              <a:t>X</a:t>
            </a:r>
          </a:p>
          <a:p>
            <a:pPr marL="342900" indent="-342900" algn="l">
              <a:buFont typeface="+mj-lt"/>
              <a:buAutoNum type="arabicPeriod"/>
            </a:pPr>
            <a:r>
              <a:rPr lang="ja-JP" altLang="en-US" sz="1600">
                <a:latin typeface="メイリオ" panose="020B0604030504040204" pitchFamily="50" charset="-128"/>
                <a:ea typeface="メイリオ" panose="020B0604030504040204" pitchFamily="50" charset="-128"/>
              </a:rPr>
              <a:t>ある成人女性の体重</a:t>
            </a:r>
            <a:r>
              <a:rPr lang="en-US" altLang="ja-JP" sz="1600" dirty="0">
                <a:latin typeface="メイリオ" panose="020B0604030504040204" pitchFamily="50" charset="-128"/>
                <a:ea typeface="メイリオ" panose="020B0604030504040204" pitchFamily="50" charset="-128"/>
              </a:rPr>
              <a:t>X</a:t>
            </a:r>
          </a:p>
          <a:p>
            <a:pPr marL="342900" indent="-342900" algn="l">
              <a:buFont typeface="+mj-lt"/>
              <a:buAutoNum type="arabicPeriod"/>
            </a:pPr>
            <a:r>
              <a:rPr lang="en-US" altLang="ja-JP" sz="1600" dirty="0">
                <a:latin typeface="メイリオ" panose="020B0604030504040204" pitchFamily="50" charset="-128"/>
                <a:ea typeface="メイリオ" panose="020B0604030504040204" pitchFamily="50" charset="-128"/>
              </a:rPr>
              <a:t>1</a:t>
            </a:r>
            <a:r>
              <a:rPr lang="ja-JP" altLang="en-US" sz="1600">
                <a:latin typeface="メイリオ" panose="020B0604030504040204" pitchFamily="50" charset="-128"/>
                <a:ea typeface="メイリオ" panose="020B0604030504040204" pitchFamily="50" charset="-128"/>
              </a:rPr>
              <a:t>枚の歪みのないコインで表が出るまで連続で投げた回数</a:t>
            </a:r>
            <a:r>
              <a:rPr lang="en-US" altLang="ja-JP" sz="1600" dirty="0">
                <a:latin typeface="メイリオ" panose="020B0604030504040204" pitchFamily="50" charset="-128"/>
                <a:ea typeface="メイリオ" panose="020B0604030504040204" pitchFamily="50" charset="-128"/>
              </a:rPr>
              <a:t>X</a:t>
            </a: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74992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D81944-1F16-DC40-A5C9-F08F4579D2A9}"/>
              </a:ext>
            </a:extLst>
          </p:cNvPr>
          <p:cNvSpPr>
            <a:spLocks noGrp="1"/>
          </p:cNvSpPr>
          <p:nvPr>
            <p:ph type="title"/>
          </p:nvPr>
        </p:nvSpPr>
        <p:spPr/>
        <p:txBody>
          <a:bodyPr/>
          <a:lstStyle/>
          <a:p>
            <a:r>
              <a:rPr kumimoji="1" lang="ja-JP" altLang="en-US"/>
              <a:t>解答</a:t>
            </a:r>
          </a:p>
        </p:txBody>
      </p:sp>
      <p:sp>
        <p:nvSpPr>
          <p:cNvPr id="3" name="コンテンツ プレースホルダー 2">
            <a:extLst>
              <a:ext uri="{FF2B5EF4-FFF2-40B4-BE49-F238E27FC236}">
                <a16:creationId xmlns:a16="http://schemas.microsoft.com/office/drawing/2014/main" id="{B351850D-6DED-174C-BC38-6D30ABA50EBF}"/>
              </a:ext>
            </a:extLst>
          </p:cNvPr>
          <p:cNvSpPr>
            <a:spLocks noGrp="1"/>
          </p:cNvSpPr>
          <p:nvPr>
            <p:ph idx="1"/>
          </p:nvPr>
        </p:nvSpPr>
        <p:spPr/>
        <p:txBody>
          <a:bodyPr/>
          <a:lstStyle/>
          <a:p>
            <a:endParaRPr kumimoji="1" lang="ja-JP" altLang="en-US"/>
          </a:p>
        </p:txBody>
      </p:sp>
      <p:sp>
        <p:nvSpPr>
          <p:cNvPr id="5" name="正方形/長方形 4">
            <a:extLst>
              <a:ext uri="{FF2B5EF4-FFF2-40B4-BE49-F238E27FC236}">
                <a16:creationId xmlns:a16="http://schemas.microsoft.com/office/drawing/2014/main" id="{4DBF6DA2-051F-7B45-ACFE-8F7F8470BB8E}"/>
              </a:ext>
            </a:extLst>
          </p:cNvPr>
          <p:cNvSpPr/>
          <p:nvPr/>
        </p:nvSpPr>
        <p:spPr>
          <a:xfrm>
            <a:off x="1676400" y="1123950"/>
            <a:ext cx="5257800" cy="338554"/>
          </a:xfrm>
          <a:prstGeom prst="rect">
            <a:avLst/>
          </a:prstGeom>
        </p:spPr>
        <p:txBody>
          <a:bodyPr wrap="square">
            <a:spAutoFit/>
          </a:bodyPr>
          <a:lstStyle/>
          <a:p>
            <a:pPr algn="l"/>
            <a:r>
              <a:rPr lang="ja-JP" altLang="en-US" sz="1600">
                <a:latin typeface="メイリオ" panose="020B0604030504040204" pitchFamily="50" charset="-128"/>
                <a:ea typeface="メイリオ" panose="020B0604030504040204" pitchFamily="50" charset="-128"/>
              </a:rPr>
              <a:t>離散型か連続型の確率変数を区別してください</a:t>
            </a:r>
            <a:endParaRPr lang="ja-JP" altLang="en-US" sz="16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AF1AB635-F5A6-3442-ABCF-1AB37A7D5C25}"/>
              </a:ext>
            </a:extLst>
          </p:cNvPr>
          <p:cNvSpPr/>
          <p:nvPr/>
        </p:nvSpPr>
        <p:spPr bwMode="auto">
          <a:xfrm>
            <a:off x="1332905" y="942904"/>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正方形/長方形 8">
            <a:extLst>
              <a:ext uri="{FF2B5EF4-FFF2-40B4-BE49-F238E27FC236}">
                <a16:creationId xmlns:a16="http://schemas.microsoft.com/office/drawing/2014/main" id="{AF17D497-7048-D84E-B29A-70247608F11C}"/>
              </a:ext>
            </a:extLst>
          </p:cNvPr>
          <p:cNvSpPr/>
          <p:nvPr/>
        </p:nvSpPr>
        <p:spPr>
          <a:xfrm>
            <a:off x="1494581" y="1982923"/>
            <a:ext cx="7335095" cy="1815882"/>
          </a:xfrm>
          <a:prstGeom prst="rect">
            <a:avLst/>
          </a:prstGeom>
        </p:spPr>
        <p:txBody>
          <a:bodyPr wrap="square">
            <a:spAutoFit/>
          </a:bodyPr>
          <a:lstStyle/>
          <a:p>
            <a:pPr marL="342900" indent="-342900" algn="l">
              <a:buFont typeface="+mj-lt"/>
              <a:buAutoNum type="arabicPeriod"/>
            </a:pPr>
            <a:r>
              <a:rPr lang="en-US" altLang="ja-JP" sz="1600" dirty="0">
                <a:latin typeface="メイリオ" panose="020B0604030504040204" pitchFamily="50" charset="-128"/>
                <a:ea typeface="メイリオ" panose="020B0604030504040204" pitchFamily="50" charset="-128"/>
              </a:rPr>
              <a:t>1</a:t>
            </a:r>
            <a:r>
              <a:rPr lang="ja-JP" altLang="en-US" sz="1600">
                <a:latin typeface="メイリオ" panose="020B0604030504040204" pitchFamily="50" charset="-128"/>
                <a:ea typeface="メイリオ" panose="020B0604030504040204" pitchFamily="50" charset="-128"/>
              </a:rPr>
              <a:t>日に受け取るメールの件数　　（</a:t>
            </a:r>
            <a:r>
              <a:rPr lang="ja-JP" altLang="en-US" sz="1600">
                <a:solidFill>
                  <a:srgbClr val="FF0000"/>
                </a:solidFill>
                <a:latin typeface="メイリオ" panose="020B0604030504040204" pitchFamily="50" charset="-128"/>
                <a:ea typeface="メイリオ" panose="020B0604030504040204" pitchFamily="50" charset="-128"/>
              </a:rPr>
              <a:t>離散型</a:t>
            </a:r>
            <a:r>
              <a:rPr lang="ja-JP" altLang="en-US" sz="160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ja-JP" altLang="en-US" sz="1600">
                <a:latin typeface="メイリオ" panose="020B0604030504040204" pitchFamily="50" charset="-128"/>
                <a:ea typeface="メイリオ" panose="020B0604030504040204" pitchFamily="50" charset="-128"/>
              </a:rPr>
              <a:t>書籍のページ数</a:t>
            </a:r>
            <a:r>
              <a:rPr lang="en-US" altLang="ja-JP" sz="1600" dirty="0">
                <a:latin typeface="メイリオ" panose="020B0604030504040204" pitchFamily="50" charset="-128"/>
                <a:ea typeface="メイリオ" panose="020B0604030504040204" pitchFamily="50" charset="-128"/>
              </a:rPr>
              <a:t>X </a:t>
            </a:r>
            <a:r>
              <a:rPr lang="ja-JP" altLang="en-US" sz="160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  </a:t>
            </a:r>
            <a:r>
              <a:rPr lang="ja-JP" altLang="en-US" sz="1600">
                <a:latin typeface="メイリオ" panose="020B0604030504040204" pitchFamily="50" charset="-128"/>
                <a:ea typeface="メイリオ" panose="020B0604030504040204" pitchFamily="50" charset="-128"/>
              </a:rPr>
              <a:t>（</a:t>
            </a:r>
            <a:r>
              <a:rPr lang="ja-JP" altLang="en-US" sz="1600">
                <a:solidFill>
                  <a:srgbClr val="FF0000"/>
                </a:solidFill>
                <a:latin typeface="メイリオ" panose="020B0604030504040204" pitchFamily="50" charset="-128"/>
                <a:ea typeface="メイリオ" panose="020B0604030504040204" pitchFamily="50" charset="-128"/>
              </a:rPr>
              <a:t>離散型</a:t>
            </a:r>
            <a:r>
              <a:rPr lang="ja-JP" altLang="en-US" sz="160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ja-JP" altLang="en-US" sz="1600">
                <a:latin typeface="メイリオ" panose="020B0604030504040204" pitchFamily="50" charset="-128"/>
                <a:ea typeface="メイリオ" panose="020B0604030504040204" pitchFamily="50" charset="-128"/>
              </a:rPr>
              <a:t>大気中の気温</a:t>
            </a:r>
            <a:r>
              <a:rPr lang="en-US" altLang="ja-JP" sz="1600" dirty="0">
                <a:latin typeface="メイリオ" panose="020B0604030504040204" pitchFamily="50" charset="-128"/>
                <a:ea typeface="メイリオ" panose="020B0604030504040204" pitchFamily="50" charset="-128"/>
              </a:rPr>
              <a:t>X 		         </a:t>
            </a:r>
            <a:r>
              <a:rPr lang="ja-JP" altLang="en-US" sz="1600">
                <a:latin typeface="メイリオ" panose="020B0604030504040204" pitchFamily="50" charset="-128"/>
                <a:ea typeface="メイリオ" panose="020B0604030504040204" pitchFamily="50" charset="-128"/>
              </a:rPr>
              <a:t>（</a:t>
            </a:r>
            <a:r>
              <a:rPr lang="ja-JP" altLang="en-US" sz="1600">
                <a:solidFill>
                  <a:srgbClr val="FF0000"/>
                </a:solidFill>
                <a:latin typeface="メイリオ" panose="020B0604030504040204" pitchFamily="50" charset="-128"/>
                <a:ea typeface="メイリオ" panose="020B0604030504040204" pitchFamily="50" charset="-128"/>
              </a:rPr>
              <a:t>連続型</a:t>
            </a:r>
            <a:r>
              <a:rPr lang="ja-JP" altLang="en-US" sz="160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ja-JP" altLang="en-US" sz="1600">
                <a:latin typeface="メイリオ" panose="020B0604030504040204" pitchFamily="50" charset="-128"/>
                <a:ea typeface="メイリオ" panose="020B0604030504040204" pitchFamily="50" charset="-128"/>
              </a:rPr>
              <a:t>お酒の中のアルコール度数</a:t>
            </a:r>
            <a:r>
              <a:rPr lang="en-US" altLang="ja-JP" sz="1600" dirty="0">
                <a:latin typeface="メイリオ" panose="020B0604030504040204" pitchFamily="50" charset="-128"/>
                <a:ea typeface="メイリオ" panose="020B0604030504040204" pitchFamily="50" charset="-128"/>
              </a:rPr>
              <a:t>X </a:t>
            </a:r>
            <a:r>
              <a:rPr lang="ja-JP" altLang="en-US" sz="1600">
                <a:latin typeface="メイリオ" panose="020B0604030504040204" pitchFamily="50" charset="-128"/>
                <a:ea typeface="メイリオ" panose="020B0604030504040204" pitchFamily="50" charset="-128"/>
              </a:rPr>
              <a:t>　　（</a:t>
            </a:r>
            <a:r>
              <a:rPr lang="ja-JP" altLang="en-US" sz="1600">
                <a:solidFill>
                  <a:srgbClr val="FF0000"/>
                </a:solidFill>
                <a:latin typeface="メイリオ" panose="020B0604030504040204" pitchFamily="50" charset="-128"/>
                <a:ea typeface="メイリオ" panose="020B0604030504040204" pitchFamily="50" charset="-128"/>
              </a:rPr>
              <a:t>連続型</a:t>
            </a:r>
            <a:r>
              <a:rPr lang="ja-JP" altLang="en-US" sz="160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ja-JP" altLang="en-US" sz="1600">
                <a:latin typeface="メイリオ" panose="020B0604030504040204" pitchFamily="50" charset="-128"/>
                <a:ea typeface="メイリオ" panose="020B0604030504040204" pitchFamily="50" charset="-128"/>
              </a:rPr>
              <a:t>ある成人女性の体重</a:t>
            </a:r>
            <a:r>
              <a:rPr lang="en-US" altLang="ja-JP" sz="1600" dirty="0">
                <a:latin typeface="メイリオ" panose="020B0604030504040204" pitchFamily="50" charset="-128"/>
                <a:ea typeface="メイリオ" panose="020B0604030504040204" pitchFamily="50" charset="-128"/>
              </a:rPr>
              <a:t>X</a:t>
            </a:r>
            <a:r>
              <a:rPr lang="ja-JP" altLang="en-US" sz="160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 </a:t>
            </a:r>
            <a:r>
              <a:rPr lang="ja-JP" altLang="en-US" sz="1600">
                <a:latin typeface="メイリオ" panose="020B0604030504040204" pitchFamily="50" charset="-128"/>
                <a:ea typeface="メイリオ" panose="020B0604030504040204" pitchFamily="50" charset="-128"/>
              </a:rPr>
              <a:t>（</a:t>
            </a:r>
            <a:r>
              <a:rPr lang="ja-JP" altLang="en-US" sz="1600">
                <a:solidFill>
                  <a:srgbClr val="FF0000"/>
                </a:solidFill>
                <a:latin typeface="メイリオ" panose="020B0604030504040204" pitchFamily="50" charset="-128"/>
                <a:ea typeface="メイリオ" panose="020B0604030504040204" pitchFamily="50" charset="-128"/>
              </a:rPr>
              <a:t>連続型</a:t>
            </a:r>
            <a:r>
              <a:rPr lang="ja-JP" altLang="en-US" sz="160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pPr marL="342900" indent="-342900" algn="l">
              <a:buFont typeface="+mj-lt"/>
              <a:buAutoNum type="arabicPeriod"/>
            </a:pPr>
            <a:r>
              <a:rPr lang="en-US" altLang="ja-JP" sz="1600" dirty="0">
                <a:latin typeface="メイリオ" panose="020B0604030504040204" pitchFamily="50" charset="-128"/>
                <a:ea typeface="メイリオ" panose="020B0604030504040204" pitchFamily="50" charset="-128"/>
              </a:rPr>
              <a:t>1</a:t>
            </a:r>
            <a:r>
              <a:rPr lang="ja-JP" altLang="en-US" sz="1600">
                <a:latin typeface="メイリオ" panose="020B0604030504040204" pitchFamily="50" charset="-128"/>
                <a:ea typeface="メイリオ" panose="020B0604030504040204" pitchFamily="50" charset="-128"/>
              </a:rPr>
              <a:t>枚の歪みのないコインで表が出るまで連続で投げた回数</a:t>
            </a:r>
            <a:r>
              <a:rPr lang="en-US" altLang="ja-JP" sz="1600" dirty="0">
                <a:latin typeface="メイリオ" panose="020B0604030504040204" pitchFamily="50" charset="-128"/>
                <a:ea typeface="メイリオ" panose="020B0604030504040204" pitchFamily="50" charset="-128"/>
              </a:rPr>
              <a:t>X  </a:t>
            </a:r>
            <a:r>
              <a:rPr lang="ja-JP" altLang="en-US" sz="1600">
                <a:latin typeface="メイリオ" panose="020B0604030504040204" pitchFamily="50" charset="-128"/>
                <a:ea typeface="メイリオ" panose="020B0604030504040204" pitchFamily="50" charset="-128"/>
              </a:rPr>
              <a:t>（</a:t>
            </a:r>
            <a:r>
              <a:rPr lang="ja-JP" altLang="en-US" sz="1600">
                <a:solidFill>
                  <a:srgbClr val="FF0000"/>
                </a:solidFill>
                <a:latin typeface="メイリオ" panose="020B0604030504040204" pitchFamily="50" charset="-128"/>
                <a:ea typeface="メイリオ" panose="020B0604030504040204" pitchFamily="50" charset="-128"/>
              </a:rPr>
              <a:t>離散型</a:t>
            </a:r>
            <a:r>
              <a:rPr lang="ja-JP" altLang="en-US" sz="160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pPr algn="l"/>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757611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確率変数の型</a:t>
            </a:r>
          </a:p>
        </p:txBody>
      </p:sp>
      <p:sp>
        <p:nvSpPr>
          <p:cNvPr id="8" name="テキスト ボックス 7"/>
          <p:cNvSpPr txBox="1"/>
          <p:nvPr/>
        </p:nvSpPr>
        <p:spPr>
          <a:xfrm>
            <a:off x="1509413" y="2133793"/>
            <a:ext cx="586058" cy="1551584"/>
          </a:xfrm>
          <a:prstGeom prst="rect">
            <a:avLst/>
          </a:prstGeom>
          <a:noFill/>
          <a:ln w="31750">
            <a:solidFill>
              <a:schemeClr val="tx1"/>
            </a:solidFill>
          </a:ln>
        </p:spPr>
        <p:txBody>
          <a:bodyPr vert="eaVert" wrap="square" rtlCol="0">
            <a:spAutoFit/>
          </a:bodyPr>
          <a:lstStyle/>
          <a:p>
            <a:endParaRPr lang="en-US" altLang="ja-JP" sz="554" dirty="0">
              <a:latin typeface="Meiryo" charset="-128"/>
              <a:ea typeface="Meiryo" charset="-128"/>
              <a:cs typeface="Meiryo" charset="-128"/>
            </a:endParaRPr>
          </a:p>
          <a:p>
            <a:r>
              <a:rPr lang="ja-JP" altLang="en-US" sz="1500" b="1" dirty="0">
                <a:latin typeface="Meiryo" charset="-128"/>
                <a:ea typeface="Meiryo" charset="-128"/>
                <a:cs typeface="Meiryo" charset="-128"/>
              </a:rPr>
              <a:t>確率変数の型</a:t>
            </a:r>
            <a:endParaRPr lang="en-US" altLang="ja-JP" sz="1500" b="1" dirty="0">
              <a:latin typeface="Meiryo" charset="-128"/>
              <a:ea typeface="Meiryo" charset="-128"/>
              <a:cs typeface="Meiryo" charset="-128"/>
            </a:endParaRPr>
          </a:p>
          <a:p>
            <a:endParaRPr lang="ja-JP" altLang="en-US" sz="554" dirty="0">
              <a:latin typeface="Meiryo" charset="-128"/>
              <a:ea typeface="Meiryo" charset="-128"/>
              <a:cs typeface="Meiryo" charset="-128"/>
            </a:endParaRPr>
          </a:p>
        </p:txBody>
      </p:sp>
      <p:sp>
        <p:nvSpPr>
          <p:cNvPr id="10" name="テキスト ボックス 9"/>
          <p:cNvSpPr txBox="1"/>
          <p:nvPr/>
        </p:nvSpPr>
        <p:spPr>
          <a:xfrm>
            <a:off x="2444699" y="1544860"/>
            <a:ext cx="728372" cy="1295996"/>
          </a:xfrm>
          <a:prstGeom prst="rect">
            <a:avLst/>
          </a:prstGeom>
          <a:noFill/>
          <a:ln w="31750">
            <a:solidFill>
              <a:schemeClr val="tx1"/>
            </a:solidFill>
          </a:ln>
        </p:spPr>
        <p:txBody>
          <a:bodyPr wrap="square" rtlCol="0">
            <a:spAutoFit/>
          </a:bodyPr>
          <a:lstStyle/>
          <a:p>
            <a:endParaRPr lang="en-US" altLang="ja-JP" sz="166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離</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2436064" y="3462932"/>
            <a:ext cx="740145" cy="1271245"/>
          </a:xfrm>
          <a:prstGeom prst="rect">
            <a:avLst/>
          </a:prstGeom>
          <a:noFill/>
          <a:ln w="31750">
            <a:solidFill>
              <a:schemeClr val="tx1"/>
            </a:solidFill>
          </a:ln>
        </p:spPr>
        <p:txBody>
          <a:bodyPr wrap="square" rtlCol="0">
            <a:spAutoFit/>
          </a:bodyPr>
          <a:lstStyle/>
          <a:p>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続</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grpSp>
        <p:nvGrpSpPr>
          <p:cNvPr id="21" name="図形グループ 20"/>
          <p:cNvGrpSpPr/>
          <p:nvPr/>
        </p:nvGrpSpPr>
        <p:grpSpPr>
          <a:xfrm>
            <a:off x="2090518" y="1962956"/>
            <a:ext cx="349757" cy="1893259"/>
            <a:chOff x="1048014" y="2456933"/>
            <a:chExt cx="897327" cy="2734707"/>
          </a:xfrm>
        </p:grpSpPr>
        <p:grpSp>
          <p:nvGrpSpPr>
            <p:cNvPr id="19" name="図形グループ 18"/>
            <p:cNvGrpSpPr/>
            <p:nvPr/>
          </p:nvGrpSpPr>
          <p:grpSpPr>
            <a:xfrm>
              <a:off x="1408014" y="2456933"/>
              <a:ext cx="537327" cy="2734707"/>
              <a:chOff x="1408014" y="2456933"/>
              <a:chExt cx="537327" cy="2734707"/>
            </a:xfrm>
          </p:grpSpPr>
          <p:cxnSp>
            <p:nvCxnSpPr>
              <p:cNvPr id="14" name="直線コネクタ 13"/>
              <p:cNvCxnSpPr/>
              <p:nvPr/>
            </p:nvCxnSpPr>
            <p:spPr>
              <a:xfrm>
                <a:off x="1419782" y="2456933"/>
                <a:ext cx="0" cy="2734707"/>
              </a:xfrm>
              <a:prstGeom prst="line">
                <a:avLst/>
              </a:prstGeom>
              <a:ln w="31750"/>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flipH="1" flipV="1">
                <a:off x="1419782" y="5191640"/>
                <a:ext cx="525559"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H="1" flipV="1">
                <a:off x="1408014" y="2456933"/>
                <a:ext cx="525559" cy="0"/>
              </a:xfrm>
              <a:prstGeom prst="line">
                <a:avLst/>
              </a:prstGeom>
              <a:ln w="31750"/>
            </p:spPr>
            <p:style>
              <a:lnRef idx="1">
                <a:schemeClr val="dk1"/>
              </a:lnRef>
              <a:fillRef idx="0">
                <a:schemeClr val="dk1"/>
              </a:fillRef>
              <a:effectRef idx="0">
                <a:schemeClr val="dk1"/>
              </a:effectRef>
              <a:fontRef idx="minor">
                <a:schemeClr val="tx1"/>
              </a:fontRef>
            </p:style>
          </p:cxnSp>
        </p:grpSp>
        <p:cxnSp>
          <p:nvCxnSpPr>
            <p:cNvPr id="20" name="直線コネクタ 19"/>
            <p:cNvCxnSpPr/>
            <p:nvPr/>
          </p:nvCxnSpPr>
          <p:spPr>
            <a:xfrm flipH="1" flipV="1">
              <a:off x="1048014" y="3790901"/>
              <a:ext cx="360000" cy="0"/>
            </a:xfrm>
            <a:prstGeom prst="line">
              <a:avLst/>
            </a:prstGeom>
            <a:ln w="317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270054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確率変数の型</a:t>
            </a:r>
          </a:p>
        </p:txBody>
      </p:sp>
      <p:sp>
        <p:nvSpPr>
          <p:cNvPr id="8" name="テキスト ボックス 7"/>
          <p:cNvSpPr txBox="1"/>
          <p:nvPr/>
        </p:nvSpPr>
        <p:spPr>
          <a:xfrm>
            <a:off x="1509413" y="2133793"/>
            <a:ext cx="586058" cy="1551584"/>
          </a:xfrm>
          <a:prstGeom prst="rect">
            <a:avLst/>
          </a:prstGeom>
          <a:noFill/>
          <a:ln w="31750">
            <a:solidFill>
              <a:schemeClr val="tx1"/>
            </a:solidFill>
          </a:ln>
        </p:spPr>
        <p:txBody>
          <a:bodyPr vert="eaVert" wrap="square" rtlCol="0">
            <a:spAutoFit/>
          </a:bodyPr>
          <a:lstStyle/>
          <a:p>
            <a:endParaRPr lang="en-US" altLang="ja-JP" sz="554" dirty="0">
              <a:latin typeface="Meiryo" charset="-128"/>
              <a:ea typeface="Meiryo" charset="-128"/>
              <a:cs typeface="Meiryo" charset="-128"/>
            </a:endParaRPr>
          </a:p>
          <a:p>
            <a:r>
              <a:rPr lang="ja-JP" altLang="en-US" sz="1500" b="1" dirty="0">
                <a:latin typeface="Meiryo" charset="-128"/>
                <a:ea typeface="Meiryo" charset="-128"/>
                <a:cs typeface="Meiryo" charset="-128"/>
              </a:rPr>
              <a:t>確率変数の型</a:t>
            </a:r>
            <a:endParaRPr lang="en-US" altLang="ja-JP" sz="1500" b="1" dirty="0">
              <a:latin typeface="Meiryo" charset="-128"/>
              <a:ea typeface="Meiryo" charset="-128"/>
              <a:cs typeface="Meiryo" charset="-128"/>
            </a:endParaRPr>
          </a:p>
          <a:p>
            <a:endParaRPr lang="ja-JP" altLang="en-US" sz="554" dirty="0">
              <a:latin typeface="Meiryo" charset="-128"/>
              <a:ea typeface="Meiryo" charset="-128"/>
              <a:cs typeface="Meiryo" charset="-128"/>
            </a:endParaRPr>
          </a:p>
        </p:txBody>
      </p:sp>
      <p:sp>
        <p:nvSpPr>
          <p:cNvPr id="10" name="テキスト ボックス 9"/>
          <p:cNvSpPr txBox="1"/>
          <p:nvPr/>
        </p:nvSpPr>
        <p:spPr>
          <a:xfrm>
            <a:off x="2444699" y="1544860"/>
            <a:ext cx="728372" cy="1295996"/>
          </a:xfrm>
          <a:prstGeom prst="rect">
            <a:avLst/>
          </a:prstGeom>
          <a:noFill/>
          <a:ln w="31750">
            <a:solidFill>
              <a:schemeClr val="tx1"/>
            </a:solidFill>
          </a:ln>
        </p:spPr>
        <p:txBody>
          <a:bodyPr wrap="square" rtlCol="0">
            <a:spAutoFit/>
          </a:bodyPr>
          <a:lstStyle/>
          <a:p>
            <a:endParaRPr lang="en-US" altLang="ja-JP" sz="166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離</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2436064" y="3462932"/>
            <a:ext cx="740145" cy="1271245"/>
          </a:xfrm>
          <a:prstGeom prst="rect">
            <a:avLst/>
          </a:prstGeom>
          <a:noFill/>
          <a:ln w="31750">
            <a:solidFill>
              <a:schemeClr val="tx1"/>
            </a:solidFill>
          </a:ln>
        </p:spPr>
        <p:txBody>
          <a:bodyPr wrap="square" rtlCol="0">
            <a:spAutoFit/>
          </a:bodyPr>
          <a:lstStyle/>
          <a:p>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続</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grpSp>
        <p:nvGrpSpPr>
          <p:cNvPr id="21" name="図形グループ 20"/>
          <p:cNvGrpSpPr/>
          <p:nvPr/>
        </p:nvGrpSpPr>
        <p:grpSpPr>
          <a:xfrm>
            <a:off x="2090518" y="1962956"/>
            <a:ext cx="349757" cy="1893259"/>
            <a:chOff x="1048014" y="2456933"/>
            <a:chExt cx="897327" cy="2734707"/>
          </a:xfrm>
        </p:grpSpPr>
        <p:grpSp>
          <p:nvGrpSpPr>
            <p:cNvPr id="19" name="図形グループ 18"/>
            <p:cNvGrpSpPr/>
            <p:nvPr/>
          </p:nvGrpSpPr>
          <p:grpSpPr>
            <a:xfrm>
              <a:off x="1408014" y="2456933"/>
              <a:ext cx="537327" cy="2734707"/>
              <a:chOff x="1408014" y="2456933"/>
              <a:chExt cx="537327" cy="2734707"/>
            </a:xfrm>
          </p:grpSpPr>
          <p:cxnSp>
            <p:nvCxnSpPr>
              <p:cNvPr id="14" name="直線コネクタ 13"/>
              <p:cNvCxnSpPr/>
              <p:nvPr/>
            </p:nvCxnSpPr>
            <p:spPr>
              <a:xfrm>
                <a:off x="1419782" y="2456933"/>
                <a:ext cx="0" cy="2734707"/>
              </a:xfrm>
              <a:prstGeom prst="line">
                <a:avLst/>
              </a:prstGeom>
              <a:ln w="31750"/>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flipH="1" flipV="1">
                <a:off x="1419782" y="5191640"/>
                <a:ext cx="525559"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H="1" flipV="1">
                <a:off x="1408014" y="2456933"/>
                <a:ext cx="525559" cy="0"/>
              </a:xfrm>
              <a:prstGeom prst="line">
                <a:avLst/>
              </a:prstGeom>
              <a:ln w="31750"/>
            </p:spPr>
            <p:style>
              <a:lnRef idx="1">
                <a:schemeClr val="dk1"/>
              </a:lnRef>
              <a:fillRef idx="0">
                <a:schemeClr val="dk1"/>
              </a:fillRef>
              <a:effectRef idx="0">
                <a:schemeClr val="dk1"/>
              </a:effectRef>
              <a:fontRef idx="minor">
                <a:schemeClr val="tx1"/>
              </a:fontRef>
            </p:style>
          </p:cxnSp>
        </p:grpSp>
        <p:cxnSp>
          <p:nvCxnSpPr>
            <p:cNvPr id="20" name="直線コネクタ 19"/>
            <p:cNvCxnSpPr/>
            <p:nvPr/>
          </p:nvCxnSpPr>
          <p:spPr>
            <a:xfrm flipH="1" flipV="1">
              <a:off x="1048014" y="3790901"/>
              <a:ext cx="360000" cy="0"/>
            </a:xfrm>
            <a:prstGeom prst="line">
              <a:avLst/>
            </a:prstGeom>
            <a:ln w="317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45741286-F899-4351-88A7-3C2A09B608EB}"/>
                  </a:ext>
                </a:extLst>
              </p:cNvPr>
              <p:cNvSpPr/>
              <p:nvPr/>
            </p:nvSpPr>
            <p:spPr>
              <a:xfrm>
                <a:off x="3398454" y="1872279"/>
                <a:ext cx="1727139" cy="722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500" i="1">
                              <a:latin typeface="Cambria Math" panose="02040503050406030204" pitchFamily="18" charset="0"/>
                              <a:ea typeface="Cambria Math" charset="0"/>
                              <a:cs typeface="Cambria Math" charset="0"/>
                            </a:rPr>
                          </m:ctrlPr>
                        </m:dPr>
                        <m:e>
                          <m:r>
                            <a:rPr lang="en-US" altLang="ja-JP" sz="1500" i="1">
                              <a:latin typeface="Cambria Math" charset="0"/>
                              <a:ea typeface="Cambria Math" charset="0"/>
                              <a:cs typeface="Cambria Math" charset="0"/>
                            </a:rPr>
                            <m:t>2</m:t>
                          </m:r>
                        </m:e>
                      </m:d>
                      <m:r>
                        <a:rPr lang="en-US" altLang="ja-JP" sz="1500" i="1">
                          <a:latin typeface="Cambria Math" charset="0"/>
                          <a:ea typeface="Cambria Math" charset="0"/>
                          <a:cs typeface="Cambria Math" charset="0"/>
                        </a:rPr>
                        <m:t>   </m:t>
                      </m:r>
                      <m:nary>
                        <m:naryPr>
                          <m:chr m:val="∑"/>
                          <m:ctrlPr>
                            <a:rPr lang="is-IS" altLang="ja-JP" sz="1500" i="1">
                              <a:latin typeface="Cambria Math" panose="02040503050406030204" pitchFamily="18" charset="0"/>
                              <a:ea typeface="Cambria Math" charset="0"/>
                              <a:cs typeface="Cambria Math" charset="0"/>
                            </a:rPr>
                          </m:ctrlPr>
                        </m:naryPr>
                        <m:sub>
                          <m:r>
                            <m:rPr>
                              <m:brk m:alnAt="23"/>
                            </m:rPr>
                            <a:rPr lang="en-US" altLang="ja-JP" sz="1500" i="1">
                              <a:latin typeface="Cambria Math" charset="0"/>
                              <a:ea typeface="Cambria Math" charset="0"/>
                              <a:cs typeface="Cambria Math" charset="0"/>
                            </a:rPr>
                            <m:t>𝑖</m:t>
                          </m:r>
                          <m:r>
                            <a:rPr lang="en-US" altLang="ja-JP" sz="1500" i="1">
                              <a:latin typeface="Cambria Math" charset="0"/>
                              <a:ea typeface="Cambria Math" charset="0"/>
                              <a:cs typeface="Cambria Math" charset="0"/>
                            </a:rPr>
                            <m:t>=1</m:t>
                          </m:r>
                        </m:sub>
                        <m:sup>
                          <m:r>
                            <a:rPr lang="en-US" altLang="ja-JP" sz="1500" i="1">
                              <a:latin typeface="Cambria Math" charset="0"/>
                              <a:ea typeface="Cambria Math" charset="0"/>
                              <a:cs typeface="Cambria Math" charset="0"/>
                            </a:rPr>
                            <m:t>𝑛</m:t>
                          </m:r>
                        </m:sup>
                        <m:e>
                          <m:r>
                            <a:rPr lang="en-US" altLang="ja-JP" sz="1500" i="1">
                              <a:latin typeface="Cambria Math" charset="0"/>
                              <a:ea typeface="Cambria Math" charset="0"/>
                              <a:cs typeface="Cambria Math" charset="0"/>
                            </a:rPr>
                            <m:t>𝑝</m:t>
                          </m:r>
                          <m:d>
                            <m:dPr>
                              <m:ctrlPr>
                                <a:rPr lang="en-US" altLang="ja-JP" sz="1500" i="1">
                                  <a:latin typeface="Cambria Math" panose="02040503050406030204" pitchFamily="18" charset="0"/>
                                  <a:ea typeface="Cambria Math" charset="0"/>
                                  <a:cs typeface="Cambria Math" charset="0"/>
                                </a:rPr>
                              </m:ctrlPr>
                            </m:dPr>
                            <m:e>
                              <m:sSub>
                                <m:sSubPr>
                                  <m:ctrlPr>
                                    <a:rPr lang="en-US" altLang="ja-JP" sz="1500" i="1">
                                      <a:latin typeface="Cambria Math" panose="02040503050406030204" pitchFamily="18" charset="0"/>
                                      <a:ea typeface="Cambria Math" charset="0"/>
                                      <a:cs typeface="Cambria Math" charset="0"/>
                                    </a:rPr>
                                  </m:ctrlPr>
                                </m:sSubPr>
                                <m:e>
                                  <m:r>
                                    <a:rPr lang="en-US" altLang="ja-JP" sz="1500" i="1">
                                      <a:latin typeface="Cambria Math" charset="0"/>
                                      <a:ea typeface="Cambria Math" charset="0"/>
                                      <a:cs typeface="Cambria Math" charset="0"/>
                                    </a:rPr>
                                    <m:t>𝑥</m:t>
                                  </m:r>
                                </m:e>
                                <m:sub>
                                  <m:r>
                                    <a:rPr lang="en-US" altLang="ja-JP" sz="1500" i="1">
                                      <a:latin typeface="Cambria Math" charset="0"/>
                                      <a:ea typeface="Cambria Math" charset="0"/>
                                      <a:cs typeface="Cambria Math" charset="0"/>
                                    </a:rPr>
                                    <m:t>𝑖</m:t>
                                  </m:r>
                                </m:sub>
                              </m:sSub>
                            </m:e>
                          </m:d>
                          <m:r>
                            <a:rPr lang="en-US" altLang="ja-JP" sz="1500" i="1">
                              <a:latin typeface="Cambria Math" charset="0"/>
                              <a:ea typeface="Cambria Math" charset="0"/>
                              <a:cs typeface="Cambria Math" charset="0"/>
                            </a:rPr>
                            <m:t>=1</m:t>
                          </m:r>
                        </m:e>
                      </m:nary>
                    </m:oMath>
                  </m:oMathPara>
                </a14:m>
                <a:endParaRPr lang="ja-JP" altLang="en-US" sz="1500" dirty="0"/>
              </a:p>
            </p:txBody>
          </p:sp>
        </mc:Choice>
        <mc:Fallback xmlns="">
          <p:sp>
            <p:nvSpPr>
              <p:cNvPr id="47" name="正方形/長方形 46">
                <a:extLst>
                  <a:ext uri="{FF2B5EF4-FFF2-40B4-BE49-F238E27FC236}">
                    <a16:creationId xmlns:a16="http://schemas.microsoft.com/office/drawing/2014/main" id="{45741286-F899-4351-88A7-3C2A09B608EB}"/>
                  </a:ext>
                </a:extLst>
              </p:cNvPr>
              <p:cNvSpPr>
                <a:spLocks noRot="1" noChangeAspect="1" noMove="1" noResize="1" noEditPoints="1" noAdjustHandles="1" noChangeArrowheads="1" noChangeShapeType="1" noTextEdit="1"/>
              </p:cNvSpPr>
              <p:nvPr/>
            </p:nvSpPr>
            <p:spPr>
              <a:xfrm>
                <a:off x="3398454" y="1872279"/>
                <a:ext cx="1727139" cy="72244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CC9DA48-F098-4C56-9BB4-4CB318180FB1}"/>
                  </a:ext>
                </a:extLst>
              </p:cNvPr>
              <p:cNvSpPr txBox="1"/>
              <p:nvPr/>
            </p:nvSpPr>
            <p:spPr>
              <a:xfrm>
                <a:off x="3367980" y="3506478"/>
                <a:ext cx="142488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1</m:t>
                          </m:r>
                        </m:e>
                      </m:d>
                      <m:r>
                        <a:rPr kumimoji="1" lang="en-US" altLang="ja-JP" sz="1500" i="1">
                          <a:latin typeface="Cambria Math" charset="0"/>
                          <a:ea typeface="メイリオ" panose="020B0604030504040204" pitchFamily="50" charset="-128"/>
                        </a:rPr>
                        <m:t>  0</m:t>
                      </m:r>
                      <m:r>
                        <a:rPr kumimoji="1" lang="en-US" altLang="ja-JP" sz="1500" i="1">
                          <a:latin typeface="Cambria Math" charset="0"/>
                          <a:ea typeface="Cambria Math" charset="0"/>
                          <a:cs typeface="Cambria Math" charset="0"/>
                        </a:rPr>
                        <m:t>≤</m:t>
                      </m:r>
                      <m:r>
                        <a:rPr kumimoji="1" lang="en-US" altLang="ja-JP" sz="1500" i="1">
                          <a:latin typeface="Cambria Math" charset="0"/>
                          <a:ea typeface="Cambria Math" charset="0"/>
                          <a:cs typeface="Cambria Math" charset="0"/>
                        </a:rPr>
                        <m:t>𝑓</m:t>
                      </m:r>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𝑥</m:t>
                          </m:r>
                        </m:e>
                      </m:d>
                    </m:oMath>
                  </m:oMathPara>
                </a14:m>
                <a:endParaRPr kumimoji="1" lang="en-US" altLang="ja-JP" sz="1500" i="1" dirty="0">
                  <a:latin typeface="Cambria Math" charset="0"/>
                  <a:ea typeface="Cambria Math" charset="0"/>
                  <a:cs typeface="Cambria Math" charset="0"/>
                </a:endParaRPr>
              </a:p>
            </p:txBody>
          </p:sp>
        </mc:Choice>
        <mc:Fallback xmlns="">
          <p:sp>
            <p:nvSpPr>
              <p:cNvPr id="49" name="テキスト ボックス 48">
                <a:extLst>
                  <a:ext uri="{FF2B5EF4-FFF2-40B4-BE49-F238E27FC236}">
                    <a16:creationId xmlns:a16="http://schemas.microsoft.com/office/drawing/2014/main" id="{CCC9DA48-F098-4C56-9BB4-4CB318180FB1}"/>
                  </a:ext>
                </a:extLst>
              </p:cNvPr>
              <p:cNvSpPr txBox="1">
                <a:spLocks noRot="1" noChangeAspect="1" noMove="1" noResize="1" noEditPoints="1" noAdjustHandles="1" noChangeArrowheads="1" noChangeShapeType="1" noTextEdit="1"/>
              </p:cNvSpPr>
              <p:nvPr/>
            </p:nvSpPr>
            <p:spPr>
              <a:xfrm>
                <a:off x="3367980" y="3506478"/>
                <a:ext cx="1424882" cy="230832"/>
              </a:xfrm>
              <a:prstGeom prst="rect">
                <a:avLst/>
              </a:prstGeom>
              <a:blipFill>
                <a:blip r:embed="rId4"/>
                <a:stretch>
                  <a:fillRect b="-36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65F33D26-2CF1-4844-8DB6-6D25D0543206}"/>
                  </a:ext>
                </a:extLst>
              </p:cNvPr>
              <p:cNvSpPr/>
              <p:nvPr/>
            </p:nvSpPr>
            <p:spPr>
              <a:xfrm>
                <a:off x="3405310" y="3761404"/>
                <a:ext cx="1841530" cy="590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500" i="1">
                              <a:latin typeface="Cambria Math" panose="02040503050406030204" pitchFamily="18" charset="0"/>
                              <a:ea typeface="Cambria Math" charset="0"/>
                              <a:cs typeface="Cambria Math" charset="0"/>
                            </a:rPr>
                          </m:ctrlPr>
                        </m:dPr>
                        <m:e>
                          <m:r>
                            <a:rPr lang="en-US" altLang="ja-JP" sz="1500" i="1">
                              <a:latin typeface="Cambria Math" charset="0"/>
                              <a:ea typeface="Cambria Math" charset="0"/>
                              <a:cs typeface="Cambria Math" charset="0"/>
                            </a:rPr>
                            <m:t>2</m:t>
                          </m:r>
                        </m:e>
                      </m:d>
                      <m:r>
                        <a:rPr lang="en-US" altLang="ja-JP" sz="1500" i="1">
                          <a:latin typeface="Cambria Math" charset="0"/>
                          <a:ea typeface="Cambria Math" charset="0"/>
                          <a:cs typeface="Cambria Math" charset="0"/>
                        </a:rPr>
                        <m:t> </m:t>
                      </m:r>
                      <m:nary>
                        <m:naryPr>
                          <m:ctrlPr>
                            <a:rPr lang="is-IS" altLang="ja-JP" sz="1500" i="1">
                              <a:latin typeface="Cambria Math" panose="02040503050406030204" pitchFamily="18" charset="0"/>
                              <a:ea typeface="Cambria Math" charset="0"/>
                              <a:cs typeface="Cambria Math" charset="0"/>
                            </a:rPr>
                          </m:ctrlPr>
                        </m:naryPr>
                        <m:sub>
                          <m:r>
                            <m:rPr>
                              <m:brk m:alnAt="23"/>
                            </m:rP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m:t>
                          </m:r>
                        </m:sub>
                        <m:sup>
                          <m:r>
                            <a:rPr lang="is-IS" altLang="ja-JP" sz="1500" i="1">
                              <a:latin typeface="Cambria Math" charset="0"/>
                              <a:ea typeface="Cambria Math" charset="0"/>
                              <a:cs typeface="Cambria Math" charset="0"/>
                            </a:rPr>
                            <m:t>∞</m:t>
                          </m:r>
                        </m:sup>
                        <m:e>
                          <m:r>
                            <a:rPr lang="en-US" altLang="ja-JP" sz="1500" i="1">
                              <a:latin typeface="Cambria Math" charset="0"/>
                              <a:ea typeface="Cambria Math" charset="0"/>
                              <a:cs typeface="Cambria Math" charset="0"/>
                            </a:rPr>
                            <m:t>𝑓</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𝑥</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𝑑𝑥</m:t>
                          </m:r>
                        </m:e>
                      </m:nary>
                      <m:r>
                        <a:rPr lang="en-US" altLang="ja-JP" sz="1500" i="1">
                          <a:latin typeface="Cambria Math" charset="0"/>
                          <a:ea typeface="Cambria Math" charset="0"/>
                          <a:cs typeface="Cambria Math" charset="0"/>
                        </a:rPr>
                        <m:t>=1</m:t>
                      </m:r>
                    </m:oMath>
                  </m:oMathPara>
                </a14:m>
                <a:endParaRPr lang="ja-JP" altLang="en-US" sz="1500" dirty="0"/>
              </a:p>
            </p:txBody>
          </p:sp>
        </mc:Choice>
        <mc:Fallback xmlns="">
          <p:sp>
            <p:nvSpPr>
              <p:cNvPr id="50" name="正方形/長方形 49">
                <a:extLst>
                  <a:ext uri="{FF2B5EF4-FFF2-40B4-BE49-F238E27FC236}">
                    <a16:creationId xmlns:a16="http://schemas.microsoft.com/office/drawing/2014/main" id="{65F33D26-2CF1-4844-8DB6-6D25D0543206}"/>
                  </a:ext>
                </a:extLst>
              </p:cNvPr>
              <p:cNvSpPr>
                <a:spLocks noRot="1" noChangeAspect="1" noMove="1" noResize="1" noEditPoints="1" noAdjustHandles="1" noChangeArrowheads="1" noChangeShapeType="1" noTextEdit="1"/>
              </p:cNvSpPr>
              <p:nvPr/>
            </p:nvSpPr>
            <p:spPr>
              <a:xfrm>
                <a:off x="3405310" y="3761404"/>
                <a:ext cx="1841530" cy="590354"/>
              </a:xfrm>
              <a:prstGeom prst="rect">
                <a:avLst/>
              </a:prstGeom>
              <a:blipFill>
                <a:blip r:embed="rId5"/>
                <a:stretch>
                  <a:fillRect/>
                </a:stretch>
              </a:blipFill>
            </p:spPr>
            <p:txBody>
              <a:bodyPr/>
              <a:lstStyle/>
              <a:p>
                <a:r>
                  <a:rPr lang="ja-JP" altLang="en-US">
                    <a:noFill/>
                  </a:rPr>
                  <a:t> </a:t>
                </a:r>
              </a:p>
            </p:txBody>
          </p:sp>
        </mc:Fallback>
      </mc:AlternateContent>
      <p:sp>
        <p:nvSpPr>
          <p:cNvPr id="51" name="角丸四角形 2">
            <a:extLst>
              <a:ext uri="{FF2B5EF4-FFF2-40B4-BE49-F238E27FC236}">
                <a16:creationId xmlns:a16="http://schemas.microsoft.com/office/drawing/2014/main" id="{18CF5559-6EC8-4B2F-8EF0-701E7D191FBB}"/>
              </a:ext>
            </a:extLst>
          </p:cNvPr>
          <p:cNvSpPr/>
          <p:nvPr/>
        </p:nvSpPr>
        <p:spPr>
          <a:xfrm>
            <a:off x="3367979" y="1385273"/>
            <a:ext cx="1849479" cy="1294310"/>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5" name="正方形/長方形 44">
            <a:extLst>
              <a:ext uri="{FF2B5EF4-FFF2-40B4-BE49-F238E27FC236}">
                <a16:creationId xmlns:a16="http://schemas.microsoft.com/office/drawing/2014/main" id="{830825C2-BCA1-4612-ACE5-744AAF588B15}"/>
              </a:ext>
            </a:extLst>
          </p:cNvPr>
          <p:cNvSpPr/>
          <p:nvPr/>
        </p:nvSpPr>
        <p:spPr>
          <a:xfrm>
            <a:off x="3565267" y="1238963"/>
            <a:ext cx="1413001" cy="305468"/>
          </a:xfrm>
          <a:prstGeom prst="rect">
            <a:avLst/>
          </a:prstGeom>
          <a:solidFill>
            <a:schemeClr val="bg1"/>
          </a:solidFill>
        </p:spPr>
        <p:txBody>
          <a:bodyPr wrap="square">
            <a:spAutoFit/>
          </a:bodyPr>
          <a:lstStyle/>
          <a:p>
            <a:r>
              <a:rPr lang="ja-JP" altLang="en-US" sz="1385" dirty="0"/>
              <a:t>確率質量関数</a:t>
            </a:r>
          </a:p>
        </p:txBody>
      </p:sp>
      <p:sp>
        <p:nvSpPr>
          <p:cNvPr id="52" name="角丸四角形 2">
            <a:extLst>
              <a:ext uri="{FF2B5EF4-FFF2-40B4-BE49-F238E27FC236}">
                <a16:creationId xmlns:a16="http://schemas.microsoft.com/office/drawing/2014/main" id="{7839BB28-17B1-4568-A741-2EB29F2D682D}"/>
              </a:ext>
            </a:extLst>
          </p:cNvPr>
          <p:cNvSpPr/>
          <p:nvPr/>
        </p:nvSpPr>
        <p:spPr>
          <a:xfrm>
            <a:off x="3376848" y="3209057"/>
            <a:ext cx="1832974" cy="1294310"/>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8" name="正方形/長方形 47">
            <a:extLst>
              <a:ext uri="{FF2B5EF4-FFF2-40B4-BE49-F238E27FC236}">
                <a16:creationId xmlns:a16="http://schemas.microsoft.com/office/drawing/2014/main" id="{5A1C7DFD-1FAB-4B82-8066-858B43F069C0}"/>
              </a:ext>
            </a:extLst>
          </p:cNvPr>
          <p:cNvSpPr/>
          <p:nvPr/>
        </p:nvSpPr>
        <p:spPr>
          <a:xfrm>
            <a:off x="3544106" y="3067759"/>
            <a:ext cx="1497224" cy="305468"/>
          </a:xfrm>
          <a:prstGeom prst="rect">
            <a:avLst/>
          </a:prstGeom>
          <a:solidFill>
            <a:schemeClr val="bg1"/>
          </a:solidFill>
        </p:spPr>
        <p:txBody>
          <a:bodyPr wrap="square">
            <a:spAutoFit/>
          </a:bodyPr>
          <a:lstStyle/>
          <a:p>
            <a:r>
              <a:rPr lang="ja-JP" altLang="en-US" sz="1385" dirty="0"/>
              <a:t>確率密度関数</a:t>
            </a: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4210FB1-D2B6-AB4E-92DE-07696FA5761B}"/>
                  </a:ext>
                </a:extLst>
              </p:cNvPr>
              <p:cNvSpPr txBox="1"/>
              <p:nvPr/>
            </p:nvSpPr>
            <p:spPr>
              <a:xfrm>
                <a:off x="3460935" y="1625380"/>
                <a:ext cx="1730282" cy="486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1</m:t>
                          </m:r>
                        </m:e>
                      </m:d>
                      <m:r>
                        <a:rPr kumimoji="1" lang="en-US" altLang="ja-JP" sz="1500" i="1">
                          <a:latin typeface="Cambria Math" charset="0"/>
                          <a:ea typeface="メイリオ" panose="020B0604030504040204" pitchFamily="50" charset="-128"/>
                        </a:rPr>
                        <m:t>  0</m:t>
                      </m:r>
                      <m:r>
                        <a:rPr kumimoji="1" lang="en-US" altLang="ja-JP" sz="1500" i="1">
                          <a:latin typeface="Cambria Math" charset="0"/>
                          <a:ea typeface="Cambria Math" charset="0"/>
                          <a:cs typeface="Cambria Math" charset="0"/>
                        </a:rPr>
                        <m:t>≤</m:t>
                      </m:r>
                      <m:r>
                        <a:rPr kumimoji="1" lang="en-US" altLang="ja-JP" sz="1500" i="1">
                          <a:latin typeface="Cambria Math" charset="0"/>
                          <a:ea typeface="メイリオ" panose="020B0604030504040204" pitchFamily="50" charset="-128"/>
                        </a:rPr>
                        <m:t>𝑃</m:t>
                      </m:r>
                      <m:d>
                        <m:dPr>
                          <m:ctrlPr>
                            <a:rPr kumimoji="1" lang="en-US" altLang="ja-JP" sz="1500" i="1">
                              <a:latin typeface="Cambria Math" panose="02040503050406030204" pitchFamily="18" charset="0"/>
                              <a:ea typeface="メイリオ" panose="020B0604030504040204" pitchFamily="50" charset="-128"/>
                            </a:rPr>
                          </m:ctrlPr>
                        </m:dPr>
                        <m:e>
                          <m:sSub>
                            <m:sSubPr>
                              <m:ctrlPr>
                                <a:rPr lang="en-US" altLang="ja-JP" sz="1500" i="1">
                                  <a:latin typeface="Cambria Math" panose="02040503050406030204" pitchFamily="18" charset="0"/>
                                  <a:ea typeface="Cambria Math" charset="0"/>
                                  <a:cs typeface="Cambria Math" charset="0"/>
                                </a:rPr>
                              </m:ctrlPr>
                            </m:sSubPr>
                            <m:e>
                              <m:r>
                                <a:rPr lang="en-US" altLang="ja-JP" sz="1500" i="1">
                                  <a:latin typeface="Cambria Math" charset="0"/>
                                  <a:ea typeface="Cambria Math" charset="0"/>
                                  <a:cs typeface="Cambria Math" charset="0"/>
                                </a:rPr>
                                <m:t>𝑥</m:t>
                              </m:r>
                            </m:e>
                            <m:sub>
                              <m:r>
                                <a:rPr lang="en-US" altLang="ja-JP" sz="1500" i="1">
                                  <a:latin typeface="Cambria Math" charset="0"/>
                                  <a:ea typeface="Cambria Math" charset="0"/>
                                  <a:cs typeface="Cambria Math" charset="0"/>
                                </a:rPr>
                                <m:t>𝑖</m:t>
                              </m:r>
                            </m:sub>
                          </m:sSub>
                        </m:e>
                      </m:d>
                      <m:r>
                        <a:rPr kumimoji="1" lang="en-US" altLang="ja-JP" sz="1500" i="1">
                          <a:latin typeface="Cambria Math" charset="0"/>
                          <a:ea typeface="Cambria Math" charset="0"/>
                          <a:cs typeface="Cambria Math" charset="0"/>
                        </a:rPr>
                        <m:t>≤1    </m:t>
                      </m:r>
                    </m:oMath>
                  </m:oMathPara>
                </a14:m>
                <a:endParaRPr kumimoji="1" lang="en-US" altLang="ja-JP" sz="150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kumimoji="1" lang="en-US" altLang="ja-JP" sz="1661" i="1">
                          <a:latin typeface="Cambria Math" charset="0"/>
                          <a:ea typeface="Cambria Math" charset="0"/>
                          <a:cs typeface="Cambria Math" charset="0"/>
                        </a:rPr>
                        <m:t> </m:t>
                      </m:r>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22" name="テキスト ボックス 21">
                <a:extLst>
                  <a:ext uri="{FF2B5EF4-FFF2-40B4-BE49-F238E27FC236}">
                    <a16:creationId xmlns:a16="http://schemas.microsoft.com/office/drawing/2014/main" id="{54210FB1-D2B6-AB4E-92DE-07696FA5761B}"/>
                  </a:ext>
                </a:extLst>
              </p:cNvPr>
              <p:cNvSpPr txBox="1">
                <a:spLocks noRot="1" noChangeAspect="1" noMove="1" noResize="1" noEditPoints="1" noAdjustHandles="1" noChangeArrowheads="1" noChangeShapeType="1" noTextEdit="1"/>
              </p:cNvSpPr>
              <p:nvPr/>
            </p:nvSpPr>
            <p:spPr>
              <a:xfrm>
                <a:off x="3460935" y="1625380"/>
                <a:ext cx="1730282" cy="486415"/>
              </a:xfrm>
              <a:prstGeom prst="rect">
                <a:avLst/>
              </a:prstGeom>
              <a:blipFill>
                <a:blip r:embed="rId6"/>
                <a:stretch>
                  <a:fillRect t="-2564" r="-1460" b="-179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793964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a:t>確率変数の型</a:t>
            </a:r>
          </a:p>
        </p:txBody>
      </p:sp>
      <p:sp>
        <p:nvSpPr>
          <p:cNvPr id="8" name="テキスト ボックス 7"/>
          <p:cNvSpPr txBox="1"/>
          <p:nvPr/>
        </p:nvSpPr>
        <p:spPr>
          <a:xfrm>
            <a:off x="1509413" y="2133793"/>
            <a:ext cx="586058" cy="1551584"/>
          </a:xfrm>
          <a:prstGeom prst="rect">
            <a:avLst/>
          </a:prstGeom>
          <a:noFill/>
          <a:ln w="31750">
            <a:solidFill>
              <a:schemeClr val="tx1"/>
            </a:solidFill>
          </a:ln>
        </p:spPr>
        <p:txBody>
          <a:bodyPr vert="eaVert" wrap="square" rtlCol="0">
            <a:spAutoFit/>
          </a:bodyPr>
          <a:lstStyle/>
          <a:p>
            <a:endParaRPr lang="en-US" altLang="ja-JP" sz="554" dirty="0">
              <a:latin typeface="Meiryo" charset="-128"/>
              <a:ea typeface="Meiryo" charset="-128"/>
              <a:cs typeface="Meiryo" charset="-128"/>
            </a:endParaRPr>
          </a:p>
          <a:p>
            <a:r>
              <a:rPr lang="ja-JP" altLang="en-US" sz="1500" b="1" dirty="0">
                <a:latin typeface="Meiryo" charset="-128"/>
                <a:ea typeface="Meiryo" charset="-128"/>
                <a:cs typeface="Meiryo" charset="-128"/>
              </a:rPr>
              <a:t>確率変数の型</a:t>
            </a:r>
            <a:endParaRPr lang="en-US" altLang="ja-JP" sz="1500" b="1" dirty="0">
              <a:latin typeface="Meiryo" charset="-128"/>
              <a:ea typeface="Meiryo" charset="-128"/>
              <a:cs typeface="Meiryo" charset="-128"/>
            </a:endParaRPr>
          </a:p>
          <a:p>
            <a:endParaRPr lang="ja-JP" altLang="en-US" sz="554" dirty="0">
              <a:latin typeface="Meiryo" charset="-128"/>
              <a:ea typeface="Meiryo" charset="-128"/>
              <a:cs typeface="Meiryo" charset="-128"/>
            </a:endParaRPr>
          </a:p>
        </p:txBody>
      </p:sp>
      <p:sp>
        <p:nvSpPr>
          <p:cNvPr id="10" name="テキスト ボックス 9"/>
          <p:cNvSpPr txBox="1"/>
          <p:nvPr/>
        </p:nvSpPr>
        <p:spPr>
          <a:xfrm>
            <a:off x="2444699" y="1544860"/>
            <a:ext cx="728372" cy="1295996"/>
          </a:xfrm>
          <a:prstGeom prst="rect">
            <a:avLst/>
          </a:prstGeom>
          <a:noFill/>
          <a:ln w="31750">
            <a:solidFill>
              <a:schemeClr val="tx1"/>
            </a:solidFill>
          </a:ln>
        </p:spPr>
        <p:txBody>
          <a:bodyPr wrap="square" rtlCol="0">
            <a:spAutoFit/>
          </a:bodyPr>
          <a:lstStyle/>
          <a:p>
            <a:endParaRPr lang="en-US" altLang="ja-JP" sz="166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離</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2436064" y="3462932"/>
            <a:ext cx="740145" cy="1271245"/>
          </a:xfrm>
          <a:prstGeom prst="rect">
            <a:avLst/>
          </a:prstGeom>
          <a:noFill/>
          <a:ln w="31750">
            <a:solidFill>
              <a:schemeClr val="tx1"/>
            </a:solidFill>
          </a:ln>
        </p:spPr>
        <p:txBody>
          <a:bodyPr wrap="square" rtlCol="0">
            <a:spAutoFit/>
          </a:bodyPr>
          <a:lstStyle/>
          <a:p>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連</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続</a:t>
            </a:r>
            <a:endParaRPr lang="en-US" altLang="ja-JP" sz="1500" b="1" dirty="0">
              <a:latin typeface="メイリオ" panose="020B0604030504040204" pitchFamily="50" charset="-128"/>
              <a:ea typeface="メイリオ" panose="020B0604030504040204" pitchFamily="50" charset="-128"/>
            </a:endParaRPr>
          </a:p>
          <a:p>
            <a:r>
              <a:rPr lang="ja-JP" altLang="en-US" sz="1500" b="1">
                <a:latin typeface="メイリオ" panose="020B0604030504040204" pitchFamily="50" charset="-128"/>
                <a:ea typeface="メイリオ" panose="020B0604030504040204" pitchFamily="50" charset="-128"/>
              </a:rPr>
              <a:t>型</a:t>
            </a:r>
            <a:endParaRPr lang="en-US" altLang="ja-JP" sz="1500" b="1" dirty="0">
              <a:latin typeface="メイリオ" panose="020B0604030504040204" pitchFamily="50" charset="-128"/>
              <a:ea typeface="メイリオ" panose="020B0604030504040204" pitchFamily="50" charset="-128"/>
            </a:endParaRPr>
          </a:p>
          <a:p>
            <a:endParaRPr kumimoji="1" lang="en-US" altLang="ja-JP" sz="1661" dirty="0">
              <a:latin typeface="メイリオ" panose="020B0604030504040204" pitchFamily="50" charset="-128"/>
              <a:ea typeface="メイリオ" panose="020B0604030504040204" pitchFamily="50" charset="-128"/>
            </a:endParaRPr>
          </a:p>
        </p:txBody>
      </p:sp>
      <p:grpSp>
        <p:nvGrpSpPr>
          <p:cNvPr id="21" name="図形グループ 20"/>
          <p:cNvGrpSpPr/>
          <p:nvPr/>
        </p:nvGrpSpPr>
        <p:grpSpPr>
          <a:xfrm>
            <a:off x="2090518" y="1962956"/>
            <a:ext cx="349757" cy="1893259"/>
            <a:chOff x="1048014" y="2456933"/>
            <a:chExt cx="897327" cy="2734707"/>
          </a:xfrm>
        </p:grpSpPr>
        <p:grpSp>
          <p:nvGrpSpPr>
            <p:cNvPr id="19" name="図形グループ 18"/>
            <p:cNvGrpSpPr/>
            <p:nvPr/>
          </p:nvGrpSpPr>
          <p:grpSpPr>
            <a:xfrm>
              <a:off x="1408014" y="2456933"/>
              <a:ext cx="537327" cy="2734707"/>
              <a:chOff x="1408014" y="2456933"/>
              <a:chExt cx="537327" cy="2734707"/>
            </a:xfrm>
          </p:grpSpPr>
          <p:cxnSp>
            <p:nvCxnSpPr>
              <p:cNvPr id="14" name="直線コネクタ 13"/>
              <p:cNvCxnSpPr/>
              <p:nvPr/>
            </p:nvCxnSpPr>
            <p:spPr>
              <a:xfrm>
                <a:off x="1419782" y="2456933"/>
                <a:ext cx="0" cy="2734707"/>
              </a:xfrm>
              <a:prstGeom prst="line">
                <a:avLst/>
              </a:prstGeom>
              <a:ln w="31750"/>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flipH="1" flipV="1">
                <a:off x="1419782" y="5191640"/>
                <a:ext cx="525559"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8" name="直線コネクタ 17"/>
              <p:cNvCxnSpPr/>
              <p:nvPr/>
            </p:nvCxnSpPr>
            <p:spPr>
              <a:xfrm flipH="1" flipV="1">
                <a:off x="1408014" y="2456933"/>
                <a:ext cx="525559" cy="0"/>
              </a:xfrm>
              <a:prstGeom prst="line">
                <a:avLst/>
              </a:prstGeom>
              <a:ln w="31750"/>
            </p:spPr>
            <p:style>
              <a:lnRef idx="1">
                <a:schemeClr val="dk1"/>
              </a:lnRef>
              <a:fillRef idx="0">
                <a:schemeClr val="dk1"/>
              </a:fillRef>
              <a:effectRef idx="0">
                <a:schemeClr val="dk1"/>
              </a:effectRef>
              <a:fontRef idx="minor">
                <a:schemeClr val="tx1"/>
              </a:fontRef>
            </p:style>
          </p:cxnSp>
        </p:grpSp>
        <p:cxnSp>
          <p:nvCxnSpPr>
            <p:cNvPr id="20" name="直線コネクタ 19"/>
            <p:cNvCxnSpPr/>
            <p:nvPr/>
          </p:nvCxnSpPr>
          <p:spPr>
            <a:xfrm flipH="1" flipV="1">
              <a:off x="1048014" y="3790901"/>
              <a:ext cx="360000" cy="0"/>
            </a:xfrm>
            <a:prstGeom prst="line">
              <a:avLst/>
            </a:prstGeom>
            <a:ln w="317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0ED30C6F-ED57-44D6-8100-78D4057A2769}"/>
                  </a:ext>
                </a:extLst>
              </p:cNvPr>
              <p:cNvSpPr txBox="1"/>
              <p:nvPr/>
            </p:nvSpPr>
            <p:spPr>
              <a:xfrm>
                <a:off x="3460935" y="1625380"/>
                <a:ext cx="1730282" cy="486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1</m:t>
                          </m:r>
                        </m:e>
                      </m:d>
                      <m:r>
                        <a:rPr kumimoji="1" lang="en-US" altLang="ja-JP" sz="1500" i="1">
                          <a:latin typeface="Cambria Math" charset="0"/>
                          <a:ea typeface="メイリオ" panose="020B0604030504040204" pitchFamily="50" charset="-128"/>
                        </a:rPr>
                        <m:t>  0</m:t>
                      </m:r>
                      <m:r>
                        <a:rPr kumimoji="1" lang="en-US" altLang="ja-JP" sz="1500" i="1">
                          <a:latin typeface="Cambria Math" charset="0"/>
                          <a:ea typeface="Cambria Math" charset="0"/>
                          <a:cs typeface="Cambria Math" charset="0"/>
                        </a:rPr>
                        <m:t>≤</m:t>
                      </m:r>
                      <m:r>
                        <a:rPr kumimoji="1" lang="en-US" altLang="ja-JP" sz="1500" i="1">
                          <a:latin typeface="Cambria Math" charset="0"/>
                          <a:ea typeface="メイリオ" panose="020B0604030504040204" pitchFamily="50" charset="-128"/>
                        </a:rPr>
                        <m:t>𝑃</m:t>
                      </m:r>
                      <m:d>
                        <m:dPr>
                          <m:ctrlPr>
                            <a:rPr kumimoji="1" lang="en-US" altLang="ja-JP" sz="1500" i="1">
                              <a:latin typeface="Cambria Math" panose="02040503050406030204" pitchFamily="18" charset="0"/>
                              <a:ea typeface="メイリオ" panose="020B0604030504040204" pitchFamily="50" charset="-128"/>
                            </a:rPr>
                          </m:ctrlPr>
                        </m:dPr>
                        <m:e>
                          <m:sSub>
                            <m:sSubPr>
                              <m:ctrlPr>
                                <a:rPr lang="en-US" altLang="ja-JP" sz="1500" i="1">
                                  <a:latin typeface="Cambria Math" panose="02040503050406030204" pitchFamily="18" charset="0"/>
                                  <a:ea typeface="Cambria Math" charset="0"/>
                                  <a:cs typeface="Cambria Math" charset="0"/>
                                </a:rPr>
                              </m:ctrlPr>
                            </m:sSubPr>
                            <m:e>
                              <m:r>
                                <a:rPr lang="en-US" altLang="ja-JP" sz="1500" i="1">
                                  <a:latin typeface="Cambria Math" charset="0"/>
                                  <a:ea typeface="Cambria Math" charset="0"/>
                                  <a:cs typeface="Cambria Math" charset="0"/>
                                </a:rPr>
                                <m:t>𝑥</m:t>
                              </m:r>
                            </m:e>
                            <m:sub>
                              <m:r>
                                <a:rPr lang="en-US" altLang="ja-JP" sz="1500" i="1">
                                  <a:latin typeface="Cambria Math" charset="0"/>
                                  <a:ea typeface="Cambria Math" charset="0"/>
                                  <a:cs typeface="Cambria Math" charset="0"/>
                                </a:rPr>
                                <m:t>𝑖</m:t>
                              </m:r>
                            </m:sub>
                          </m:sSub>
                        </m:e>
                      </m:d>
                      <m:r>
                        <a:rPr kumimoji="1" lang="en-US" altLang="ja-JP" sz="1500" i="1">
                          <a:latin typeface="Cambria Math" charset="0"/>
                          <a:ea typeface="Cambria Math" charset="0"/>
                          <a:cs typeface="Cambria Math" charset="0"/>
                        </a:rPr>
                        <m:t>≤1    </m:t>
                      </m:r>
                    </m:oMath>
                  </m:oMathPara>
                </a14:m>
                <a:endParaRPr kumimoji="1" lang="en-US" altLang="ja-JP" sz="150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kumimoji="1" lang="en-US" altLang="ja-JP" sz="1661" i="1">
                          <a:latin typeface="Cambria Math" charset="0"/>
                          <a:ea typeface="Cambria Math" charset="0"/>
                          <a:cs typeface="Cambria Math" charset="0"/>
                        </a:rPr>
                        <m:t> </m:t>
                      </m:r>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46" name="テキスト ボックス 45">
                <a:extLst>
                  <a:ext uri="{FF2B5EF4-FFF2-40B4-BE49-F238E27FC236}">
                    <a16:creationId xmlns:a16="http://schemas.microsoft.com/office/drawing/2014/main" id="{0ED30C6F-ED57-44D6-8100-78D4057A2769}"/>
                  </a:ext>
                </a:extLst>
              </p:cNvPr>
              <p:cNvSpPr txBox="1">
                <a:spLocks noRot="1" noChangeAspect="1" noMove="1" noResize="1" noEditPoints="1" noAdjustHandles="1" noChangeArrowheads="1" noChangeShapeType="1" noTextEdit="1"/>
              </p:cNvSpPr>
              <p:nvPr/>
            </p:nvSpPr>
            <p:spPr>
              <a:xfrm>
                <a:off x="3460935" y="1625380"/>
                <a:ext cx="1730282" cy="486415"/>
              </a:xfrm>
              <a:prstGeom prst="rect">
                <a:avLst/>
              </a:prstGeom>
              <a:blipFill>
                <a:blip r:embed="rId2"/>
                <a:stretch>
                  <a:fillRect t="-2564" r="-1460" b="-1794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45741286-F899-4351-88A7-3C2A09B608EB}"/>
                  </a:ext>
                </a:extLst>
              </p:cNvPr>
              <p:cNvSpPr/>
              <p:nvPr/>
            </p:nvSpPr>
            <p:spPr>
              <a:xfrm>
                <a:off x="3398454" y="1872279"/>
                <a:ext cx="1727139" cy="722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500" i="1">
                              <a:latin typeface="Cambria Math" panose="02040503050406030204" pitchFamily="18" charset="0"/>
                              <a:ea typeface="Cambria Math" charset="0"/>
                              <a:cs typeface="Cambria Math" charset="0"/>
                            </a:rPr>
                          </m:ctrlPr>
                        </m:dPr>
                        <m:e>
                          <m:r>
                            <a:rPr lang="en-US" altLang="ja-JP" sz="1500" i="1">
                              <a:latin typeface="Cambria Math" charset="0"/>
                              <a:ea typeface="Cambria Math" charset="0"/>
                              <a:cs typeface="Cambria Math" charset="0"/>
                            </a:rPr>
                            <m:t>2</m:t>
                          </m:r>
                        </m:e>
                      </m:d>
                      <m:r>
                        <a:rPr lang="en-US" altLang="ja-JP" sz="1500" i="1">
                          <a:latin typeface="Cambria Math" charset="0"/>
                          <a:ea typeface="Cambria Math" charset="0"/>
                          <a:cs typeface="Cambria Math" charset="0"/>
                        </a:rPr>
                        <m:t>   </m:t>
                      </m:r>
                      <m:nary>
                        <m:naryPr>
                          <m:chr m:val="∑"/>
                          <m:ctrlPr>
                            <a:rPr lang="is-IS" altLang="ja-JP" sz="1500" i="1">
                              <a:latin typeface="Cambria Math" panose="02040503050406030204" pitchFamily="18" charset="0"/>
                              <a:ea typeface="Cambria Math" charset="0"/>
                              <a:cs typeface="Cambria Math" charset="0"/>
                            </a:rPr>
                          </m:ctrlPr>
                        </m:naryPr>
                        <m:sub>
                          <m:r>
                            <m:rPr>
                              <m:brk m:alnAt="23"/>
                            </m:rPr>
                            <a:rPr lang="en-US" altLang="ja-JP" sz="1500" i="1">
                              <a:latin typeface="Cambria Math" charset="0"/>
                              <a:ea typeface="Cambria Math" charset="0"/>
                              <a:cs typeface="Cambria Math" charset="0"/>
                            </a:rPr>
                            <m:t>𝑖</m:t>
                          </m:r>
                          <m:r>
                            <a:rPr lang="en-US" altLang="ja-JP" sz="1500" i="1">
                              <a:latin typeface="Cambria Math" charset="0"/>
                              <a:ea typeface="Cambria Math" charset="0"/>
                              <a:cs typeface="Cambria Math" charset="0"/>
                            </a:rPr>
                            <m:t>=1</m:t>
                          </m:r>
                        </m:sub>
                        <m:sup>
                          <m:r>
                            <a:rPr lang="en-US" altLang="ja-JP" sz="1500" i="1">
                              <a:latin typeface="Cambria Math" charset="0"/>
                              <a:ea typeface="Cambria Math" charset="0"/>
                              <a:cs typeface="Cambria Math" charset="0"/>
                            </a:rPr>
                            <m:t>𝑛</m:t>
                          </m:r>
                        </m:sup>
                        <m:e>
                          <m:r>
                            <a:rPr lang="en-US" altLang="ja-JP" sz="1500" i="1">
                              <a:latin typeface="Cambria Math" charset="0"/>
                              <a:ea typeface="Cambria Math" charset="0"/>
                              <a:cs typeface="Cambria Math" charset="0"/>
                            </a:rPr>
                            <m:t>𝑝</m:t>
                          </m:r>
                          <m:d>
                            <m:dPr>
                              <m:ctrlPr>
                                <a:rPr lang="en-US" altLang="ja-JP" sz="1500" i="1">
                                  <a:latin typeface="Cambria Math" panose="02040503050406030204" pitchFamily="18" charset="0"/>
                                  <a:ea typeface="Cambria Math" charset="0"/>
                                  <a:cs typeface="Cambria Math" charset="0"/>
                                </a:rPr>
                              </m:ctrlPr>
                            </m:dPr>
                            <m:e>
                              <m:sSub>
                                <m:sSubPr>
                                  <m:ctrlPr>
                                    <a:rPr lang="en-US" altLang="ja-JP" sz="1500" i="1">
                                      <a:latin typeface="Cambria Math" panose="02040503050406030204" pitchFamily="18" charset="0"/>
                                      <a:ea typeface="Cambria Math" charset="0"/>
                                      <a:cs typeface="Cambria Math" charset="0"/>
                                    </a:rPr>
                                  </m:ctrlPr>
                                </m:sSubPr>
                                <m:e>
                                  <m:r>
                                    <a:rPr lang="en-US" altLang="ja-JP" sz="1500" i="1">
                                      <a:latin typeface="Cambria Math" charset="0"/>
                                      <a:ea typeface="Cambria Math" charset="0"/>
                                      <a:cs typeface="Cambria Math" charset="0"/>
                                    </a:rPr>
                                    <m:t>𝑥</m:t>
                                  </m:r>
                                </m:e>
                                <m:sub>
                                  <m:r>
                                    <a:rPr lang="en-US" altLang="ja-JP" sz="1500" i="1">
                                      <a:latin typeface="Cambria Math" charset="0"/>
                                      <a:ea typeface="Cambria Math" charset="0"/>
                                      <a:cs typeface="Cambria Math" charset="0"/>
                                    </a:rPr>
                                    <m:t>𝑖</m:t>
                                  </m:r>
                                </m:sub>
                              </m:sSub>
                            </m:e>
                          </m:d>
                          <m:r>
                            <a:rPr lang="en-US" altLang="ja-JP" sz="1500" i="1">
                              <a:latin typeface="Cambria Math" charset="0"/>
                              <a:ea typeface="Cambria Math" charset="0"/>
                              <a:cs typeface="Cambria Math" charset="0"/>
                            </a:rPr>
                            <m:t>=1</m:t>
                          </m:r>
                        </m:e>
                      </m:nary>
                    </m:oMath>
                  </m:oMathPara>
                </a14:m>
                <a:endParaRPr lang="ja-JP" altLang="en-US" sz="1500" dirty="0"/>
              </a:p>
            </p:txBody>
          </p:sp>
        </mc:Choice>
        <mc:Fallback xmlns="">
          <p:sp>
            <p:nvSpPr>
              <p:cNvPr id="47" name="正方形/長方形 46">
                <a:extLst>
                  <a:ext uri="{FF2B5EF4-FFF2-40B4-BE49-F238E27FC236}">
                    <a16:creationId xmlns:a16="http://schemas.microsoft.com/office/drawing/2014/main" id="{45741286-F899-4351-88A7-3C2A09B608EB}"/>
                  </a:ext>
                </a:extLst>
              </p:cNvPr>
              <p:cNvSpPr>
                <a:spLocks noRot="1" noChangeAspect="1" noMove="1" noResize="1" noEditPoints="1" noAdjustHandles="1" noChangeArrowheads="1" noChangeShapeType="1" noTextEdit="1"/>
              </p:cNvSpPr>
              <p:nvPr/>
            </p:nvSpPr>
            <p:spPr>
              <a:xfrm>
                <a:off x="3398454" y="1872279"/>
                <a:ext cx="1727139" cy="72244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CC9DA48-F098-4C56-9BB4-4CB318180FB1}"/>
                  </a:ext>
                </a:extLst>
              </p:cNvPr>
              <p:cNvSpPr txBox="1"/>
              <p:nvPr/>
            </p:nvSpPr>
            <p:spPr>
              <a:xfrm>
                <a:off x="3367980" y="3506478"/>
                <a:ext cx="142488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1</m:t>
                          </m:r>
                        </m:e>
                      </m:d>
                      <m:r>
                        <a:rPr kumimoji="1" lang="en-US" altLang="ja-JP" sz="1500" i="1">
                          <a:latin typeface="Cambria Math" charset="0"/>
                          <a:ea typeface="メイリオ" panose="020B0604030504040204" pitchFamily="50" charset="-128"/>
                        </a:rPr>
                        <m:t>  0</m:t>
                      </m:r>
                      <m:r>
                        <a:rPr kumimoji="1" lang="en-US" altLang="ja-JP" sz="1500" i="1">
                          <a:latin typeface="Cambria Math" charset="0"/>
                          <a:ea typeface="Cambria Math" charset="0"/>
                          <a:cs typeface="Cambria Math" charset="0"/>
                        </a:rPr>
                        <m:t>≤</m:t>
                      </m:r>
                      <m:r>
                        <a:rPr kumimoji="1" lang="en-US" altLang="ja-JP" sz="1500" i="1">
                          <a:latin typeface="Cambria Math" charset="0"/>
                          <a:ea typeface="Cambria Math" charset="0"/>
                          <a:cs typeface="Cambria Math" charset="0"/>
                        </a:rPr>
                        <m:t>𝑓</m:t>
                      </m:r>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𝑥</m:t>
                          </m:r>
                        </m:e>
                      </m:d>
                    </m:oMath>
                  </m:oMathPara>
                </a14:m>
                <a:endParaRPr kumimoji="1" lang="en-US" altLang="ja-JP" sz="1500" i="1" dirty="0">
                  <a:latin typeface="Cambria Math" charset="0"/>
                  <a:ea typeface="Cambria Math" charset="0"/>
                  <a:cs typeface="Cambria Math" charset="0"/>
                </a:endParaRPr>
              </a:p>
            </p:txBody>
          </p:sp>
        </mc:Choice>
        <mc:Fallback xmlns="">
          <p:sp>
            <p:nvSpPr>
              <p:cNvPr id="49" name="テキスト ボックス 48">
                <a:extLst>
                  <a:ext uri="{FF2B5EF4-FFF2-40B4-BE49-F238E27FC236}">
                    <a16:creationId xmlns:a16="http://schemas.microsoft.com/office/drawing/2014/main" id="{CCC9DA48-F098-4C56-9BB4-4CB318180FB1}"/>
                  </a:ext>
                </a:extLst>
              </p:cNvPr>
              <p:cNvSpPr txBox="1">
                <a:spLocks noRot="1" noChangeAspect="1" noMove="1" noResize="1" noEditPoints="1" noAdjustHandles="1" noChangeArrowheads="1" noChangeShapeType="1" noTextEdit="1"/>
              </p:cNvSpPr>
              <p:nvPr/>
            </p:nvSpPr>
            <p:spPr>
              <a:xfrm>
                <a:off x="3367980" y="3506478"/>
                <a:ext cx="1424882" cy="230832"/>
              </a:xfrm>
              <a:prstGeom prst="rect">
                <a:avLst/>
              </a:prstGeom>
              <a:blipFill>
                <a:blip r:embed="rId4"/>
                <a:stretch>
                  <a:fillRect b="-36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65F33D26-2CF1-4844-8DB6-6D25D0543206}"/>
                  </a:ext>
                </a:extLst>
              </p:cNvPr>
              <p:cNvSpPr/>
              <p:nvPr/>
            </p:nvSpPr>
            <p:spPr>
              <a:xfrm>
                <a:off x="3405310" y="3761404"/>
                <a:ext cx="1841530" cy="590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500" i="1">
                              <a:latin typeface="Cambria Math" panose="02040503050406030204" pitchFamily="18" charset="0"/>
                              <a:ea typeface="Cambria Math" charset="0"/>
                              <a:cs typeface="Cambria Math" charset="0"/>
                            </a:rPr>
                          </m:ctrlPr>
                        </m:dPr>
                        <m:e>
                          <m:r>
                            <a:rPr lang="en-US" altLang="ja-JP" sz="1500" i="1">
                              <a:latin typeface="Cambria Math" charset="0"/>
                              <a:ea typeface="Cambria Math" charset="0"/>
                              <a:cs typeface="Cambria Math" charset="0"/>
                            </a:rPr>
                            <m:t>2</m:t>
                          </m:r>
                        </m:e>
                      </m:d>
                      <m:r>
                        <a:rPr lang="en-US" altLang="ja-JP" sz="1500" i="1">
                          <a:latin typeface="Cambria Math" charset="0"/>
                          <a:ea typeface="Cambria Math" charset="0"/>
                          <a:cs typeface="Cambria Math" charset="0"/>
                        </a:rPr>
                        <m:t> </m:t>
                      </m:r>
                      <m:nary>
                        <m:naryPr>
                          <m:ctrlPr>
                            <a:rPr lang="is-IS" altLang="ja-JP" sz="1500" i="1">
                              <a:latin typeface="Cambria Math" panose="02040503050406030204" pitchFamily="18" charset="0"/>
                              <a:ea typeface="Cambria Math" charset="0"/>
                              <a:cs typeface="Cambria Math" charset="0"/>
                            </a:rPr>
                          </m:ctrlPr>
                        </m:naryPr>
                        <m:sub>
                          <m:r>
                            <m:rPr>
                              <m:brk m:alnAt="23"/>
                            </m:rP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m:t>
                          </m:r>
                        </m:sub>
                        <m:sup>
                          <m:r>
                            <a:rPr lang="is-IS" altLang="ja-JP" sz="1500" i="1">
                              <a:latin typeface="Cambria Math" charset="0"/>
                              <a:ea typeface="Cambria Math" charset="0"/>
                              <a:cs typeface="Cambria Math" charset="0"/>
                            </a:rPr>
                            <m:t>∞</m:t>
                          </m:r>
                        </m:sup>
                        <m:e>
                          <m:r>
                            <a:rPr lang="en-US" altLang="ja-JP" sz="1500" i="1">
                              <a:latin typeface="Cambria Math" charset="0"/>
                              <a:ea typeface="Cambria Math" charset="0"/>
                              <a:cs typeface="Cambria Math" charset="0"/>
                            </a:rPr>
                            <m:t>𝑓</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𝑥</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𝑑𝑥</m:t>
                          </m:r>
                        </m:e>
                      </m:nary>
                      <m:r>
                        <a:rPr lang="en-US" altLang="ja-JP" sz="1500" i="1">
                          <a:latin typeface="Cambria Math" charset="0"/>
                          <a:ea typeface="Cambria Math" charset="0"/>
                          <a:cs typeface="Cambria Math" charset="0"/>
                        </a:rPr>
                        <m:t>=1</m:t>
                      </m:r>
                    </m:oMath>
                  </m:oMathPara>
                </a14:m>
                <a:endParaRPr lang="ja-JP" altLang="en-US" sz="1500" dirty="0"/>
              </a:p>
            </p:txBody>
          </p:sp>
        </mc:Choice>
        <mc:Fallback xmlns="">
          <p:sp>
            <p:nvSpPr>
              <p:cNvPr id="50" name="正方形/長方形 49">
                <a:extLst>
                  <a:ext uri="{FF2B5EF4-FFF2-40B4-BE49-F238E27FC236}">
                    <a16:creationId xmlns:a16="http://schemas.microsoft.com/office/drawing/2014/main" id="{65F33D26-2CF1-4844-8DB6-6D25D0543206}"/>
                  </a:ext>
                </a:extLst>
              </p:cNvPr>
              <p:cNvSpPr>
                <a:spLocks noRot="1" noChangeAspect="1" noMove="1" noResize="1" noEditPoints="1" noAdjustHandles="1" noChangeArrowheads="1" noChangeShapeType="1" noTextEdit="1"/>
              </p:cNvSpPr>
              <p:nvPr/>
            </p:nvSpPr>
            <p:spPr>
              <a:xfrm>
                <a:off x="3405310" y="3761404"/>
                <a:ext cx="1841530" cy="590354"/>
              </a:xfrm>
              <a:prstGeom prst="rect">
                <a:avLst/>
              </a:prstGeom>
              <a:blipFill>
                <a:blip r:embed="rId5"/>
                <a:stretch>
                  <a:fillRect/>
                </a:stretch>
              </a:blipFill>
            </p:spPr>
            <p:txBody>
              <a:bodyPr/>
              <a:lstStyle/>
              <a:p>
                <a:r>
                  <a:rPr lang="ja-JP" altLang="en-US">
                    <a:noFill/>
                  </a:rPr>
                  <a:t> </a:t>
                </a:r>
              </a:p>
            </p:txBody>
          </p:sp>
        </mc:Fallback>
      </mc:AlternateContent>
      <p:sp>
        <p:nvSpPr>
          <p:cNvPr id="51" name="角丸四角形 2">
            <a:extLst>
              <a:ext uri="{FF2B5EF4-FFF2-40B4-BE49-F238E27FC236}">
                <a16:creationId xmlns:a16="http://schemas.microsoft.com/office/drawing/2014/main" id="{18CF5559-6EC8-4B2F-8EF0-701E7D191FBB}"/>
              </a:ext>
            </a:extLst>
          </p:cNvPr>
          <p:cNvSpPr/>
          <p:nvPr/>
        </p:nvSpPr>
        <p:spPr>
          <a:xfrm>
            <a:off x="3367979" y="1385273"/>
            <a:ext cx="1849479" cy="1294310"/>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2" name="角丸四角形 2">
            <a:extLst>
              <a:ext uri="{FF2B5EF4-FFF2-40B4-BE49-F238E27FC236}">
                <a16:creationId xmlns:a16="http://schemas.microsoft.com/office/drawing/2014/main" id="{7839BB28-17B1-4568-A741-2EB29F2D682D}"/>
              </a:ext>
            </a:extLst>
          </p:cNvPr>
          <p:cNvSpPr/>
          <p:nvPr/>
        </p:nvSpPr>
        <p:spPr>
          <a:xfrm>
            <a:off x="3376848" y="3209057"/>
            <a:ext cx="1832974" cy="1294310"/>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B5313D36-8CA8-4AA4-A7E5-098C26E34C11}"/>
                  </a:ext>
                </a:extLst>
              </p:cNvPr>
              <p:cNvSpPr/>
              <p:nvPr/>
            </p:nvSpPr>
            <p:spPr>
              <a:xfrm>
                <a:off x="5619948" y="1308052"/>
                <a:ext cx="2069156" cy="722442"/>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500" i="1" dirty="0">
                          <a:latin typeface="Cambria Math" charset="0"/>
                          <a:ea typeface="Cambria Math" charset="0"/>
                          <a:cs typeface="Cambria Math" charset="0"/>
                        </a:rPr>
                        <m:t>𝜇</m:t>
                      </m:r>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𝐸</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r>
                        <a:rPr lang="en-US" altLang="ja-JP" sz="1500" i="1" dirty="0">
                          <a:latin typeface="Cambria Math" charset="0"/>
                          <a:ea typeface="Cambria Math" charset="0"/>
                          <a:cs typeface="Cambria Math" charset="0"/>
                        </a:rPr>
                        <m:t>=</m:t>
                      </m:r>
                      <m:nary>
                        <m:naryPr>
                          <m:chr m:val="∑"/>
                          <m:ctrlPr>
                            <a:rPr lang="is-IS" altLang="ja-JP" sz="1500" i="1" dirty="0">
                              <a:latin typeface="Cambria Math" panose="02040503050406030204" pitchFamily="18" charset="0"/>
                              <a:ea typeface="Cambria Math" charset="0"/>
                              <a:cs typeface="Cambria Math" charset="0"/>
                            </a:rPr>
                          </m:ctrlPr>
                        </m:naryPr>
                        <m:sub>
                          <m:r>
                            <m:rPr>
                              <m:brk m:alnAt="23"/>
                            </m:rPr>
                            <a:rPr lang="en-US" altLang="ja-JP" sz="1500" i="1" dirty="0">
                              <a:latin typeface="Cambria Math" charset="0"/>
                              <a:ea typeface="Cambria Math" charset="0"/>
                              <a:cs typeface="Cambria Math" charset="0"/>
                            </a:rPr>
                            <m:t>𝑖</m:t>
                          </m:r>
                          <m:r>
                            <a:rPr lang="en-US" altLang="ja-JP" sz="1500" i="1" dirty="0">
                              <a:latin typeface="Cambria Math" charset="0"/>
                              <a:ea typeface="Cambria Math" charset="0"/>
                              <a:cs typeface="Cambria Math" charset="0"/>
                            </a:rPr>
                            <m:t>=1</m:t>
                          </m:r>
                        </m:sub>
                        <m:sup>
                          <m:r>
                            <a:rPr lang="en-US" altLang="ja-JP" sz="1500" i="1" dirty="0">
                              <a:latin typeface="Cambria Math" charset="0"/>
                              <a:ea typeface="Cambria Math" charset="0"/>
                              <a:cs typeface="Cambria Math" charset="0"/>
                            </a:rPr>
                            <m:t>𝑛</m:t>
                          </m:r>
                        </m:sup>
                        <m:e>
                          <m:sSub>
                            <m:sSubPr>
                              <m:ctrlPr>
                                <a:rPr lang="en-US" altLang="ja-JP" sz="1500" i="1" dirty="0">
                                  <a:latin typeface="Cambria Math" panose="02040503050406030204" pitchFamily="18" charset="0"/>
                                  <a:ea typeface="Cambria Math" charset="0"/>
                                  <a:cs typeface="Cambria Math" charset="0"/>
                                </a:rPr>
                              </m:ctrlPr>
                            </m:sSubPr>
                            <m:e>
                              <m:r>
                                <a:rPr lang="en-US" altLang="ja-JP" sz="1500" i="1" dirty="0">
                                  <a:latin typeface="Cambria Math" charset="0"/>
                                  <a:ea typeface="Cambria Math" charset="0"/>
                                  <a:cs typeface="Cambria Math" charset="0"/>
                                </a:rPr>
                                <m:t>𝑥</m:t>
                              </m:r>
                            </m:e>
                            <m:sub>
                              <m:r>
                                <a:rPr lang="en-US" altLang="ja-JP" sz="1500" i="1" dirty="0">
                                  <a:latin typeface="Cambria Math" charset="0"/>
                                  <a:ea typeface="Cambria Math" charset="0"/>
                                  <a:cs typeface="Cambria Math" charset="0"/>
                                </a:rPr>
                                <m:t>𝑖</m:t>
                              </m:r>
                            </m:sub>
                          </m:sSub>
                          <m:r>
                            <a:rPr lang="en-US" altLang="ja-JP" sz="1500" i="1" dirty="0">
                              <a:latin typeface="Cambria Math" charset="0"/>
                              <a:ea typeface="Cambria Math" charset="0"/>
                              <a:cs typeface="Cambria Math" charset="0"/>
                            </a:rPr>
                            <m:t>×</m:t>
                          </m:r>
                          <m:sSub>
                            <m:sSubPr>
                              <m:ctrlPr>
                                <a:rPr lang="en-US" altLang="ja-JP" sz="1500" i="1" dirty="0">
                                  <a:latin typeface="Cambria Math" panose="02040503050406030204" pitchFamily="18" charset="0"/>
                                  <a:ea typeface="Cambria Math" charset="0"/>
                                  <a:cs typeface="Cambria Math" charset="0"/>
                                </a:rPr>
                              </m:ctrlPr>
                            </m:sSubPr>
                            <m:e>
                              <m:r>
                                <a:rPr lang="en-US" altLang="ja-JP" sz="1500" i="1" dirty="0">
                                  <a:latin typeface="Cambria Math" charset="0"/>
                                  <a:ea typeface="Cambria Math" charset="0"/>
                                  <a:cs typeface="Cambria Math" charset="0"/>
                                </a:rPr>
                                <m:t>𝑝</m:t>
                              </m:r>
                            </m:e>
                            <m:sub>
                              <m:r>
                                <a:rPr lang="en-US" altLang="ja-JP" sz="1500" i="1" dirty="0">
                                  <a:latin typeface="Cambria Math" charset="0"/>
                                  <a:ea typeface="Cambria Math" charset="0"/>
                                  <a:cs typeface="Cambria Math" charset="0"/>
                                </a:rPr>
                                <m:t>𝑖</m:t>
                              </m:r>
                            </m:sub>
                          </m:sSub>
                        </m:e>
                      </m:nary>
                    </m:oMath>
                  </m:oMathPara>
                </a14:m>
                <a:endParaRPr lang="ja-JP" altLang="en-US" sz="1500" i="1" dirty="0"/>
              </a:p>
            </p:txBody>
          </p:sp>
        </mc:Choice>
        <mc:Fallback xmlns="">
          <p:sp>
            <p:nvSpPr>
              <p:cNvPr id="53" name="正方形/長方形 52">
                <a:extLst>
                  <a:ext uri="{FF2B5EF4-FFF2-40B4-BE49-F238E27FC236}">
                    <a16:creationId xmlns:a16="http://schemas.microsoft.com/office/drawing/2014/main" id="{B5313D36-8CA8-4AA4-A7E5-098C26E34C11}"/>
                  </a:ext>
                </a:extLst>
              </p:cNvPr>
              <p:cNvSpPr>
                <a:spLocks noRot="1" noChangeAspect="1" noMove="1" noResize="1" noEditPoints="1" noAdjustHandles="1" noChangeArrowheads="1" noChangeShapeType="1" noTextEdit="1"/>
              </p:cNvSpPr>
              <p:nvPr/>
            </p:nvSpPr>
            <p:spPr>
              <a:xfrm>
                <a:off x="5619948" y="1308052"/>
                <a:ext cx="2069156" cy="72244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a:extLst>
                  <a:ext uri="{FF2B5EF4-FFF2-40B4-BE49-F238E27FC236}">
                    <a16:creationId xmlns:a16="http://schemas.microsoft.com/office/drawing/2014/main" id="{6B77BB52-4BC3-4BD7-AA58-B20E2E6FD35A}"/>
                  </a:ext>
                </a:extLst>
              </p:cNvPr>
              <p:cNvSpPr/>
              <p:nvPr/>
            </p:nvSpPr>
            <p:spPr>
              <a:xfrm>
                <a:off x="5332882" y="1953640"/>
                <a:ext cx="2643288" cy="722442"/>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sSup>
                        <m:sSupPr>
                          <m:ctrlPr>
                            <a:rPr lang="en-US" altLang="ja-JP" sz="1500" i="1" dirty="0">
                              <a:latin typeface="Cambria Math" panose="02040503050406030204" pitchFamily="18" charset="0"/>
                              <a:ea typeface="Cambria Math" charset="0"/>
                              <a:cs typeface="Cambria Math" charset="0"/>
                            </a:rPr>
                          </m:ctrlPr>
                        </m:sSupPr>
                        <m:e>
                          <m:r>
                            <a:rPr lang="el-GR" altLang="ja-JP" sz="1500" i="1" dirty="0">
                              <a:latin typeface="Cambria Math" charset="0"/>
                              <a:ea typeface="Cambria Math" charset="0"/>
                              <a:cs typeface="Cambria Math" charset="0"/>
                            </a:rPr>
                            <m:t>𝜎</m:t>
                          </m:r>
                        </m:e>
                        <m:sup>
                          <m:r>
                            <a:rPr lang="en-US" altLang="ja-JP" sz="1500" i="1" dirty="0">
                              <a:latin typeface="Cambria Math" charset="0"/>
                              <a:ea typeface="Cambria Math" charset="0"/>
                              <a:cs typeface="Cambria Math" charset="0"/>
                            </a:rPr>
                            <m:t>2</m:t>
                          </m:r>
                        </m:sup>
                      </m:sSup>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𝑉</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r>
                        <a:rPr lang="en-US" altLang="ja-JP" sz="1500" i="1" dirty="0">
                          <a:latin typeface="Cambria Math" charset="0"/>
                          <a:ea typeface="Cambria Math" charset="0"/>
                          <a:cs typeface="Cambria Math" charset="0"/>
                        </a:rPr>
                        <m:t>=</m:t>
                      </m:r>
                      <m:nary>
                        <m:naryPr>
                          <m:chr m:val="∑"/>
                          <m:ctrlPr>
                            <a:rPr lang="is-IS" altLang="ja-JP" sz="1500" i="1" dirty="0">
                              <a:latin typeface="Cambria Math" panose="02040503050406030204" pitchFamily="18" charset="0"/>
                              <a:ea typeface="Cambria Math" charset="0"/>
                              <a:cs typeface="Cambria Math" charset="0"/>
                            </a:rPr>
                          </m:ctrlPr>
                        </m:naryPr>
                        <m:sub>
                          <m:r>
                            <m:rPr>
                              <m:brk m:alnAt="23"/>
                            </m:rPr>
                            <a:rPr lang="en-US" altLang="ja-JP" sz="1500" i="1" dirty="0">
                              <a:latin typeface="Cambria Math" charset="0"/>
                              <a:ea typeface="Cambria Math" charset="0"/>
                              <a:cs typeface="Cambria Math" charset="0"/>
                            </a:rPr>
                            <m:t>𝑖</m:t>
                          </m:r>
                          <m:r>
                            <a:rPr lang="en-US" altLang="ja-JP" sz="1500" i="1" dirty="0">
                              <a:latin typeface="Cambria Math" charset="0"/>
                              <a:ea typeface="Cambria Math" charset="0"/>
                              <a:cs typeface="Cambria Math" charset="0"/>
                            </a:rPr>
                            <m:t>=1</m:t>
                          </m:r>
                        </m:sub>
                        <m:sup>
                          <m:r>
                            <a:rPr lang="en-US" altLang="ja-JP" sz="1500" i="1" dirty="0">
                              <a:latin typeface="Cambria Math" charset="0"/>
                              <a:ea typeface="Cambria Math" charset="0"/>
                              <a:cs typeface="Cambria Math" charset="0"/>
                            </a:rPr>
                            <m:t>𝑛</m:t>
                          </m:r>
                        </m:sup>
                        <m:e>
                          <m:sSub>
                            <m:sSubPr>
                              <m:ctrlPr>
                                <a:rPr lang="en-US" altLang="ja-JP" sz="1500" i="1" dirty="0">
                                  <a:latin typeface="Cambria Math" panose="02040503050406030204" pitchFamily="18" charset="0"/>
                                  <a:ea typeface="Cambria Math" charset="0"/>
                                  <a:cs typeface="Cambria Math" charset="0"/>
                                </a:rPr>
                              </m:ctrlPr>
                            </m:sSubPr>
                            <m:e>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𝑥</m:t>
                              </m:r>
                            </m:e>
                            <m:sub>
                              <m:r>
                                <a:rPr lang="en-US" altLang="ja-JP" sz="1500" i="1" dirty="0">
                                  <a:latin typeface="Cambria Math" charset="0"/>
                                  <a:ea typeface="Cambria Math" charset="0"/>
                                  <a:cs typeface="Cambria Math" charset="0"/>
                                </a:rPr>
                                <m:t>𝑖</m:t>
                              </m:r>
                            </m:sub>
                          </m:sSub>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𝜇</m:t>
                          </m:r>
                          <m:sSup>
                            <m:sSupPr>
                              <m:ctrlPr>
                                <a:rPr lang="en-US" altLang="ja-JP" sz="1500" i="1" dirty="0">
                                  <a:latin typeface="Cambria Math" panose="02040503050406030204" pitchFamily="18" charset="0"/>
                                  <a:ea typeface="Cambria Math" charset="0"/>
                                  <a:cs typeface="Cambria Math" charset="0"/>
                                </a:rPr>
                              </m:ctrlPr>
                            </m:sSupPr>
                            <m:e>
                              <m:r>
                                <a:rPr lang="en-US" altLang="ja-JP" sz="1500" i="1" dirty="0">
                                  <a:latin typeface="Cambria Math" charset="0"/>
                                  <a:ea typeface="Cambria Math" charset="0"/>
                                  <a:cs typeface="Cambria Math" charset="0"/>
                                </a:rPr>
                                <m:t>)</m:t>
                              </m:r>
                            </m:e>
                            <m:sup>
                              <m:r>
                                <a:rPr lang="en-US" altLang="ja-JP" sz="1500" i="1" dirty="0">
                                  <a:latin typeface="Cambria Math" charset="0"/>
                                  <a:ea typeface="Cambria Math" charset="0"/>
                                  <a:cs typeface="Cambria Math" charset="0"/>
                                </a:rPr>
                                <m:t>2</m:t>
                              </m:r>
                            </m:sup>
                          </m:sSup>
                          <m:r>
                            <a:rPr lang="en-US" altLang="ja-JP" sz="1500" i="1" dirty="0">
                              <a:latin typeface="Cambria Math" charset="0"/>
                              <a:ea typeface="Cambria Math" charset="0"/>
                              <a:cs typeface="Cambria Math" charset="0"/>
                            </a:rPr>
                            <m:t>×</m:t>
                          </m:r>
                          <m:sSub>
                            <m:sSubPr>
                              <m:ctrlPr>
                                <a:rPr lang="en-US" altLang="ja-JP" sz="1500" i="1" dirty="0">
                                  <a:latin typeface="Cambria Math" panose="02040503050406030204" pitchFamily="18" charset="0"/>
                                  <a:ea typeface="Cambria Math" charset="0"/>
                                  <a:cs typeface="Cambria Math" charset="0"/>
                                </a:rPr>
                              </m:ctrlPr>
                            </m:sSubPr>
                            <m:e>
                              <m:r>
                                <a:rPr lang="en-US" altLang="ja-JP" sz="1500" i="1" dirty="0">
                                  <a:latin typeface="Cambria Math" charset="0"/>
                                  <a:ea typeface="Cambria Math" charset="0"/>
                                  <a:cs typeface="Cambria Math" charset="0"/>
                                </a:rPr>
                                <m:t>𝑝</m:t>
                              </m:r>
                            </m:e>
                            <m:sub>
                              <m:r>
                                <a:rPr lang="en-US" altLang="ja-JP" sz="1500" i="1" dirty="0">
                                  <a:latin typeface="Cambria Math" charset="0"/>
                                  <a:ea typeface="Cambria Math" charset="0"/>
                                  <a:cs typeface="Cambria Math" charset="0"/>
                                </a:rPr>
                                <m:t>𝑖</m:t>
                              </m:r>
                            </m:sub>
                          </m:sSub>
                        </m:e>
                      </m:nary>
                    </m:oMath>
                  </m:oMathPara>
                </a14:m>
                <a:endParaRPr lang="ja-JP" altLang="en-US" sz="1500" i="1" dirty="0"/>
              </a:p>
            </p:txBody>
          </p:sp>
        </mc:Choice>
        <mc:Fallback xmlns="">
          <p:sp>
            <p:nvSpPr>
              <p:cNvPr id="54" name="正方形/長方形 53">
                <a:extLst>
                  <a:ext uri="{FF2B5EF4-FFF2-40B4-BE49-F238E27FC236}">
                    <a16:creationId xmlns:a16="http://schemas.microsoft.com/office/drawing/2014/main" id="{6B77BB52-4BC3-4BD7-AA58-B20E2E6FD35A}"/>
                  </a:ext>
                </a:extLst>
              </p:cNvPr>
              <p:cNvSpPr>
                <a:spLocks noRot="1" noChangeAspect="1" noMove="1" noResize="1" noEditPoints="1" noAdjustHandles="1" noChangeArrowheads="1" noChangeShapeType="1" noTextEdit="1"/>
              </p:cNvSpPr>
              <p:nvPr/>
            </p:nvSpPr>
            <p:spPr>
              <a:xfrm>
                <a:off x="5332882" y="1953640"/>
                <a:ext cx="2643288" cy="72244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正方形/長方形 54">
                <a:extLst>
                  <a:ext uri="{FF2B5EF4-FFF2-40B4-BE49-F238E27FC236}">
                    <a16:creationId xmlns:a16="http://schemas.microsoft.com/office/drawing/2014/main" id="{ECE77591-ED8E-405C-98D7-74E317214411}"/>
                  </a:ext>
                </a:extLst>
              </p:cNvPr>
              <p:cNvSpPr/>
              <p:nvPr/>
            </p:nvSpPr>
            <p:spPr>
              <a:xfrm>
                <a:off x="5575195" y="3225959"/>
                <a:ext cx="2251065" cy="59035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500" i="1" dirty="0">
                          <a:latin typeface="Cambria Math" charset="0"/>
                          <a:ea typeface="Cambria Math" charset="0"/>
                          <a:cs typeface="Cambria Math" charset="0"/>
                        </a:rPr>
                        <m:t>𝜇</m:t>
                      </m:r>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𝐸</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r>
                        <a:rPr lang="en-US" altLang="ja-JP" sz="1500" i="1" dirty="0">
                          <a:latin typeface="Cambria Math" charset="0"/>
                          <a:ea typeface="Cambria Math" charset="0"/>
                          <a:cs typeface="Cambria Math" charset="0"/>
                        </a:rPr>
                        <m:t>=</m:t>
                      </m:r>
                      <m:nary>
                        <m:naryPr>
                          <m:ctrlPr>
                            <a:rPr lang="is-IS" altLang="ja-JP" sz="1500" i="1" dirty="0">
                              <a:latin typeface="Cambria Math" panose="02040503050406030204" pitchFamily="18" charset="0"/>
                              <a:ea typeface="Cambria Math" charset="0"/>
                              <a:cs typeface="Cambria Math" charset="0"/>
                            </a:rPr>
                          </m:ctrlPr>
                        </m:naryPr>
                        <m:sub>
                          <m:r>
                            <m:rPr>
                              <m:brk m:alnAt="23"/>
                            </m:rP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m:t>
                          </m:r>
                        </m:sub>
                        <m:sup>
                          <m:r>
                            <a:rPr lang="is-IS" altLang="ja-JP" sz="1500" i="1" dirty="0">
                              <a:latin typeface="Cambria Math" charset="0"/>
                              <a:ea typeface="Cambria Math" charset="0"/>
                              <a:cs typeface="Cambria Math" charset="0"/>
                            </a:rPr>
                            <m:t>∞</m:t>
                          </m:r>
                        </m:sup>
                        <m:e>
                          <m:r>
                            <a:rPr lang="en-US" altLang="ja-JP" sz="1500" i="1" dirty="0">
                              <a:latin typeface="Cambria Math" charset="0"/>
                              <a:ea typeface="Cambria Math" charset="0"/>
                              <a:cs typeface="Cambria Math" charset="0"/>
                            </a:rPr>
                            <m:t>𝑥𝑓</m:t>
                          </m:r>
                          <m:d>
                            <m:dPr>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𝑥</m:t>
                              </m:r>
                            </m:e>
                          </m:d>
                          <m:r>
                            <a:rPr lang="en-US" altLang="ja-JP" sz="1500" i="1" dirty="0">
                              <a:latin typeface="Cambria Math" charset="0"/>
                              <a:ea typeface="Cambria Math" charset="0"/>
                              <a:cs typeface="Cambria Math" charset="0"/>
                            </a:rPr>
                            <m:t>𝑑𝑥</m:t>
                          </m:r>
                        </m:e>
                      </m:nary>
                    </m:oMath>
                  </m:oMathPara>
                </a14:m>
                <a:endParaRPr lang="ja-JP" altLang="en-US" sz="1500" i="1" dirty="0"/>
              </a:p>
            </p:txBody>
          </p:sp>
        </mc:Choice>
        <mc:Fallback xmlns="">
          <p:sp>
            <p:nvSpPr>
              <p:cNvPr id="55" name="正方形/長方形 54">
                <a:extLst>
                  <a:ext uri="{FF2B5EF4-FFF2-40B4-BE49-F238E27FC236}">
                    <a16:creationId xmlns:a16="http://schemas.microsoft.com/office/drawing/2014/main" id="{ECE77591-ED8E-405C-98D7-74E317214411}"/>
                  </a:ext>
                </a:extLst>
              </p:cNvPr>
              <p:cNvSpPr>
                <a:spLocks noRot="1" noChangeAspect="1" noMove="1" noResize="1" noEditPoints="1" noAdjustHandles="1" noChangeArrowheads="1" noChangeShapeType="1" noTextEdit="1"/>
              </p:cNvSpPr>
              <p:nvPr/>
            </p:nvSpPr>
            <p:spPr>
              <a:xfrm>
                <a:off x="5575195" y="3225959"/>
                <a:ext cx="2251065" cy="590354"/>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143D14A7-8CF5-4EA4-9B21-6600F8C9D8E5}"/>
                  </a:ext>
                </a:extLst>
              </p:cNvPr>
              <p:cNvSpPr/>
              <p:nvPr/>
            </p:nvSpPr>
            <p:spPr>
              <a:xfrm>
                <a:off x="5530980" y="3856212"/>
                <a:ext cx="2247090" cy="615681"/>
              </a:xfrm>
              <a:prstGeom prst="rect">
                <a:avLst/>
              </a:prstGeom>
            </p:spPr>
            <p:txBody>
              <a:bodyPr wrap="none">
                <a:spAutoFit/>
              </a:bodyPr>
              <a:lstStyle/>
              <a:p>
                <a:pPr>
                  <a:defRPr/>
                </a:pPr>
                <a14:m>
                  <m:oMathPara xmlns:m="http://schemas.openxmlformats.org/officeDocument/2006/math">
                    <m:oMathParaPr>
                      <m:jc m:val="left"/>
                    </m:oMathParaPr>
                    <m:oMath xmlns:m="http://schemas.openxmlformats.org/officeDocument/2006/math">
                      <m:sSup>
                        <m:sSupPr>
                          <m:ctrlPr>
                            <a:rPr lang="en-US" altLang="ja-JP" sz="1500" i="1" dirty="0">
                              <a:latin typeface="Cambria Math" panose="02040503050406030204" pitchFamily="18" charset="0"/>
                              <a:ea typeface="Cambria Math" charset="0"/>
                              <a:cs typeface="Cambria Math" charset="0"/>
                            </a:rPr>
                          </m:ctrlPr>
                        </m:sSupPr>
                        <m:e>
                          <m:r>
                            <a:rPr lang="el-GR" altLang="ja-JP" sz="1500" i="1" dirty="0">
                              <a:latin typeface="Cambria Math" charset="0"/>
                              <a:ea typeface="Cambria Math" charset="0"/>
                              <a:cs typeface="Cambria Math" charset="0"/>
                            </a:rPr>
                            <m:t>𝜎</m:t>
                          </m:r>
                        </m:e>
                        <m:sup>
                          <m:r>
                            <a:rPr lang="en-US" altLang="ja-JP" sz="1500" i="1" dirty="0">
                              <a:latin typeface="Cambria Math" charset="0"/>
                              <a:ea typeface="Cambria Math" charset="0"/>
                              <a:cs typeface="Cambria Math" charset="0"/>
                            </a:rPr>
                            <m:t>2</m:t>
                          </m:r>
                        </m:sup>
                      </m:sSup>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𝑉</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oMath>
                  </m:oMathPara>
                </a14:m>
                <a:endParaRPr lang="en-US" altLang="ja-JP" sz="1500" i="1" dirty="0">
                  <a:latin typeface="Cambria Math" charset="0"/>
                  <a:ea typeface="Cambria Math" charset="0"/>
                  <a:cs typeface="Cambria Math" charset="0"/>
                </a:endParaRPr>
              </a:p>
              <a:p>
                <a:pPr>
                  <a:defRPr/>
                </a:pPr>
                <a:r>
                  <a:rPr lang="en-US" altLang="ja-JP" sz="1500" i="1" dirty="0">
                    <a:ea typeface="Cambria Math" charset="0"/>
                    <a:cs typeface="Cambria Math" charset="0"/>
                  </a:rPr>
                  <a:t>      </a:t>
                </a:r>
                <a14:m>
                  <m:oMath xmlns:m="http://schemas.openxmlformats.org/officeDocument/2006/math">
                    <m:r>
                      <a:rPr lang="en-US" altLang="ja-JP" sz="1500" i="1" dirty="0">
                        <a:latin typeface="Cambria Math" charset="0"/>
                        <a:ea typeface="Cambria Math" charset="0"/>
                        <a:cs typeface="Cambria Math" charset="0"/>
                      </a:rPr>
                      <m:t>=</m:t>
                    </m:r>
                    <m:nary>
                      <m:naryPr>
                        <m:ctrlPr>
                          <a:rPr lang="is-IS" altLang="ja-JP" sz="1500" i="1" dirty="0">
                            <a:latin typeface="Cambria Math" panose="02040503050406030204" pitchFamily="18" charset="0"/>
                            <a:ea typeface="Cambria Math" charset="0"/>
                            <a:cs typeface="Cambria Math" charset="0"/>
                          </a:rPr>
                        </m:ctrlPr>
                      </m:naryPr>
                      <m:sub>
                        <m:r>
                          <m:rPr>
                            <m:brk m:alnAt="23"/>
                          </m:rP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m:t>
                        </m:r>
                      </m:sub>
                      <m:sup>
                        <m:r>
                          <a:rPr lang="is-IS" altLang="ja-JP" sz="1500" i="1" dirty="0">
                            <a:latin typeface="Cambria Math" charset="0"/>
                            <a:ea typeface="Cambria Math" charset="0"/>
                            <a:cs typeface="Cambria Math" charset="0"/>
                          </a:rPr>
                          <m:t>∞</m:t>
                        </m:r>
                      </m:sup>
                      <m:e>
                        <m:sSup>
                          <m:sSupPr>
                            <m:ctrlPr>
                              <a:rPr lang="is-IS" altLang="ja-JP" sz="1500" i="1" dirty="0">
                                <a:latin typeface="Cambria Math" panose="02040503050406030204" pitchFamily="18" charset="0"/>
                                <a:ea typeface="Cambria Math" charset="0"/>
                                <a:cs typeface="Cambria Math" charset="0"/>
                              </a:rPr>
                            </m:ctrlPr>
                          </m:sSupPr>
                          <m:e>
                            <m:d>
                              <m:dPr>
                                <m:ctrlPr>
                                  <a:rPr lang="mr-IN"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𝑥</m:t>
                                </m:r>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𝜇</m:t>
                                </m:r>
                              </m:e>
                            </m:d>
                          </m:e>
                          <m:sup>
                            <m:r>
                              <a:rPr lang="en-US" altLang="ja-JP" sz="1500" i="1" dirty="0">
                                <a:latin typeface="Cambria Math" charset="0"/>
                                <a:ea typeface="Cambria Math" charset="0"/>
                                <a:cs typeface="Cambria Math" charset="0"/>
                              </a:rPr>
                              <m:t>2</m:t>
                            </m:r>
                          </m:sup>
                        </m:sSup>
                        <m:r>
                          <a:rPr lang="en-US" altLang="ja-JP" sz="1500" i="1" dirty="0">
                            <a:latin typeface="Cambria Math" charset="0"/>
                            <a:ea typeface="Cambria Math" charset="0"/>
                            <a:cs typeface="Cambria Math" charset="0"/>
                          </a:rPr>
                          <m:t>𝑓</m:t>
                        </m:r>
                        <m:d>
                          <m:dPr>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𝑥</m:t>
                            </m:r>
                          </m:e>
                        </m:d>
                        <m:r>
                          <a:rPr lang="en-US" altLang="ja-JP" sz="1500" i="1" dirty="0">
                            <a:latin typeface="Cambria Math" charset="0"/>
                            <a:ea typeface="Cambria Math" charset="0"/>
                            <a:cs typeface="Cambria Math" charset="0"/>
                          </a:rPr>
                          <m:t>𝑑𝑥</m:t>
                        </m:r>
                      </m:e>
                    </m:nary>
                  </m:oMath>
                </a14:m>
                <a:endParaRPr lang="ja-JP" altLang="en-US" sz="1661" i="1" dirty="0"/>
              </a:p>
            </p:txBody>
          </p:sp>
        </mc:Choice>
        <mc:Fallback xmlns="">
          <p:sp>
            <p:nvSpPr>
              <p:cNvPr id="56" name="正方形/長方形 55">
                <a:extLst>
                  <a:ext uri="{FF2B5EF4-FFF2-40B4-BE49-F238E27FC236}">
                    <a16:creationId xmlns:a16="http://schemas.microsoft.com/office/drawing/2014/main" id="{143D14A7-8CF5-4EA4-9B21-6600F8C9D8E5}"/>
                  </a:ext>
                </a:extLst>
              </p:cNvPr>
              <p:cNvSpPr>
                <a:spLocks noRot="1" noChangeAspect="1" noMove="1" noResize="1" noEditPoints="1" noAdjustHandles="1" noChangeArrowheads="1" noChangeShapeType="1" noTextEdit="1"/>
              </p:cNvSpPr>
              <p:nvPr/>
            </p:nvSpPr>
            <p:spPr>
              <a:xfrm>
                <a:off x="5530980" y="3856212"/>
                <a:ext cx="2247090" cy="615681"/>
              </a:xfrm>
              <a:prstGeom prst="rect">
                <a:avLst/>
              </a:prstGeom>
              <a:blipFill>
                <a:blip r:embed="rId9"/>
                <a:stretch>
                  <a:fillRect t="-27723" b="-101980"/>
                </a:stretch>
              </a:blipFill>
            </p:spPr>
            <p:txBody>
              <a:bodyPr/>
              <a:lstStyle/>
              <a:p>
                <a:r>
                  <a:rPr lang="ja-JP" altLang="en-US">
                    <a:noFill/>
                  </a:rPr>
                  <a:t> </a:t>
                </a:r>
              </a:p>
            </p:txBody>
          </p:sp>
        </mc:Fallback>
      </mc:AlternateContent>
      <p:sp>
        <p:nvSpPr>
          <p:cNvPr id="57" name="角丸四角形 2">
            <a:extLst>
              <a:ext uri="{FF2B5EF4-FFF2-40B4-BE49-F238E27FC236}">
                <a16:creationId xmlns:a16="http://schemas.microsoft.com/office/drawing/2014/main" id="{B22EA701-BB97-462B-8FF4-EA19C29E41A6}"/>
              </a:ext>
            </a:extLst>
          </p:cNvPr>
          <p:cNvSpPr/>
          <p:nvPr/>
        </p:nvSpPr>
        <p:spPr>
          <a:xfrm>
            <a:off x="5393957" y="3114698"/>
            <a:ext cx="2475424" cy="1483027"/>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8" name="角丸四角形 2">
            <a:extLst>
              <a:ext uri="{FF2B5EF4-FFF2-40B4-BE49-F238E27FC236}">
                <a16:creationId xmlns:a16="http://schemas.microsoft.com/office/drawing/2014/main" id="{1B350784-0D34-4C18-8F9B-6BFBE374C119}"/>
              </a:ext>
            </a:extLst>
          </p:cNvPr>
          <p:cNvSpPr/>
          <p:nvPr/>
        </p:nvSpPr>
        <p:spPr>
          <a:xfrm>
            <a:off x="5397561" y="1308053"/>
            <a:ext cx="2475424" cy="1483027"/>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9" name="正方形/長方形 58">
            <a:extLst>
              <a:ext uri="{FF2B5EF4-FFF2-40B4-BE49-F238E27FC236}">
                <a16:creationId xmlns:a16="http://schemas.microsoft.com/office/drawing/2014/main" id="{583A8F01-2D11-4EFB-8158-BDF8047A632B}"/>
              </a:ext>
            </a:extLst>
          </p:cNvPr>
          <p:cNvSpPr/>
          <p:nvPr/>
        </p:nvSpPr>
        <p:spPr>
          <a:xfrm>
            <a:off x="5813716" y="977615"/>
            <a:ext cx="1681619" cy="305918"/>
          </a:xfrm>
          <a:prstGeom prst="rect">
            <a:avLst/>
          </a:prstGeom>
        </p:spPr>
        <p:txBody>
          <a:bodyPr wrap="square">
            <a:spAutoFit/>
          </a:bodyPr>
          <a:lstStyle/>
          <a:p>
            <a:r>
              <a:rPr lang="ja-JP" altLang="en-US" sz="1388" b="1" dirty="0">
                <a:latin typeface="メイリオ" panose="020B0604030504040204" pitchFamily="50" charset="-128"/>
                <a:ea typeface="メイリオ" panose="020B0604030504040204" pitchFamily="50" charset="-128"/>
              </a:rPr>
              <a:t>期待値と分散</a:t>
            </a:r>
          </a:p>
        </p:txBody>
      </p:sp>
      <p:sp>
        <p:nvSpPr>
          <p:cNvPr id="28" name="正方形/長方形 27">
            <a:extLst>
              <a:ext uri="{FF2B5EF4-FFF2-40B4-BE49-F238E27FC236}">
                <a16:creationId xmlns:a16="http://schemas.microsoft.com/office/drawing/2014/main" id="{AEDEA4E1-BF0C-5440-90B6-DEB90F52D975}"/>
              </a:ext>
            </a:extLst>
          </p:cNvPr>
          <p:cNvSpPr/>
          <p:nvPr/>
        </p:nvSpPr>
        <p:spPr>
          <a:xfrm>
            <a:off x="3565267" y="1238963"/>
            <a:ext cx="1413001" cy="305468"/>
          </a:xfrm>
          <a:prstGeom prst="rect">
            <a:avLst/>
          </a:prstGeom>
          <a:solidFill>
            <a:schemeClr val="bg1"/>
          </a:solidFill>
        </p:spPr>
        <p:txBody>
          <a:bodyPr wrap="square">
            <a:spAutoFit/>
          </a:bodyPr>
          <a:lstStyle/>
          <a:p>
            <a:r>
              <a:rPr lang="ja-JP" altLang="en-US" sz="1385" dirty="0"/>
              <a:t>確率質量関数</a:t>
            </a:r>
          </a:p>
        </p:txBody>
      </p:sp>
      <p:sp>
        <p:nvSpPr>
          <p:cNvPr id="29" name="正方形/長方形 28">
            <a:extLst>
              <a:ext uri="{FF2B5EF4-FFF2-40B4-BE49-F238E27FC236}">
                <a16:creationId xmlns:a16="http://schemas.microsoft.com/office/drawing/2014/main" id="{8DE49514-1F17-A14C-875C-6F900498269B}"/>
              </a:ext>
            </a:extLst>
          </p:cNvPr>
          <p:cNvSpPr/>
          <p:nvPr/>
        </p:nvSpPr>
        <p:spPr>
          <a:xfrm>
            <a:off x="3544106" y="3067759"/>
            <a:ext cx="1497224" cy="305468"/>
          </a:xfrm>
          <a:prstGeom prst="rect">
            <a:avLst/>
          </a:prstGeom>
          <a:solidFill>
            <a:schemeClr val="bg1"/>
          </a:solidFill>
        </p:spPr>
        <p:txBody>
          <a:bodyPr wrap="square">
            <a:spAutoFit/>
          </a:bodyPr>
          <a:lstStyle/>
          <a:p>
            <a:r>
              <a:rPr lang="ja-JP" altLang="en-US" sz="1385" dirty="0"/>
              <a:t>確率密度関数</a:t>
            </a:r>
          </a:p>
        </p:txBody>
      </p:sp>
    </p:spTree>
    <p:extLst>
      <p:ext uri="{BB962C8B-B14F-4D97-AF65-F5344CB8AC3E}">
        <p14:creationId xmlns:p14="http://schemas.microsoft.com/office/powerpoint/2010/main" val="15131522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AC56AAC-0243-453D-BCBF-61B3A0AD584E}"/>
              </a:ext>
            </a:extLst>
          </p:cNvPr>
          <p:cNvPicPr>
            <a:picLocks noChangeAspect="1"/>
          </p:cNvPicPr>
          <p:nvPr/>
        </p:nvPicPr>
        <p:blipFill>
          <a:blip r:embed="rId2" cstate="email">
            <a:alphaModFix amt="29000"/>
            <a:extLst>
              <a:ext uri="{28A0092B-C50C-407E-A947-70E740481C1C}">
                <a14:useLocalDpi xmlns:a14="http://schemas.microsoft.com/office/drawing/2010/main"/>
              </a:ext>
            </a:extLst>
          </a:blip>
          <a:stretch>
            <a:fillRect/>
          </a:stretch>
        </p:blipFill>
        <p:spPr>
          <a:xfrm>
            <a:off x="2059895" y="1704089"/>
            <a:ext cx="5169836" cy="2243077"/>
          </a:xfrm>
          <a:prstGeom prst="rect">
            <a:avLst/>
          </a:prstGeom>
        </p:spPr>
      </p:pic>
      <p:pic>
        <p:nvPicPr>
          <p:cNvPr id="3" name="図 2"/>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2059896" y="1704089"/>
            <a:ext cx="5255305" cy="2243077"/>
          </a:xfrm>
          <a:prstGeom prst="rect">
            <a:avLst/>
          </a:prstGeom>
        </p:spPr>
      </p:pic>
      <p:sp>
        <p:nvSpPr>
          <p:cNvPr id="2" name="タイトル 1"/>
          <p:cNvSpPr>
            <a:spLocks noGrp="1"/>
          </p:cNvSpPr>
          <p:nvPr>
            <p:ph type="title"/>
          </p:nvPr>
        </p:nvSpPr>
        <p:spPr/>
        <p:txBody>
          <a:bodyPr/>
          <a:lstStyle/>
          <a:p>
            <a:r>
              <a:rPr lang="ja-JP" altLang="en-US"/>
              <a:t>確率密度関数の例：正規分布</a:t>
            </a:r>
            <a:endParaRPr kumimoji="1" lang="ja-JP" altLang="en-US" dirty="0"/>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E870733-8B01-B04A-A935-85E87F341213}"/>
                  </a:ext>
                </a:extLst>
              </p:cNvPr>
              <p:cNvSpPr/>
              <p:nvPr/>
            </p:nvSpPr>
            <p:spPr>
              <a:xfrm>
                <a:off x="5948411" y="1565637"/>
                <a:ext cx="2169697" cy="606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メイリオ" panose="020B0604030504040204" pitchFamily="50" charset="-128"/>
                        </a:rPr>
                        <m:t>𝑓</m:t>
                      </m:r>
                      <m:d>
                        <m:dPr>
                          <m:ctrlPr>
                            <a:rPr lang="en-US"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e>
                      </m:d>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r>
                            <a:rPr lang="en-US" altLang="ja-JP" sz="1500" i="1">
                              <a:latin typeface="Cambria Math" charset="0"/>
                              <a:ea typeface="メイリオ" panose="020B0604030504040204" pitchFamily="50" charset="-128"/>
                            </a:rPr>
                            <m:t>1</m:t>
                          </m:r>
                        </m:num>
                        <m:den>
                          <m:rad>
                            <m:radPr>
                              <m:degHide m:val="on"/>
                              <m:ctrlPr>
                                <a:rPr lang="mr-IN" altLang="ja-JP" sz="1500" i="1">
                                  <a:latin typeface="Cambria Math" panose="02040503050406030204" pitchFamily="18" charset="0"/>
                                  <a:ea typeface="メイリオ" panose="020B0604030504040204" pitchFamily="50" charset="-128"/>
                                </a:rPr>
                              </m:ctrlPr>
                            </m:radPr>
                            <m:deg/>
                            <m:e>
                              <m:r>
                                <a:rPr lang="en-US" altLang="ja-JP" sz="1500" i="1">
                                  <a:latin typeface="Cambria Math" charset="0"/>
                                  <a:ea typeface="メイリオ" panose="020B0604030504040204" pitchFamily="50" charset="-128"/>
                                </a:rPr>
                                <m:t>2</m:t>
                              </m:r>
                              <m:r>
                                <a:rPr lang="en-US" altLang="ja-JP" sz="1500" i="1">
                                  <a:latin typeface="Cambria Math" charset="0"/>
                                  <a:ea typeface="Cambria Math" charset="0"/>
                                  <a:cs typeface="Cambria Math" charset="0"/>
                                </a:rPr>
                                <m:t>𝜋</m:t>
                              </m:r>
                              <m:sSup>
                                <m:sSupPr>
                                  <m:ctrlPr>
                                    <a:rPr lang="en-US" altLang="ja-JP" sz="1500" i="1">
                                      <a:latin typeface="Cambria Math" panose="02040503050406030204" pitchFamily="18" charset="0"/>
                                      <a:ea typeface="Cambria Math" charset="0"/>
                                      <a:cs typeface="Cambria Math" charset="0"/>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Cambria Math" charset="0"/>
                                      <a:cs typeface="Cambria Math" charset="0"/>
                                    </a:rPr>
                                    <m:t>2</m:t>
                                  </m:r>
                                </m:sup>
                              </m:sSup>
                            </m:e>
                          </m:rad>
                        </m:den>
                      </m:f>
                      <m:sSup>
                        <m:sSupPr>
                          <m:ctrlPr>
                            <a:rPr lang="mr-IN"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メイリオ" panose="020B0604030504040204" pitchFamily="50" charset="-128"/>
                            </a:rPr>
                            <m:t>𝑒</m:t>
                          </m:r>
                        </m:e>
                        <m:sup>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sSup>
                                <m:sSupPr>
                                  <m:ctrlPr>
                                    <a:rPr lang="mr-IN" altLang="ja-JP" sz="1500" i="1">
                                      <a:latin typeface="Cambria Math" panose="02040503050406030204" pitchFamily="18" charset="0"/>
                                      <a:ea typeface="メイリオ" panose="020B0604030504040204" pitchFamily="50" charset="-128"/>
                                    </a:rPr>
                                  </m:ctrlPr>
                                </m:sSupPr>
                                <m:e>
                                  <m:d>
                                    <m:dPr>
                                      <m:ctrlPr>
                                        <a:rPr lang="mr-IN"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r>
                                        <a:rPr lang="en-US" altLang="ja-JP" sz="1500" i="1">
                                          <a:latin typeface="Cambria Math" charset="0"/>
                                          <a:ea typeface="メイリオ" panose="020B0604030504040204" pitchFamily="50" charset="-128"/>
                                        </a:rPr>
                                        <m:t>−</m:t>
                                      </m:r>
                                      <m:r>
                                        <a:rPr lang="en-US" altLang="ja-JP" sz="1500" i="1">
                                          <a:latin typeface="Cambria Math" charset="0"/>
                                          <a:ea typeface="Cambria Math" charset="0"/>
                                          <a:cs typeface="Cambria Math" charset="0"/>
                                        </a:rPr>
                                        <m:t>𝜇</m:t>
                                      </m:r>
                                    </m:e>
                                  </m:d>
                                </m:e>
                                <m:sup>
                                  <m:r>
                                    <a:rPr lang="en-US" altLang="ja-JP" sz="1500" i="1">
                                      <a:latin typeface="Cambria Math" charset="0"/>
                                      <a:ea typeface="メイリオ" panose="020B0604030504040204" pitchFamily="50" charset="-128"/>
                                    </a:rPr>
                                    <m:t>2</m:t>
                                  </m:r>
                                </m:sup>
                              </m:sSup>
                            </m:num>
                            <m:den>
                              <m:r>
                                <a:rPr lang="en-US" altLang="ja-JP" sz="1500" i="1">
                                  <a:latin typeface="Cambria Math" charset="0"/>
                                  <a:ea typeface="メイリオ" panose="020B0604030504040204" pitchFamily="50" charset="-128"/>
                                </a:rPr>
                                <m:t>2</m:t>
                              </m:r>
                              <m:sSup>
                                <m:sSupPr>
                                  <m:ctrlPr>
                                    <a:rPr lang="en-US"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メイリオ" panose="020B0604030504040204" pitchFamily="50" charset="-128"/>
                                    </a:rPr>
                                    <m:t>2</m:t>
                                  </m:r>
                                </m:sup>
                              </m:sSup>
                            </m:den>
                          </m:f>
                        </m:sup>
                      </m:sSup>
                    </m:oMath>
                  </m:oMathPara>
                </a14:m>
                <a:endParaRPr lang="ja-JP" altLang="en-US" sz="1500" dirty="0">
                  <a:latin typeface="メイリオ" panose="020B0604030504040204" pitchFamily="50" charset="-128"/>
                  <a:ea typeface="メイリオ" panose="020B0604030504040204" pitchFamily="50" charset="-128"/>
                </a:endParaRPr>
              </a:p>
            </p:txBody>
          </p:sp>
        </mc:Choice>
        <mc:Fallback xmlns="">
          <p:sp>
            <p:nvSpPr>
              <p:cNvPr id="16" name="正方形/長方形 15">
                <a:extLst>
                  <a:ext uri="{FF2B5EF4-FFF2-40B4-BE49-F238E27FC236}">
                    <a16:creationId xmlns:a16="http://schemas.microsoft.com/office/drawing/2014/main" id="{AE870733-8B01-B04A-A935-85E87F341213}"/>
                  </a:ext>
                </a:extLst>
              </p:cNvPr>
              <p:cNvSpPr>
                <a:spLocks noRot="1" noChangeAspect="1" noMove="1" noResize="1" noEditPoints="1" noAdjustHandles="1" noChangeArrowheads="1" noChangeShapeType="1" noTextEdit="1"/>
              </p:cNvSpPr>
              <p:nvPr/>
            </p:nvSpPr>
            <p:spPr>
              <a:xfrm>
                <a:off x="5948411" y="1565637"/>
                <a:ext cx="2169697" cy="606513"/>
              </a:xfrm>
              <a:prstGeom prst="rect">
                <a:avLst/>
              </a:prstGeom>
              <a:blipFill>
                <a:blip r:embed="rId4"/>
                <a:stretch>
                  <a:fillRect/>
                </a:stretch>
              </a:blipFill>
            </p:spPr>
            <p:txBody>
              <a:bodyPr/>
              <a:lstStyle/>
              <a:p>
                <a:r>
                  <a:rPr lang="ja-JP" altLang="en-US">
                    <a:noFill/>
                  </a:rPr>
                  <a:t> </a:t>
                </a:r>
              </a:p>
            </p:txBody>
          </p:sp>
        </mc:Fallback>
      </mc:AlternateContent>
      <p:sp>
        <p:nvSpPr>
          <p:cNvPr id="20" name="吹き出し: 四角形 3">
            <a:extLst>
              <a:ext uri="{FF2B5EF4-FFF2-40B4-BE49-F238E27FC236}">
                <a16:creationId xmlns:a16="http://schemas.microsoft.com/office/drawing/2014/main" id="{D51658C9-1E5D-0544-94A2-580B83BBF5BF}"/>
              </a:ext>
            </a:extLst>
          </p:cNvPr>
          <p:cNvSpPr/>
          <p:nvPr/>
        </p:nvSpPr>
        <p:spPr bwMode="auto">
          <a:xfrm>
            <a:off x="5791200" y="1428750"/>
            <a:ext cx="2382983" cy="857250"/>
          </a:xfrm>
          <a:prstGeom prst="wedgeRectCallout">
            <a:avLst>
              <a:gd name="adj1" fmla="val -67231"/>
              <a:gd name="adj2" fmla="val 86048"/>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80F5D8-24CF-B94A-AD6A-451E783285DE}"/>
                  </a:ext>
                </a:extLst>
              </p:cNvPr>
              <p:cNvSpPr txBox="1"/>
              <p:nvPr/>
            </p:nvSpPr>
            <p:spPr>
              <a:xfrm>
                <a:off x="5832642" y="1007181"/>
                <a:ext cx="217572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確率密度関数</a:t>
                </a:r>
                <a14:m>
                  <m:oMath xmlns:m="http://schemas.openxmlformats.org/officeDocument/2006/math">
                    <m:r>
                      <a:rPr lang="en-US" altLang="ja-JP" sz="1800" b="0" i="0" smtClean="0">
                        <a:latin typeface="Cambria Math" panose="02040503050406030204" pitchFamily="18" charset="0"/>
                        <a:ea typeface="メイリオ" panose="020B0604030504040204" pitchFamily="50" charset="-128"/>
                      </a:rPr>
                      <m:t>: </m:t>
                    </m:r>
                    <m:r>
                      <a:rPr lang="en-US" altLang="ja-JP" sz="1800" i="1">
                        <a:latin typeface="Cambria Math" charset="0"/>
                        <a:ea typeface="メイリオ" panose="020B0604030504040204" pitchFamily="50" charset="-128"/>
                      </a:rPr>
                      <m:t>𝑓</m:t>
                    </m:r>
                    <m:d>
                      <m:dPr>
                        <m:ctrlPr>
                          <a:rPr lang="en-US" altLang="ja-JP" sz="1800" i="1">
                            <a:latin typeface="Cambria Math" panose="02040503050406030204" pitchFamily="18" charset="0"/>
                            <a:ea typeface="メイリオ" panose="020B0604030504040204" pitchFamily="50" charset="-128"/>
                          </a:rPr>
                        </m:ctrlPr>
                      </m:dPr>
                      <m:e>
                        <m:r>
                          <a:rPr lang="en-US" altLang="ja-JP" sz="1800" i="1">
                            <a:latin typeface="Cambria Math" charset="0"/>
                            <a:ea typeface="メイリオ" panose="020B0604030504040204" pitchFamily="50" charset="-128"/>
                          </a:rPr>
                          <m:t>𝑥</m:t>
                        </m:r>
                      </m:e>
                    </m:d>
                  </m:oMath>
                </a14:m>
                <a:endParaRPr kumimoji="1" lang="ja-JP" altLang="en-US" sz="1800">
                  <a:latin typeface="Meiryo" panose="020B0604030504040204" pitchFamily="34" charset="-128"/>
                  <a:ea typeface="Meiryo" panose="020B0604030504040204" pitchFamily="34" charset="-128"/>
                </a:endParaRPr>
              </a:p>
            </p:txBody>
          </p:sp>
        </mc:Choice>
        <mc:Fallback xmlns="">
          <p:sp>
            <p:nvSpPr>
              <p:cNvPr id="6" name="テキスト ボックス 5">
                <a:extLst>
                  <a:ext uri="{FF2B5EF4-FFF2-40B4-BE49-F238E27FC236}">
                    <a16:creationId xmlns:a16="http://schemas.microsoft.com/office/drawing/2014/main" id="{9280F5D8-24CF-B94A-AD6A-451E783285DE}"/>
                  </a:ext>
                </a:extLst>
              </p:cNvPr>
              <p:cNvSpPr txBox="1">
                <a:spLocks noRot="1" noChangeAspect="1" noMove="1" noResize="1" noEditPoints="1" noAdjustHandles="1" noChangeArrowheads="1" noChangeShapeType="1" noTextEdit="1"/>
              </p:cNvSpPr>
              <p:nvPr/>
            </p:nvSpPr>
            <p:spPr>
              <a:xfrm>
                <a:off x="5832642" y="1007181"/>
                <a:ext cx="2175724" cy="369332"/>
              </a:xfrm>
              <a:prstGeom prst="rect">
                <a:avLst/>
              </a:prstGeom>
              <a:blipFill>
                <a:blip r:embed="rId5"/>
                <a:stretch>
                  <a:fillRect l="-1156"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2923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AC56AAC-0243-453D-BCBF-61B3A0AD584E}"/>
              </a:ext>
            </a:extLst>
          </p:cNvPr>
          <p:cNvPicPr>
            <a:picLocks noChangeAspect="1"/>
          </p:cNvPicPr>
          <p:nvPr/>
        </p:nvPicPr>
        <p:blipFill>
          <a:blip r:embed="rId2" cstate="email">
            <a:alphaModFix amt="29000"/>
            <a:extLst>
              <a:ext uri="{28A0092B-C50C-407E-A947-70E740481C1C}">
                <a14:useLocalDpi xmlns:a14="http://schemas.microsoft.com/office/drawing/2010/main"/>
              </a:ext>
            </a:extLst>
          </a:blip>
          <a:stretch>
            <a:fillRect/>
          </a:stretch>
        </p:blipFill>
        <p:spPr>
          <a:xfrm>
            <a:off x="2059895" y="1704089"/>
            <a:ext cx="5169836" cy="2243077"/>
          </a:xfrm>
          <a:prstGeom prst="rect">
            <a:avLst/>
          </a:prstGeom>
        </p:spPr>
      </p:pic>
      <p:pic>
        <p:nvPicPr>
          <p:cNvPr id="3" name="図 2"/>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2059896" y="1704089"/>
            <a:ext cx="5255305" cy="2243077"/>
          </a:xfrm>
          <a:prstGeom prst="rect">
            <a:avLst/>
          </a:prstGeom>
        </p:spPr>
      </p:pic>
      <p:sp>
        <p:nvSpPr>
          <p:cNvPr id="2" name="タイトル 1"/>
          <p:cNvSpPr>
            <a:spLocks noGrp="1"/>
          </p:cNvSpPr>
          <p:nvPr>
            <p:ph type="title"/>
          </p:nvPr>
        </p:nvSpPr>
        <p:spPr/>
        <p:txBody>
          <a:bodyPr/>
          <a:lstStyle/>
          <a:p>
            <a:r>
              <a:rPr lang="ja-JP" altLang="en-US"/>
              <a:t>確率密度関数の例：正規分布</a:t>
            </a:r>
            <a:endParaRPr kumimoji="1" lang="ja-JP" altLang="en-US" dirty="0"/>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E870733-8B01-B04A-A935-85E87F341213}"/>
                  </a:ext>
                </a:extLst>
              </p:cNvPr>
              <p:cNvSpPr/>
              <p:nvPr/>
            </p:nvSpPr>
            <p:spPr>
              <a:xfrm>
                <a:off x="5948411" y="1565637"/>
                <a:ext cx="2169697" cy="606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メイリオ" panose="020B0604030504040204" pitchFamily="50" charset="-128"/>
                        </a:rPr>
                        <m:t>𝑓</m:t>
                      </m:r>
                      <m:d>
                        <m:dPr>
                          <m:ctrlPr>
                            <a:rPr lang="en-US"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e>
                      </m:d>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r>
                            <a:rPr lang="en-US" altLang="ja-JP" sz="1500" i="1">
                              <a:latin typeface="Cambria Math" charset="0"/>
                              <a:ea typeface="メイリオ" panose="020B0604030504040204" pitchFamily="50" charset="-128"/>
                            </a:rPr>
                            <m:t>1</m:t>
                          </m:r>
                        </m:num>
                        <m:den>
                          <m:rad>
                            <m:radPr>
                              <m:degHide m:val="on"/>
                              <m:ctrlPr>
                                <a:rPr lang="mr-IN" altLang="ja-JP" sz="1500" i="1">
                                  <a:latin typeface="Cambria Math" panose="02040503050406030204" pitchFamily="18" charset="0"/>
                                  <a:ea typeface="メイリオ" panose="020B0604030504040204" pitchFamily="50" charset="-128"/>
                                </a:rPr>
                              </m:ctrlPr>
                            </m:radPr>
                            <m:deg/>
                            <m:e>
                              <m:r>
                                <a:rPr lang="en-US" altLang="ja-JP" sz="1500" i="1">
                                  <a:latin typeface="Cambria Math" charset="0"/>
                                  <a:ea typeface="メイリオ" panose="020B0604030504040204" pitchFamily="50" charset="-128"/>
                                </a:rPr>
                                <m:t>2</m:t>
                              </m:r>
                              <m:r>
                                <a:rPr lang="en-US" altLang="ja-JP" sz="1500" i="1">
                                  <a:latin typeface="Cambria Math" charset="0"/>
                                  <a:ea typeface="Cambria Math" charset="0"/>
                                  <a:cs typeface="Cambria Math" charset="0"/>
                                </a:rPr>
                                <m:t>𝜋</m:t>
                              </m:r>
                              <m:sSup>
                                <m:sSupPr>
                                  <m:ctrlPr>
                                    <a:rPr lang="en-US" altLang="ja-JP" sz="1500" i="1">
                                      <a:latin typeface="Cambria Math" panose="02040503050406030204" pitchFamily="18" charset="0"/>
                                      <a:ea typeface="Cambria Math" charset="0"/>
                                      <a:cs typeface="Cambria Math" charset="0"/>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Cambria Math" charset="0"/>
                                      <a:cs typeface="Cambria Math" charset="0"/>
                                    </a:rPr>
                                    <m:t>2</m:t>
                                  </m:r>
                                </m:sup>
                              </m:sSup>
                            </m:e>
                          </m:rad>
                        </m:den>
                      </m:f>
                      <m:sSup>
                        <m:sSupPr>
                          <m:ctrlPr>
                            <a:rPr lang="mr-IN"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メイリオ" panose="020B0604030504040204" pitchFamily="50" charset="-128"/>
                            </a:rPr>
                            <m:t>𝑒</m:t>
                          </m:r>
                        </m:e>
                        <m:sup>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sSup>
                                <m:sSupPr>
                                  <m:ctrlPr>
                                    <a:rPr lang="mr-IN" altLang="ja-JP" sz="1500" i="1">
                                      <a:latin typeface="Cambria Math" panose="02040503050406030204" pitchFamily="18" charset="0"/>
                                      <a:ea typeface="メイリオ" panose="020B0604030504040204" pitchFamily="50" charset="-128"/>
                                    </a:rPr>
                                  </m:ctrlPr>
                                </m:sSupPr>
                                <m:e>
                                  <m:d>
                                    <m:dPr>
                                      <m:ctrlPr>
                                        <a:rPr lang="mr-IN"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r>
                                        <a:rPr lang="en-US" altLang="ja-JP" sz="1500" i="1">
                                          <a:latin typeface="Cambria Math" charset="0"/>
                                          <a:ea typeface="メイリオ" panose="020B0604030504040204" pitchFamily="50" charset="-128"/>
                                        </a:rPr>
                                        <m:t>−</m:t>
                                      </m:r>
                                      <m:r>
                                        <a:rPr lang="en-US" altLang="ja-JP" sz="1500" i="1">
                                          <a:latin typeface="Cambria Math" charset="0"/>
                                          <a:ea typeface="Cambria Math" charset="0"/>
                                          <a:cs typeface="Cambria Math" charset="0"/>
                                        </a:rPr>
                                        <m:t>𝜇</m:t>
                                      </m:r>
                                    </m:e>
                                  </m:d>
                                </m:e>
                                <m:sup>
                                  <m:r>
                                    <a:rPr lang="en-US" altLang="ja-JP" sz="1500" i="1">
                                      <a:latin typeface="Cambria Math" charset="0"/>
                                      <a:ea typeface="メイリオ" panose="020B0604030504040204" pitchFamily="50" charset="-128"/>
                                    </a:rPr>
                                    <m:t>2</m:t>
                                  </m:r>
                                </m:sup>
                              </m:sSup>
                            </m:num>
                            <m:den>
                              <m:r>
                                <a:rPr lang="en-US" altLang="ja-JP" sz="1500" i="1">
                                  <a:latin typeface="Cambria Math" charset="0"/>
                                  <a:ea typeface="メイリオ" panose="020B0604030504040204" pitchFamily="50" charset="-128"/>
                                </a:rPr>
                                <m:t>2</m:t>
                              </m:r>
                              <m:sSup>
                                <m:sSupPr>
                                  <m:ctrlPr>
                                    <a:rPr lang="en-US"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メイリオ" panose="020B0604030504040204" pitchFamily="50" charset="-128"/>
                                    </a:rPr>
                                    <m:t>2</m:t>
                                  </m:r>
                                </m:sup>
                              </m:sSup>
                            </m:den>
                          </m:f>
                        </m:sup>
                      </m:sSup>
                    </m:oMath>
                  </m:oMathPara>
                </a14:m>
                <a:endParaRPr lang="ja-JP" altLang="en-US" sz="1500" dirty="0">
                  <a:latin typeface="メイリオ" panose="020B0604030504040204" pitchFamily="50" charset="-128"/>
                  <a:ea typeface="メイリオ" panose="020B0604030504040204" pitchFamily="50" charset="-128"/>
                </a:endParaRPr>
              </a:p>
            </p:txBody>
          </p:sp>
        </mc:Choice>
        <mc:Fallback xmlns="">
          <p:sp>
            <p:nvSpPr>
              <p:cNvPr id="16" name="正方形/長方形 15">
                <a:extLst>
                  <a:ext uri="{FF2B5EF4-FFF2-40B4-BE49-F238E27FC236}">
                    <a16:creationId xmlns:a16="http://schemas.microsoft.com/office/drawing/2014/main" id="{AE870733-8B01-B04A-A935-85E87F341213}"/>
                  </a:ext>
                </a:extLst>
              </p:cNvPr>
              <p:cNvSpPr>
                <a:spLocks noRot="1" noChangeAspect="1" noMove="1" noResize="1" noEditPoints="1" noAdjustHandles="1" noChangeArrowheads="1" noChangeShapeType="1" noTextEdit="1"/>
              </p:cNvSpPr>
              <p:nvPr/>
            </p:nvSpPr>
            <p:spPr>
              <a:xfrm>
                <a:off x="5948411" y="1565637"/>
                <a:ext cx="2169697" cy="606513"/>
              </a:xfrm>
              <a:prstGeom prst="rect">
                <a:avLst/>
              </a:prstGeom>
              <a:blipFill>
                <a:blip r:embed="rId4"/>
                <a:stretch>
                  <a:fillRect/>
                </a:stretch>
              </a:blipFill>
            </p:spPr>
            <p:txBody>
              <a:bodyPr/>
              <a:lstStyle/>
              <a:p>
                <a:r>
                  <a:rPr lang="ja-JP" altLang="en-US">
                    <a:noFill/>
                  </a:rPr>
                  <a:t> </a:t>
                </a:r>
              </a:p>
            </p:txBody>
          </p:sp>
        </mc:Fallback>
      </mc:AlternateContent>
      <p:sp>
        <p:nvSpPr>
          <p:cNvPr id="20" name="吹き出し: 四角形 3">
            <a:extLst>
              <a:ext uri="{FF2B5EF4-FFF2-40B4-BE49-F238E27FC236}">
                <a16:creationId xmlns:a16="http://schemas.microsoft.com/office/drawing/2014/main" id="{D51658C9-1E5D-0544-94A2-580B83BBF5BF}"/>
              </a:ext>
            </a:extLst>
          </p:cNvPr>
          <p:cNvSpPr/>
          <p:nvPr/>
        </p:nvSpPr>
        <p:spPr bwMode="auto">
          <a:xfrm>
            <a:off x="5791200" y="1428750"/>
            <a:ext cx="2382983" cy="857250"/>
          </a:xfrm>
          <a:prstGeom prst="wedgeRectCallout">
            <a:avLst>
              <a:gd name="adj1" fmla="val -67231"/>
              <a:gd name="adj2" fmla="val 86048"/>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80F5D8-24CF-B94A-AD6A-451E783285DE}"/>
                  </a:ext>
                </a:extLst>
              </p:cNvPr>
              <p:cNvSpPr txBox="1"/>
              <p:nvPr/>
            </p:nvSpPr>
            <p:spPr>
              <a:xfrm>
                <a:off x="5832642" y="1007181"/>
                <a:ext cx="217572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確率密度関数</a:t>
                </a:r>
                <a14:m>
                  <m:oMath xmlns:m="http://schemas.openxmlformats.org/officeDocument/2006/math">
                    <m:r>
                      <a:rPr lang="en-US" altLang="ja-JP" sz="1800" b="0" i="0" smtClean="0">
                        <a:latin typeface="Cambria Math" panose="02040503050406030204" pitchFamily="18" charset="0"/>
                        <a:ea typeface="メイリオ" panose="020B0604030504040204" pitchFamily="50" charset="-128"/>
                      </a:rPr>
                      <m:t>: </m:t>
                    </m:r>
                    <m:r>
                      <a:rPr lang="en-US" altLang="ja-JP" sz="1800" i="1">
                        <a:latin typeface="Cambria Math" charset="0"/>
                        <a:ea typeface="メイリオ" panose="020B0604030504040204" pitchFamily="50" charset="-128"/>
                      </a:rPr>
                      <m:t>𝑓</m:t>
                    </m:r>
                    <m:d>
                      <m:dPr>
                        <m:ctrlPr>
                          <a:rPr lang="en-US" altLang="ja-JP" sz="1800" i="1">
                            <a:latin typeface="Cambria Math" panose="02040503050406030204" pitchFamily="18" charset="0"/>
                            <a:ea typeface="メイリオ" panose="020B0604030504040204" pitchFamily="50" charset="-128"/>
                          </a:rPr>
                        </m:ctrlPr>
                      </m:dPr>
                      <m:e>
                        <m:r>
                          <a:rPr lang="en-US" altLang="ja-JP" sz="1800" i="1">
                            <a:latin typeface="Cambria Math" charset="0"/>
                            <a:ea typeface="メイリオ" panose="020B0604030504040204" pitchFamily="50" charset="-128"/>
                          </a:rPr>
                          <m:t>𝑥</m:t>
                        </m:r>
                      </m:e>
                    </m:d>
                  </m:oMath>
                </a14:m>
                <a:endParaRPr kumimoji="1" lang="ja-JP" altLang="en-US" sz="1800">
                  <a:latin typeface="Meiryo" panose="020B0604030504040204" pitchFamily="34" charset="-128"/>
                  <a:ea typeface="Meiryo" panose="020B0604030504040204" pitchFamily="34" charset="-128"/>
                </a:endParaRPr>
              </a:p>
            </p:txBody>
          </p:sp>
        </mc:Choice>
        <mc:Fallback xmlns="">
          <p:sp>
            <p:nvSpPr>
              <p:cNvPr id="6" name="テキスト ボックス 5">
                <a:extLst>
                  <a:ext uri="{FF2B5EF4-FFF2-40B4-BE49-F238E27FC236}">
                    <a16:creationId xmlns:a16="http://schemas.microsoft.com/office/drawing/2014/main" id="{9280F5D8-24CF-B94A-AD6A-451E783285DE}"/>
                  </a:ext>
                </a:extLst>
              </p:cNvPr>
              <p:cNvSpPr txBox="1">
                <a:spLocks noRot="1" noChangeAspect="1" noMove="1" noResize="1" noEditPoints="1" noAdjustHandles="1" noChangeArrowheads="1" noChangeShapeType="1" noTextEdit="1"/>
              </p:cNvSpPr>
              <p:nvPr/>
            </p:nvSpPr>
            <p:spPr>
              <a:xfrm>
                <a:off x="5832642" y="1007181"/>
                <a:ext cx="2175724" cy="369332"/>
              </a:xfrm>
              <a:prstGeom prst="rect">
                <a:avLst/>
              </a:prstGeom>
              <a:blipFill>
                <a:blip r:embed="rId5"/>
                <a:stretch>
                  <a:fillRect l="-1156" b="-26667"/>
                </a:stretch>
              </a:blipFill>
            </p:spPr>
            <p:txBody>
              <a:bodyPr/>
              <a:lstStyle/>
              <a:p>
                <a:r>
                  <a:rPr lang="ja-JP" altLang="en-US">
                    <a:noFill/>
                  </a:rPr>
                  <a:t> </a:t>
                </a:r>
              </a:p>
            </p:txBody>
          </p:sp>
        </mc:Fallback>
      </mc:AlternateContent>
      <p:grpSp>
        <p:nvGrpSpPr>
          <p:cNvPr id="9" name="図形グループ 15">
            <a:extLst>
              <a:ext uri="{FF2B5EF4-FFF2-40B4-BE49-F238E27FC236}">
                <a16:creationId xmlns:a16="http://schemas.microsoft.com/office/drawing/2014/main" id="{C509A0E3-005E-FC43-8AB8-A164E3DD83E0}"/>
              </a:ext>
            </a:extLst>
          </p:cNvPr>
          <p:cNvGrpSpPr/>
          <p:nvPr/>
        </p:nvGrpSpPr>
        <p:grpSpPr>
          <a:xfrm>
            <a:off x="4158182" y="1706475"/>
            <a:ext cx="827636" cy="2553286"/>
            <a:chOff x="2470570" y="1675013"/>
            <a:chExt cx="1471353" cy="4588283"/>
          </a:xfrm>
        </p:grpSpPr>
        <p:cxnSp>
          <p:nvCxnSpPr>
            <p:cNvPr id="10" name="直線コネクタ 9">
              <a:extLst>
                <a:ext uri="{FF2B5EF4-FFF2-40B4-BE49-F238E27FC236}">
                  <a16:creationId xmlns:a16="http://schemas.microsoft.com/office/drawing/2014/main" id="{32772013-AE59-D745-B77A-D4F9A04BD46A}"/>
                </a:ext>
              </a:extLst>
            </p:cNvPr>
            <p:cNvCxnSpPr>
              <a:cxnSpLocks/>
            </p:cNvCxnSpPr>
            <p:nvPr/>
          </p:nvCxnSpPr>
          <p:spPr>
            <a:xfrm>
              <a:off x="3119429" y="1675013"/>
              <a:ext cx="0" cy="3972729"/>
            </a:xfrm>
            <a:prstGeom prst="line">
              <a:avLst/>
            </a:prstGeom>
            <a:ln w="12700">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141D562-A149-C542-9B64-14B804BC94DC}"/>
                    </a:ext>
                  </a:extLst>
                </p:cNvPr>
                <p:cNvSpPr txBox="1"/>
                <p:nvPr/>
              </p:nvSpPr>
              <p:spPr>
                <a:xfrm>
                  <a:off x="2470570" y="5647742"/>
                  <a:ext cx="1471353" cy="615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a:extLst>
                    <a:ext uri="{FF2B5EF4-FFF2-40B4-BE49-F238E27FC236}">
                      <a16:creationId xmlns:a16="http://schemas.microsoft.com/office/drawing/2014/main" id="{A141D562-A149-C542-9B64-14B804BC94DC}"/>
                    </a:ext>
                  </a:extLst>
                </p:cNvPr>
                <p:cNvSpPr txBox="1">
                  <a:spLocks noRot="1" noChangeAspect="1" noMove="1" noResize="1" noEditPoints="1" noAdjustHandles="1" noChangeArrowheads="1" noChangeShapeType="1" noTextEdit="1"/>
                </p:cNvSpPr>
                <p:nvPr/>
              </p:nvSpPr>
              <p:spPr>
                <a:xfrm>
                  <a:off x="2470570" y="5647742"/>
                  <a:ext cx="1471353" cy="615554"/>
                </a:xfrm>
                <a:prstGeom prst="rect">
                  <a:avLst/>
                </a:prstGeom>
                <a:blipFill>
                  <a:blip r:embed="rId6"/>
                  <a:stretch>
                    <a:fillRect b="-21429"/>
                  </a:stretch>
                </a:blipFill>
              </p:spPr>
              <p:txBody>
                <a:bodyPr/>
                <a:lstStyle/>
                <a:p>
                  <a:r>
                    <a:rPr lang="ja-JP" altLang="en-US">
                      <a:noFill/>
                    </a:rPr>
                    <a:t> </a:t>
                  </a:r>
                </a:p>
              </p:txBody>
            </p:sp>
          </mc:Fallback>
        </mc:AlternateContent>
      </p:grpSp>
      <p:sp>
        <p:nvSpPr>
          <p:cNvPr id="13" name="吹き出し: 四角形 3">
            <a:extLst>
              <a:ext uri="{FF2B5EF4-FFF2-40B4-BE49-F238E27FC236}">
                <a16:creationId xmlns:a16="http://schemas.microsoft.com/office/drawing/2014/main" id="{6355B666-3FAC-7E41-8B7C-192EBC23D390}"/>
              </a:ext>
            </a:extLst>
          </p:cNvPr>
          <p:cNvSpPr/>
          <p:nvPr/>
        </p:nvSpPr>
        <p:spPr bwMode="auto">
          <a:xfrm>
            <a:off x="5125882" y="4057650"/>
            <a:ext cx="2382983" cy="857250"/>
          </a:xfrm>
          <a:prstGeom prst="wedgeRectCallout">
            <a:avLst>
              <a:gd name="adj1" fmla="val -69224"/>
              <a:gd name="adj2" fmla="val -35857"/>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 name="テキスト ボックス 6">
            <a:extLst>
              <a:ext uri="{FF2B5EF4-FFF2-40B4-BE49-F238E27FC236}">
                <a16:creationId xmlns:a16="http://schemas.microsoft.com/office/drawing/2014/main" id="{E0EBD045-91A5-4E4F-80F6-5A0853C14EAA}"/>
              </a:ext>
            </a:extLst>
          </p:cNvPr>
          <p:cNvSpPr txBox="1"/>
          <p:nvPr/>
        </p:nvSpPr>
        <p:spPr>
          <a:xfrm>
            <a:off x="5878791" y="3967484"/>
            <a:ext cx="877163" cy="369332"/>
          </a:xfrm>
          <a:prstGeom prst="rect">
            <a:avLst/>
          </a:prstGeom>
          <a:solidFill>
            <a:schemeClr val="bg1"/>
          </a:solidFill>
        </p:spPr>
        <p:txBody>
          <a:bodyPr wrap="none" rtlCol="0">
            <a:spAutoFit/>
          </a:bodyPr>
          <a:lstStyle/>
          <a:p>
            <a:r>
              <a:rPr kumimoji="1" lang="ja-JP" altLang="en-US" sz="1800">
                <a:latin typeface="Meiryo" panose="020B0604030504040204" pitchFamily="34" charset="-128"/>
                <a:ea typeface="Meiryo" panose="020B0604030504040204" pitchFamily="34" charset="-128"/>
              </a:rPr>
              <a:t>期待値</a:t>
            </a:r>
          </a:p>
        </p:txBody>
      </p: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FB7B0746-8EF9-294A-908E-686FECD07ED2}"/>
                  </a:ext>
                </a:extLst>
              </p:cNvPr>
              <p:cNvSpPr/>
              <p:nvPr/>
            </p:nvSpPr>
            <p:spPr>
              <a:xfrm>
                <a:off x="5257800" y="4246649"/>
                <a:ext cx="2251065" cy="59035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500" i="1" dirty="0">
                          <a:latin typeface="Cambria Math" charset="0"/>
                          <a:ea typeface="Cambria Math" charset="0"/>
                          <a:cs typeface="Cambria Math" charset="0"/>
                        </a:rPr>
                        <m:t>𝜇</m:t>
                      </m:r>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𝐸</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r>
                        <a:rPr lang="en-US" altLang="ja-JP" sz="1500" i="1" dirty="0">
                          <a:latin typeface="Cambria Math" charset="0"/>
                          <a:ea typeface="Cambria Math" charset="0"/>
                          <a:cs typeface="Cambria Math" charset="0"/>
                        </a:rPr>
                        <m:t>=</m:t>
                      </m:r>
                      <m:nary>
                        <m:naryPr>
                          <m:ctrlPr>
                            <a:rPr lang="is-IS" altLang="ja-JP" sz="1500" i="1" dirty="0">
                              <a:latin typeface="Cambria Math" panose="02040503050406030204" pitchFamily="18" charset="0"/>
                              <a:ea typeface="Cambria Math" charset="0"/>
                              <a:cs typeface="Cambria Math" charset="0"/>
                            </a:rPr>
                          </m:ctrlPr>
                        </m:naryPr>
                        <m:sub>
                          <m:r>
                            <m:rPr>
                              <m:brk m:alnAt="23"/>
                            </m:rP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m:t>
                          </m:r>
                        </m:sub>
                        <m:sup>
                          <m:r>
                            <a:rPr lang="is-IS" altLang="ja-JP" sz="1500" i="1" dirty="0">
                              <a:latin typeface="Cambria Math" charset="0"/>
                              <a:ea typeface="Cambria Math" charset="0"/>
                              <a:cs typeface="Cambria Math" charset="0"/>
                            </a:rPr>
                            <m:t>∞</m:t>
                          </m:r>
                        </m:sup>
                        <m:e>
                          <m:r>
                            <a:rPr lang="en-US" altLang="ja-JP" sz="1500" i="1" dirty="0">
                              <a:latin typeface="Cambria Math" charset="0"/>
                              <a:ea typeface="Cambria Math" charset="0"/>
                              <a:cs typeface="Cambria Math" charset="0"/>
                            </a:rPr>
                            <m:t>𝑥𝑓</m:t>
                          </m:r>
                          <m:d>
                            <m:dPr>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𝑥</m:t>
                              </m:r>
                            </m:e>
                          </m:d>
                          <m:r>
                            <a:rPr lang="en-US" altLang="ja-JP" sz="1500" i="1" dirty="0">
                              <a:latin typeface="Cambria Math" charset="0"/>
                              <a:ea typeface="Cambria Math" charset="0"/>
                              <a:cs typeface="Cambria Math" charset="0"/>
                            </a:rPr>
                            <m:t>𝑑𝑥</m:t>
                          </m:r>
                        </m:e>
                      </m:nary>
                    </m:oMath>
                  </m:oMathPara>
                </a14:m>
                <a:endParaRPr lang="ja-JP" altLang="en-US" sz="1500" i="1" dirty="0"/>
              </a:p>
            </p:txBody>
          </p:sp>
        </mc:Choice>
        <mc:Fallback xmlns="">
          <p:sp>
            <p:nvSpPr>
              <p:cNvPr id="15" name="正方形/長方形 14">
                <a:extLst>
                  <a:ext uri="{FF2B5EF4-FFF2-40B4-BE49-F238E27FC236}">
                    <a16:creationId xmlns:a16="http://schemas.microsoft.com/office/drawing/2014/main" id="{FB7B0746-8EF9-294A-908E-686FECD07ED2}"/>
                  </a:ext>
                </a:extLst>
              </p:cNvPr>
              <p:cNvSpPr>
                <a:spLocks noRot="1" noChangeAspect="1" noMove="1" noResize="1" noEditPoints="1" noAdjustHandles="1" noChangeArrowheads="1" noChangeShapeType="1" noTextEdit="1"/>
              </p:cNvSpPr>
              <p:nvPr/>
            </p:nvSpPr>
            <p:spPr>
              <a:xfrm>
                <a:off x="5257800" y="4246649"/>
                <a:ext cx="2251065" cy="590354"/>
              </a:xfrm>
              <a:prstGeom prst="rect">
                <a:avLst/>
              </a:prstGeom>
              <a:blipFill>
                <a:blip r:embed="rId7"/>
                <a:stretch>
                  <a:fillRect t="-147917" b="-2208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00110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AC56AAC-0243-453D-BCBF-61B3A0AD584E}"/>
              </a:ext>
            </a:extLst>
          </p:cNvPr>
          <p:cNvPicPr>
            <a:picLocks noChangeAspect="1"/>
          </p:cNvPicPr>
          <p:nvPr/>
        </p:nvPicPr>
        <p:blipFill>
          <a:blip r:embed="rId2" cstate="email">
            <a:alphaModFix amt="29000"/>
            <a:extLst>
              <a:ext uri="{28A0092B-C50C-407E-A947-70E740481C1C}">
                <a14:useLocalDpi xmlns:a14="http://schemas.microsoft.com/office/drawing/2010/main"/>
              </a:ext>
            </a:extLst>
          </a:blip>
          <a:stretch>
            <a:fillRect/>
          </a:stretch>
        </p:blipFill>
        <p:spPr>
          <a:xfrm>
            <a:off x="2059895" y="1704089"/>
            <a:ext cx="5169836" cy="2243077"/>
          </a:xfrm>
          <a:prstGeom prst="rect">
            <a:avLst/>
          </a:prstGeom>
        </p:spPr>
      </p:pic>
      <p:pic>
        <p:nvPicPr>
          <p:cNvPr id="3" name="図 2"/>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2059896" y="1704089"/>
            <a:ext cx="5255305" cy="2243077"/>
          </a:xfrm>
          <a:prstGeom prst="rect">
            <a:avLst/>
          </a:prstGeom>
        </p:spPr>
      </p:pic>
      <p:sp>
        <p:nvSpPr>
          <p:cNvPr id="2" name="タイトル 1"/>
          <p:cNvSpPr>
            <a:spLocks noGrp="1"/>
          </p:cNvSpPr>
          <p:nvPr>
            <p:ph type="title"/>
          </p:nvPr>
        </p:nvSpPr>
        <p:spPr/>
        <p:txBody>
          <a:bodyPr/>
          <a:lstStyle/>
          <a:p>
            <a:r>
              <a:rPr lang="ja-JP" altLang="en-US"/>
              <a:t>確率密度関数の例：正規分布</a:t>
            </a:r>
            <a:endParaRPr kumimoji="1" lang="ja-JP" altLang="en-US" dirty="0"/>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E870733-8B01-B04A-A935-85E87F341213}"/>
                  </a:ext>
                </a:extLst>
              </p:cNvPr>
              <p:cNvSpPr/>
              <p:nvPr/>
            </p:nvSpPr>
            <p:spPr>
              <a:xfrm>
                <a:off x="5948411" y="1565637"/>
                <a:ext cx="2169697" cy="606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メイリオ" panose="020B0604030504040204" pitchFamily="50" charset="-128"/>
                        </a:rPr>
                        <m:t>𝑓</m:t>
                      </m:r>
                      <m:d>
                        <m:dPr>
                          <m:ctrlPr>
                            <a:rPr lang="en-US"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e>
                      </m:d>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r>
                            <a:rPr lang="en-US" altLang="ja-JP" sz="1500" i="1">
                              <a:latin typeface="Cambria Math" charset="0"/>
                              <a:ea typeface="メイリオ" panose="020B0604030504040204" pitchFamily="50" charset="-128"/>
                            </a:rPr>
                            <m:t>1</m:t>
                          </m:r>
                        </m:num>
                        <m:den>
                          <m:rad>
                            <m:radPr>
                              <m:degHide m:val="on"/>
                              <m:ctrlPr>
                                <a:rPr lang="mr-IN" altLang="ja-JP" sz="1500" i="1">
                                  <a:latin typeface="Cambria Math" panose="02040503050406030204" pitchFamily="18" charset="0"/>
                                  <a:ea typeface="メイリオ" panose="020B0604030504040204" pitchFamily="50" charset="-128"/>
                                </a:rPr>
                              </m:ctrlPr>
                            </m:radPr>
                            <m:deg/>
                            <m:e>
                              <m:r>
                                <a:rPr lang="en-US" altLang="ja-JP" sz="1500" i="1">
                                  <a:latin typeface="Cambria Math" charset="0"/>
                                  <a:ea typeface="メイリオ" panose="020B0604030504040204" pitchFamily="50" charset="-128"/>
                                </a:rPr>
                                <m:t>2</m:t>
                              </m:r>
                              <m:r>
                                <a:rPr lang="en-US" altLang="ja-JP" sz="1500" i="1">
                                  <a:latin typeface="Cambria Math" charset="0"/>
                                  <a:ea typeface="Cambria Math" charset="0"/>
                                  <a:cs typeface="Cambria Math" charset="0"/>
                                </a:rPr>
                                <m:t>𝜋</m:t>
                              </m:r>
                              <m:sSup>
                                <m:sSupPr>
                                  <m:ctrlPr>
                                    <a:rPr lang="en-US" altLang="ja-JP" sz="1500" i="1">
                                      <a:latin typeface="Cambria Math" panose="02040503050406030204" pitchFamily="18" charset="0"/>
                                      <a:ea typeface="Cambria Math" charset="0"/>
                                      <a:cs typeface="Cambria Math" charset="0"/>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Cambria Math" charset="0"/>
                                      <a:cs typeface="Cambria Math" charset="0"/>
                                    </a:rPr>
                                    <m:t>2</m:t>
                                  </m:r>
                                </m:sup>
                              </m:sSup>
                            </m:e>
                          </m:rad>
                        </m:den>
                      </m:f>
                      <m:sSup>
                        <m:sSupPr>
                          <m:ctrlPr>
                            <a:rPr lang="mr-IN"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メイリオ" panose="020B0604030504040204" pitchFamily="50" charset="-128"/>
                            </a:rPr>
                            <m:t>𝑒</m:t>
                          </m:r>
                        </m:e>
                        <m:sup>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sSup>
                                <m:sSupPr>
                                  <m:ctrlPr>
                                    <a:rPr lang="mr-IN" altLang="ja-JP" sz="1500" i="1">
                                      <a:latin typeface="Cambria Math" panose="02040503050406030204" pitchFamily="18" charset="0"/>
                                      <a:ea typeface="メイリオ" panose="020B0604030504040204" pitchFamily="50" charset="-128"/>
                                    </a:rPr>
                                  </m:ctrlPr>
                                </m:sSupPr>
                                <m:e>
                                  <m:d>
                                    <m:dPr>
                                      <m:ctrlPr>
                                        <a:rPr lang="mr-IN"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r>
                                        <a:rPr lang="en-US" altLang="ja-JP" sz="1500" i="1">
                                          <a:latin typeface="Cambria Math" charset="0"/>
                                          <a:ea typeface="メイリオ" panose="020B0604030504040204" pitchFamily="50" charset="-128"/>
                                        </a:rPr>
                                        <m:t>−</m:t>
                                      </m:r>
                                      <m:r>
                                        <a:rPr lang="en-US" altLang="ja-JP" sz="1500" i="1">
                                          <a:latin typeface="Cambria Math" charset="0"/>
                                          <a:ea typeface="Cambria Math" charset="0"/>
                                          <a:cs typeface="Cambria Math" charset="0"/>
                                        </a:rPr>
                                        <m:t>𝜇</m:t>
                                      </m:r>
                                    </m:e>
                                  </m:d>
                                </m:e>
                                <m:sup>
                                  <m:r>
                                    <a:rPr lang="en-US" altLang="ja-JP" sz="1500" i="1">
                                      <a:latin typeface="Cambria Math" charset="0"/>
                                      <a:ea typeface="メイリオ" panose="020B0604030504040204" pitchFamily="50" charset="-128"/>
                                    </a:rPr>
                                    <m:t>2</m:t>
                                  </m:r>
                                </m:sup>
                              </m:sSup>
                            </m:num>
                            <m:den>
                              <m:r>
                                <a:rPr lang="en-US" altLang="ja-JP" sz="1500" i="1">
                                  <a:latin typeface="Cambria Math" charset="0"/>
                                  <a:ea typeface="メイリオ" panose="020B0604030504040204" pitchFamily="50" charset="-128"/>
                                </a:rPr>
                                <m:t>2</m:t>
                              </m:r>
                              <m:sSup>
                                <m:sSupPr>
                                  <m:ctrlPr>
                                    <a:rPr lang="en-US"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メイリオ" panose="020B0604030504040204" pitchFamily="50" charset="-128"/>
                                    </a:rPr>
                                    <m:t>2</m:t>
                                  </m:r>
                                </m:sup>
                              </m:sSup>
                            </m:den>
                          </m:f>
                        </m:sup>
                      </m:sSup>
                    </m:oMath>
                  </m:oMathPara>
                </a14:m>
                <a:endParaRPr lang="ja-JP" altLang="en-US" sz="1500" dirty="0">
                  <a:latin typeface="メイリオ" panose="020B0604030504040204" pitchFamily="50" charset="-128"/>
                  <a:ea typeface="メイリオ" panose="020B0604030504040204" pitchFamily="50" charset="-128"/>
                </a:endParaRPr>
              </a:p>
            </p:txBody>
          </p:sp>
        </mc:Choice>
        <mc:Fallback xmlns="">
          <p:sp>
            <p:nvSpPr>
              <p:cNvPr id="16" name="正方形/長方形 15">
                <a:extLst>
                  <a:ext uri="{FF2B5EF4-FFF2-40B4-BE49-F238E27FC236}">
                    <a16:creationId xmlns:a16="http://schemas.microsoft.com/office/drawing/2014/main" id="{AE870733-8B01-B04A-A935-85E87F341213}"/>
                  </a:ext>
                </a:extLst>
              </p:cNvPr>
              <p:cNvSpPr>
                <a:spLocks noRot="1" noChangeAspect="1" noMove="1" noResize="1" noEditPoints="1" noAdjustHandles="1" noChangeArrowheads="1" noChangeShapeType="1" noTextEdit="1"/>
              </p:cNvSpPr>
              <p:nvPr/>
            </p:nvSpPr>
            <p:spPr>
              <a:xfrm>
                <a:off x="5948411" y="1565637"/>
                <a:ext cx="2169697" cy="606513"/>
              </a:xfrm>
              <a:prstGeom prst="rect">
                <a:avLst/>
              </a:prstGeom>
              <a:blipFill>
                <a:blip r:embed="rId4"/>
                <a:stretch>
                  <a:fillRect/>
                </a:stretch>
              </a:blipFill>
            </p:spPr>
            <p:txBody>
              <a:bodyPr/>
              <a:lstStyle/>
              <a:p>
                <a:r>
                  <a:rPr lang="ja-JP" altLang="en-US">
                    <a:noFill/>
                  </a:rPr>
                  <a:t> </a:t>
                </a:r>
              </a:p>
            </p:txBody>
          </p:sp>
        </mc:Fallback>
      </mc:AlternateContent>
      <p:sp>
        <p:nvSpPr>
          <p:cNvPr id="20" name="吹き出し: 四角形 3">
            <a:extLst>
              <a:ext uri="{FF2B5EF4-FFF2-40B4-BE49-F238E27FC236}">
                <a16:creationId xmlns:a16="http://schemas.microsoft.com/office/drawing/2014/main" id="{D51658C9-1E5D-0544-94A2-580B83BBF5BF}"/>
              </a:ext>
            </a:extLst>
          </p:cNvPr>
          <p:cNvSpPr/>
          <p:nvPr/>
        </p:nvSpPr>
        <p:spPr bwMode="auto">
          <a:xfrm>
            <a:off x="5791200" y="1428750"/>
            <a:ext cx="2382983" cy="857250"/>
          </a:xfrm>
          <a:prstGeom prst="wedgeRectCallout">
            <a:avLst>
              <a:gd name="adj1" fmla="val -67231"/>
              <a:gd name="adj2" fmla="val 86048"/>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80F5D8-24CF-B94A-AD6A-451E783285DE}"/>
                  </a:ext>
                </a:extLst>
              </p:cNvPr>
              <p:cNvSpPr txBox="1"/>
              <p:nvPr/>
            </p:nvSpPr>
            <p:spPr>
              <a:xfrm>
                <a:off x="5832642" y="1007181"/>
                <a:ext cx="217572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確率密度関数</a:t>
                </a:r>
                <a14:m>
                  <m:oMath xmlns:m="http://schemas.openxmlformats.org/officeDocument/2006/math">
                    <m:r>
                      <a:rPr lang="en-US" altLang="ja-JP" sz="1800" b="0" i="0" smtClean="0">
                        <a:latin typeface="Cambria Math" panose="02040503050406030204" pitchFamily="18" charset="0"/>
                        <a:ea typeface="メイリオ" panose="020B0604030504040204" pitchFamily="50" charset="-128"/>
                      </a:rPr>
                      <m:t>: </m:t>
                    </m:r>
                    <m:r>
                      <a:rPr lang="en-US" altLang="ja-JP" sz="1800" i="1">
                        <a:latin typeface="Cambria Math" charset="0"/>
                        <a:ea typeface="メイリオ" panose="020B0604030504040204" pitchFamily="50" charset="-128"/>
                      </a:rPr>
                      <m:t>𝑓</m:t>
                    </m:r>
                    <m:d>
                      <m:dPr>
                        <m:ctrlPr>
                          <a:rPr lang="en-US" altLang="ja-JP" sz="1800" i="1">
                            <a:latin typeface="Cambria Math" panose="02040503050406030204" pitchFamily="18" charset="0"/>
                            <a:ea typeface="メイリオ" panose="020B0604030504040204" pitchFamily="50" charset="-128"/>
                          </a:rPr>
                        </m:ctrlPr>
                      </m:dPr>
                      <m:e>
                        <m:r>
                          <a:rPr lang="en-US" altLang="ja-JP" sz="1800" i="1">
                            <a:latin typeface="Cambria Math" charset="0"/>
                            <a:ea typeface="メイリオ" panose="020B0604030504040204" pitchFamily="50" charset="-128"/>
                          </a:rPr>
                          <m:t>𝑥</m:t>
                        </m:r>
                      </m:e>
                    </m:d>
                  </m:oMath>
                </a14:m>
                <a:endParaRPr kumimoji="1" lang="ja-JP" altLang="en-US" sz="1800">
                  <a:latin typeface="Meiryo" panose="020B0604030504040204" pitchFamily="34" charset="-128"/>
                  <a:ea typeface="Meiryo" panose="020B0604030504040204" pitchFamily="34" charset="-128"/>
                </a:endParaRPr>
              </a:p>
            </p:txBody>
          </p:sp>
        </mc:Choice>
        <mc:Fallback xmlns="">
          <p:sp>
            <p:nvSpPr>
              <p:cNvPr id="6" name="テキスト ボックス 5">
                <a:extLst>
                  <a:ext uri="{FF2B5EF4-FFF2-40B4-BE49-F238E27FC236}">
                    <a16:creationId xmlns:a16="http://schemas.microsoft.com/office/drawing/2014/main" id="{9280F5D8-24CF-B94A-AD6A-451E783285DE}"/>
                  </a:ext>
                </a:extLst>
              </p:cNvPr>
              <p:cNvSpPr txBox="1">
                <a:spLocks noRot="1" noChangeAspect="1" noMove="1" noResize="1" noEditPoints="1" noAdjustHandles="1" noChangeArrowheads="1" noChangeShapeType="1" noTextEdit="1"/>
              </p:cNvSpPr>
              <p:nvPr/>
            </p:nvSpPr>
            <p:spPr>
              <a:xfrm>
                <a:off x="5832642" y="1007181"/>
                <a:ext cx="2175724" cy="369332"/>
              </a:xfrm>
              <a:prstGeom prst="rect">
                <a:avLst/>
              </a:prstGeom>
              <a:blipFill>
                <a:blip r:embed="rId5"/>
                <a:stretch>
                  <a:fillRect l="-1156"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18CA6FA0-915F-5F48-964F-65959294A91F}"/>
                  </a:ext>
                </a:extLst>
              </p:cNvPr>
              <p:cNvSpPr/>
              <p:nvPr/>
            </p:nvSpPr>
            <p:spPr>
              <a:xfrm>
                <a:off x="5257800" y="4246649"/>
                <a:ext cx="2251065" cy="59035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500" i="1" dirty="0">
                          <a:latin typeface="Cambria Math" charset="0"/>
                          <a:ea typeface="Cambria Math" charset="0"/>
                          <a:cs typeface="Cambria Math" charset="0"/>
                        </a:rPr>
                        <m:t>𝜇</m:t>
                      </m:r>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𝐸</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r>
                        <a:rPr lang="en-US" altLang="ja-JP" sz="1500" i="1" dirty="0">
                          <a:latin typeface="Cambria Math" charset="0"/>
                          <a:ea typeface="Cambria Math" charset="0"/>
                          <a:cs typeface="Cambria Math" charset="0"/>
                        </a:rPr>
                        <m:t>=</m:t>
                      </m:r>
                      <m:nary>
                        <m:naryPr>
                          <m:ctrlPr>
                            <a:rPr lang="is-IS" altLang="ja-JP" sz="1500" i="1" dirty="0">
                              <a:latin typeface="Cambria Math" panose="02040503050406030204" pitchFamily="18" charset="0"/>
                              <a:ea typeface="Cambria Math" charset="0"/>
                              <a:cs typeface="Cambria Math" charset="0"/>
                            </a:rPr>
                          </m:ctrlPr>
                        </m:naryPr>
                        <m:sub>
                          <m:r>
                            <m:rPr>
                              <m:brk m:alnAt="23"/>
                            </m:rP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m:t>
                          </m:r>
                        </m:sub>
                        <m:sup>
                          <m:r>
                            <a:rPr lang="is-IS" altLang="ja-JP" sz="1500" i="1" dirty="0">
                              <a:latin typeface="Cambria Math" charset="0"/>
                              <a:ea typeface="Cambria Math" charset="0"/>
                              <a:cs typeface="Cambria Math" charset="0"/>
                            </a:rPr>
                            <m:t>∞</m:t>
                          </m:r>
                        </m:sup>
                        <m:e>
                          <m:r>
                            <a:rPr lang="en-US" altLang="ja-JP" sz="1500" i="1" dirty="0">
                              <a:latin typeface="Cambria Math" charset="0"/>
                              <a:ea typeface="Cambria Math" charset="0"/>
                              <a:cs typeface="Cambria Math" charset="0"/>
                            </a:rPr>
                            <m:t>𝑥𝑓</m:t>
                          </m:r>
                          <m:d>
                            <m:dPr>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𝑥</m:t>
                              </m:r>
                            </m:e>
                          </m:d>
                          <m:r>
                            <a:rPr lang="en-US" altLang="ja-JP" sz="1500" i="1" dirty="0">
                              <a:latin typeface="Cambria Math" charset="0"/>
                              <a:ea typeface="Cambria Math" charset="0"/>
                              <a:cs typeface="Cambria Math" charset="0"/>
                            </a:rPr>
                            <m:t>𝑑𝑥</m:t>
                          </m:r>
                        </m:e>
                      </m:nary>
                    </m:oMath>
                  </m:oMathPara>
                </a14:m>
                <a:endParaRPr lang="ja-JP" altLang="en-US" sz="1500" i="1" dirty="0"/>
              </a:p>
            </p:txBody>
          </p:sp>
        </mc:Choice>
        <mc:Fallback xmlns="">
          <p:sp>
            <p:nvSpPr>
              <p:cNvPr id="12" name="正方形/長方形 11">
                <a:extLst>
                  <a:ext uri="{FF2B5EF4-FFF2-40B4-BE49-F238E27FC236}">
                    <a16:creationId xmlns:a16="http://schemas.microsoft.com/office/drawing/2014/main" id="{18CA6FA0-915F-5F48-964F-65959294A91F}"/>
                  </a:ext>
                </a:extLst>
              </p:cNvPr>
              <p:cNvSpPr>
                <a:spLocks noRot="1" noChangeAspect="1" noMove="1" noResize="1" noEditPoints="1" noAdjustHandles="1" noChangeArrowheads="1" noChangeShapeType="1" noTextEdit="1"/>
              </p:cNvSpPr>
              <p:nvPr/>
            </p:nvSpPr>
            <p:spPr>
              <a:xfrm>
                <a:off x="5257800" y="4246649"/>
                <a:ext cx="2251065" cy="590354"/>
              </a:xfrm>
              <a:prstGeom prst="rect">
                <a:avLst/>
              </a:prstGeom>
              <a:blipFill>
                <a:blip r:embed="rId6"/>
                <a:stretch>
                  <a:fillRect t="-147917" b="-220833"/>
                </a:stretch>
              </a:blipFill>
            </p:spPr>
            <p:txBody>
              <a:bodyPr/>
              <a:lstStyle/>
              <a:p>
                <a:r>
                  <a:rPr lang="ja-JP" altLang="en-US">
                    <a:noFill/>
                  </a:rPr>
                  <a:t> </a:t>
                </a:r>
              </a:p>
            </p:txBody>
          </p:sp>
        </mc:Fallback>
      </mc:AlternateContent>
      <p:sp>
        <p:nvSpPr>
          <p:cNvPr id="13" name="吹き出し: 四角形 3">
            <a:extLst>
              <a:ext uri="{FF2B5EF4-FFF2-40B4-BE49-F238E27FC236}">
                <a16:creationId xmlns:a16="http://schemas.microsoft.com/office/drawing/2014/main" id="{6355B666-3FAC-7E41-8B7C-192EBC23D390}"/>
              </a:ext>
            </a:extLst>
          </p:cNvPr>
          <p:cNvSpPr/>
          <p:nvPr/>
        </p:nvSpPr>
        <p:spPr bwMode="auto">
          <a:xfrm>
            <a:off x="5125882" y="4057650"/>
            <a:ext cx="2382983" cy="857250"/>
          </a:xfrm>
          <a:prstGeom prst="wedgeRectCallout">
            <a:avLst>
              <a:gd name="adj1" fmla="val -69224"/>
              <a:gd name="adj2" fmla="val -35857"/>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 name="テキスト ボックス 6">
            <a:extLst>
              <a:ext uri="{FF2B5EF4-FFF2-40B4-BE49-F238E27FC236}">
                <a16:creationId xmlns:a16="http://schemas.microsoft.com/office/drawing/2014/main" id="{E0EBD045-91A5-4E4F-80F6-5A0853C14EAA}"/>
              </a:ext>
            </a:extLst>
          </p:cNvPr>
          <p:cNvSpPr txBox="1"/>
          <p:nvPr/>
        </p:nvSpPr>
        <p:spPr>
          <a:xfrm>
            <a:off x="5878791" y="3967484"/>
            <a:ext cx="877163" cy="369332"/>
          </a:xfrm>
          <a:prstGeom prst="rect">
            <a:avLst/>
          </a:prstGeom>
          <a:solidFill>
            <a:schemeClr val="bg1"/>
          </a:solidFill>
        </p:spPr>
        <p:txBody>
          <a:bodyPr wrap="none" rtlCol="0">
            <a:spAutoFit/>
          </a:bodyPr>
          <a:lstStyle/>
          <a:p>
            <a:r>
              <a:rPr kumimoji="1" lang="ja-JP" altLang="en-US" sz="1800">
                <a:latin typeface="Meiryo" panose="020B0604030504040204" pitchFamily="34" charset="-128"/>
                <a:ea typeface="Meiryo" panose="020B0604030504040204" pitchFamily="34" charset="-128"/>
              </a:rPr>
              <a:t>期待値</a:t>
            </a:r>
          </a:p>
        </p:txBody>
      </p:sp>
      <p:grpSp>
        <p:nvGrpSpPr>
          <p:cNvPr id="15" name="図形グループ 16">
            <a:extLst>
              <a:ext uri="{FF2B5EF4-FFF2-40B4-BE49-F238E27FC236}">
                <a16:creationId xmlns:a16="http://schemas.microsoft.com/office/drawing/2014/main" id="{E8491A55-CB11-E445-AA47-B3B7C4AE1EE5}"/>
              </a:ext>
            </a:extLst>
          </p:cNvPr>
          <p:cNvGrpSpPr/>
          <p:nvPr/>
        </p:nvGrpSpPr>
        <p:grpSpPr>
          <a:xfrm>
            <a:off x="4523163" y="2773795"/>
            <a:ext cx="824171" cy="438582"/>
            <a:chOff x="3187701" y="3493716"/>
            <a:chExt cx="787867" cy="779699"/>
          </a:xfrm>
        </p:grpSpPr>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29EDF8B5-2027-844A-B294-D1CF6BC8CDAD}"/>
                    </a:ext>
                  </a:extLst>
                </p:cNvPr>
                <p:cNvSpPr/>
                <p:nvPr/>
              </p:nvSpPr>
              <p:spPr>
                <a:xfrm>
                  <a:off x="3218666" y="3493716"/>
                  <a:ext cx="756902" cy="779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218666" y="3493716"/>
                  <a:ext cx="756902" cy="779699"/>
                </a:xfrm>
                <a:prstGeom prst="rect">
                  <a:avLst/>
                </a:prstGeom>
                <a:blipFill>
                  <a:blip r:embed="rId7"/>
                  <a:stretch>
                    <a:fillRect/>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8B228894-64A9-1D41-9A12-24106788B0C0}"/>
                </a:ext>
              </a:extLst>
            </p:cNvPr>
            <p:cNvCxnSpPr/>
            <p:nvPr/>
          </p:nvCxnSpPr>
          <p:spPr>
            <a:xfrm>
              <a:off x="3187701" y="3493716"/>
              <a:ext cx="724161"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BEB2F789-CB29-A940-BFC7-7A60A28FCF0A}"/>
                  </a:ext>
                </a:extLst>
              </p:cNvPr>
              <p:cNvSpPr/>
              <p:nvPr/>
            </p:nvSpPr>
            <p:spPr>
              <a:xfrm>
                <a:off x="6191656" y="2832043"/>
                <a:ext cx="2247090" cy="615681"/>
              </a:xfrm>
              <a:prstGeom prst="rect">
                <a:avLst/>
              </a:prstGeom>
            </p:spPr>
            <p:txBody>
              <a:bodyPr wrap="none">
                <a:spAutoFit/>
              </a:bodyPr>
              <a:lstStyle/>
              <a:p>
                <a:pPr>
                  <a:defRPr/>
                </a:pPr>
                <a14:m>
                  <m:oMathPara xmlns:m="http://schemas.openxmlformats.org/officeDocument/2006/math">
                    <m:oMathParaPr>
                      <m:jc m:val="left"/>
                    </m:oMathParaPr>
                    <m:oMath xmlns:m="http://schemas.openxmlformats.org/officeDocument/2006/math">
                      <m:sSup>
                        <m:sSupPr>
                          <m:ctrlPr>
                            <a:rPr lang="en-US" altLang="ja-JP" sz="1500" i="1" dirty="0">
                              <a:latin typeface="Cambria Math" panose="02040503050406030204" pitchFamily="18" charset="0"/>
                              <a:ea typeface="Cambria Math" charset="0"/>
                              <a:cs typeface="Cambria Math" charset="0"/>
                            </a:rPr>
                          </m:ctrlPr>
                        </m:sSupPr>
                        <m:e>
                          <m:r>
                            <a:rPr lang="el-GR" altLang="ja-JP" sz="1500" i="1" dirty="0">
                              <a:latin typeface="Cambria Math" charset="0"/>
                              <a:ea typeface="Cambria Math" charset="0"/>
                              <a:cs typeface="Cambria Math" charset="0"/>
                            </a:rPr>
                            <m:t>𝜎</m:t>
                          </m:r>
                        </m:e>
                        <m:sup>
                          <m:r>
                            <a:rPr lang="en-US" altLang="ja-JP" sz="1500" i="1" dirty="0">
                              <a:latin typeface="Cambria Math" charset="0"/>
                              <a:ea typeface="Cambria Math" charset="0"/>
                              <a:cs typeface="Cambria Math" charset="0"/>
                            </a:rPr>
                            <m:t>2</m:t>
                          </m:r>
                        </m:sup>
                      </m:sSup>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𝑉</m:t>
                      </m:r>
                      <m:d>
                        <m:dPr>
                          <m:begChr m:val="["/>
                          <m:endChr m:val="]"/>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𝑋</m:t>
                          </m:r>
                        </m:e>
                      </m:d>
                    </m:oMath>
                  </m:oMathPara>
                </a14:m>
                <a:endParaRPr lang="en-US" altLang="ja-JP" sz="1500" i="1" dirty="0">
                  <a:latin typeface="Cambria Math" charset="0"/>
                  <a:ea typeface="Cambria Math" charset="0"/>
                  <a:cs typeface="Cambria Math" charset="0"/>
                </a:endParaRPr>
              </a:p>
              <a:p>
                <a:pPr>
                  <a:defRPr/>
                </a:pPr>
                <a:r>
                  <a:rPr lang="en-US" altLang="ja-JP" sz="1500" i="1" dirty="0">
                    <a:ea typeface="Cambria Math" charset="0"/>
                    <a:cs typeface="Cambria Math" charset="0"/>
                  </a:rPr>
                  <a:t>      </a:t>
                </a:r>
                <a14:m>
                  <m:oMath xmlns:m="http://schemas.openxmlformats.org/officeDocument/2006/math">
                    <m:r>
                      <a:rPr lang="en-US" altLang="ja-JP" sz="1500" i="1" dirty="0">
                        <a:latin typeface="Cambria Math" charset="0"/>
                        <a:ea typeface="Cambria Math" charset="0"/>
                        <a:cs typeface="Cambria Math" charset="0"/>
                      </a:rPr>
                      <m:t>=</m:t>
                    </m:r>
                    <m:nary>
                      <m:naryPr>
                        <m:ctrlPr>
                          <a:rPr lang="is-IS" altLang="ja-JP" sz="1500" i="1" dirty="0">
                            <a:latin typeface="Cambria Math" panose="02040503050406030204" pitchFamily="18" charset="0"/>
                            <a:ea typeface="Cambria Math" charset="0"/>
                            <a:cs typeface="Cambria Math" charset="0"/>
                          </a:rPr>
                        </m:ctrlPr>
                      </m:naryPr>
                      <m:sub>
                        <m:r>
                          <m:rPr>
                            <m:brk m:alnAt="23"/>
                          </m:rP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m:t>
                        </m:r>
                      </m:sub>
                      <m:sup>
                        <m:r>
                          <a:rPr lang="is-IS" altLang="ja-JP" sz="1500" i="1" dirty="0">
                            <a:latin typeface="Cambria Math" charset="0"/>
                            <a:ea typeface="Cambria Math" charset="0"/>
                            <a:cs typeface="Cambria Math" charset="0"/>
                          </a:rPr>
                          <m:t>∞</m:t>
                        </m:r>
                      </m:sup>
                      <m:e>
                        <m:sSup>
                          <m:sSupPr>
                            <m:ctrlPr>
                              <a:rPr lang="is-IS" altLang="ja-JP" sz="1500" i="1" dirty="0">
                                <a:latin typeface="Cambria Math" panose="02040503050406030204" pitchFamily="18" charset="0"/>
                                <a:ea typeface="Cambria Math" charset="0"/>
                                <a:cs typeface="Cambria Math" charset="0"/>
                              </a:rPr>
                            </m:ctrlPr>
                          </m:sSupPr>
                          <m:e>
                            <m:d>
                              <m:dPr>
                                <m:ctrlPr>
                                  <a:rPr lang="mr-IN"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𝑥</m:t>
                                </m:r>
                                <m:r>
                                  <a:rPr lang="en-US" altLang="ja-JP" sz="1500" i="1" dirty="0">
                                    <a:latin typeface="Cambria Math" charset="0"/>
                                    <a:ea typeface="Cambria Math" charset="0"/>
                                    <a:cs typeface="Cambria Math" charset="0"/>
                                  </a:rPr>
                                  <m:t>−</m:t>
                                </m:r>
                                <m:r>
                                  <a:rPr lang="en-US" altLang="ja-JP" sz="1500" i="1" dirty="0">
                                    <a:latin typeface="Cambria Math" charset="0"/>
                                    <a:ea typeface="Cambria Math" charset="0"/>
                                    <a:cs typeface="Cambria Math" charset="0"/>
                                  </a:rPr>
                                  <m:t>𝜇</m:t>
                                </m:r>
                              </m:e>
                            </m:d>
                          </m:e>
                          <m:sup>
                            <m:r>
                              <a:rPr lang="en-US" altLang="ja-JP" sz="1500" i="1" dirty="0">
                                <a:latin typeface="Cambria Math" charset="0"/>
                                <a:ea typeface="Cambria Math" charset="0"/>
                                <a:cs typeface="Cambria Math" charset="0"/>
                              </a:rPr>
                              <m:t>2</m:t>
                            </m:r>
                          </m:sup>
                        </m:sSup>
                        <m:r>
                          <a:rPr lang="en-US" altLang="ja-JP" sz="1500" i="1" dirty="0">
                            <a:latin typeface="Cambria Math" charset="0"/>
                            <a:ea typeface="Cambria Math" charset="0"/>
                            <a:cs typeface="Cambria Math" charset="0"/>
                          </a:rPr>
                          <m:t>𝑓</m:t>
                        </m:r>
                        <m:d>
                          <m:dPr>
                            <m:ctrlPr>
                              <a:rPr lang="en-US" altLang="ja-JP" sz="1500" i="1" dirty="0">
                                <a:latin typeface="Cambria Math" panose="02040503050406030204" pitchFamily="18" charset="0"/>
                                <a:ea typeface="Cambria Math" charset="0"/>
                                <a:cs typeface="Cambria Math" charset="0"/>
                              </a:rPr>
                            </m:ctrlPr>
                          </m:dPr>
                          <m:e>
                            <m:r>
                              <a:rPr lang="en-US" altLang="ja-JP" sz="1500" i="1" dirty="0">
                                <a:latin typeface="Cambria Math" charset="0"/>
                                <a:ea typeface="Cambria Math" charset="0"/>
                                <a:cs typeface="Cambria Math" charset="0"/>
                              </a:rPr>
                              <m:t>𝑥</m:t>
                            </m:r>
                          </m:e>
                        </m:d>
                        <m:r>
                          <a:rPr lang="en-US" altLang="ja-JP" sz="1500" i="1" dirty="0">
                            <a:latin typeface="Cambria Math" charset="0"/>
                            <a:ea typeface="Cambria Math" charset="0"/>
                            <a:cs typeface="Cambria Math" charset="0"/>
                          </a:rPr>
                          <m:t>𝑑𝑥</m:t>
                        </m:r>
                      </m:e>
                    </m:nary>
                  </m:oMath>
                </a14:m>
                <a:endParaRPr lang="ja-JP" altLang="en-US" sz="1661" i="1" dirty="0"/>
              </a:p>
            </p:txBody>
          </p:sp>
        </mc:Choice>
        <mc:Fallback xmlns="">
          <p:sp>
            <p:nvSpPr>
              <p:cNvPr id="19" name="正方形/長方形 18">
                <a:extLst>
                  <a:ext uri="{FF2B5EF4-FFF2-40B4-BE49-F238E27FC236}">
                    <a16:creationId xmlns:a16="http://schemas.microsoft.com/office/drawing/2014/main" id="{BEB2F789-CB29-A940-BFC7-7A60A28FCF0A}"/>
                  </a:ext>
                </a:extLst>
              </p:cNvPr>
              <p:cNvSpPr>
                <a:spLocks noRot="1" noChangeAspect="1" noMove="1" noResize="1" noEditPoints="1" noAdjustHandles="1" noChangeArrowheads="1" noChangeShapeType="1" noTextEdit="1"/>
              </p:cNvSpPr>
              <p:nvPr/>
            </p:nvSpPr>
            <p:spPr>
              <a:xfrm>
                <a:off x="6191656" y="2832043"/>
                <a:ext cx="2247090" cy="615681"/>
              </a:xfrm>
              <a:prstGeom prst="rect">
                <a:avLst/>
              </a:prstGeom>
              <a:blipFill>
                <a:blip r:embed="rId8"/>
                <a:stretch>
                  <a:fillRect t="-26531" b="-102041"/>
                </a:stretch>
              </a:blipFill>
            </p:spPr>
            <p:txBody>
              <a:bodyPr/>
              <a:lstStyle/>
              <a:p>
                <a:r>
                  <a:rPr lang="ja-JP" altLang="en-US">
                    <a:noFill/>
                  </a:rPr>
                  <a:t> </a:t>
                </a:r>
              </a:p>
            </p:txBody>
          </p:sp>
        </mc:Fallback>
      </mc:AlternateContent>
      <p:sp>
        <p:nvSpPr>
          <p:cNvPr id="21" name="吹き出し: 四角形 3">
            <a:extLst>
              <a:ext uri="{FF2B5EF4-FFF2-40B4-BE49-F238E27FC236}">
                <a16:creationId xmlns:a16="http://schemas.microsoft.com/office/drawing/2014/main" id="{07E78634-8AF1-9543-9029-4A24C64E8403}"/>
              </a:ext>
            </a:extLst>
          </p:cNvPr>
          <p:cNvSpPr/>
          <p:nvPr/>
        </p:nvSpPr>
        <p:spPr bwMode="auto">
          <a:xfrm>
            <a:off x="5948411" y="2642875"/>
            <a:ext cx="2662185" cy="857250"/>
          </a:xfrm>
          <a:prstGeom prst="wedgeRectCallout">
            <a:avLst>
              <a:gd name="adj1" fmla="val -86666"/>
              <a:gd name="adj2" fmla="val -10922"/>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2" name="テキスト ボックス 21">
            <a:extLst>
              <a:ext uri="{FF2B5EF4-FFF2-40B4-BE49-F238E27FC236}">
                <a16:creationId xmlns:a16="http://schemas.microsoft.com/office/drawing/2014/main" id="{E93A2C7C-4C02-F245-B70A-5FB984C8AD71}"/>
              </a:ext>
            </a:extLst>
          </p:cNvPr>
          <p:cNvSpPr txBox="1"/>
          <p:nvPr/>
        </p:nvSpPr>
        <p:spPr>
          <a:xfrm>
            <a:off x="6816737" y="2552709"/>
            <a:ext cx="646331" cy="369332"/>
          </a:xfrm>
          <a:prstGeom prst="rect">
            <a:avLst/>
          </a:prstGeom>
          <a:solidFill>
            <a:schemeClr val="bg1"/>
          </a:solidFill>
        </p:spPr>
        <p:txBody>
          <a:bodyPr wrap="none" rtlCol="0">
            <a:spAutoFit/>
          </a:bodyPr>
          <a:lstStyle/>
          <a:p>
            <a:r>
              <a:rPr kumimoji="1" lang="ja-JP" altLang="en-US" sz="1800">
                <a:latin typeface="Meiryo" panose="020B0604030504040204" pitchFamily="34" charset="-128"/>
                <a:ea typeface="Meiryo" panose="020B0604030504040204" pitchFamily="34" charset="-128"/>
              </a:rPr>
              <a:t>分散</a:t>
            </a:r>
          </a:p>
        </p:txBody>
      </p:sp>
      <p:grpSp>
        <p:nvGrpSpPr>
          <p:cNvPr id="23" name="図形グループ 15">
            <a:extLst>
              <a:ext uri="{FF2B5EF4-FFF2-40B4-BE49-F238E27FC236}">
                <a16:creationId xmlns:a16="http://schemas.microsoft.com/office/drawing/2014/main" id="{D8EA4E1A-9A27-7D48-A686-D69C69C344D2}"/>
              </a:ext>
            </a:extLst>
          </p:cNvPr>
          <p:cNvGrpSpPr/>
          <p:nvPr/>
        </p:nvGrpSpPr>
        <p:grpSpPr>
          <a:xfrm>
            <a:off x="4158182" y="1706475"/>
            <a:ext cx="827636" cy="2553286"/>
            <a:chOff x="2470570" y="1675013"/>
            <a:chExt cx="1471353" cy="4588283"/>
          </a:xfrm>
        </p:grpSpPr>
        <p:cxnSp>
          <p:nvCxnSpPr>
            <p:cNvPr id="24" name="直線コネクタ 23">
              <a:extLst>
                <a:ext uri="{FF2B5EF4-FFF2-40B4-BE49-F238E27FC236}">
                  <a16:creationId xmlns:a16="http://schemas.microsoft.com/office/drawing/2014/main" id="{07D2B459-B1DF-BE46-AFF1-8CD6B50D68B8}"/>
                </a:ext>
              </a:extLst>
            </p:cNvPr>
            <p:cNvCxnSpPr>
              <a:cxnSpLocks/>
            </p:cNvCxnSpPr>
            <p:nvPr/>
          </p:nvCxnSpPr>
          <p:spPr>
            <a:xfrm>
              <a:off x="3119429" y="1675013"/>
              <a:ext cx="0" cy="3972729"/>
            </a:xfrm>
            <a:prstGeom prst="line">
              <a:avLst/>
            </a:prstGeom>
            <a:ln w="12700">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5170697-05BB-0E44-88C9-8C766D006ACD}"/>
                    </a:ext>
                  </a:extLst>
                </p:cNvPr>
                <p:cNvSpPr txBox="1"/>
                <p:nvPr/>
              </p:nvSpPr>
              <p:spPr>
                <a:xfrm>
                  <a:off x="2470570" y="5647742"/>
                  <a:ext cx="1471353" cy="615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25" name="テキスト ボックス 24">
                  <a:extLst>
                    <a:ext uri="{FF2B5EF4-FFF2-40B4-BE49-F238E27FC236}">
                      <a16:creationId xmlns:a16="http://schemas.microsoft.com/office/drawing/2014/main" id="{65170697-05BB-0E44-88C9-8C766D006ACD}"/>
                    </a:ext>
                  </a:extLst>
                </p:cNvPr>
                <p:cNvSpPr txBox="1">
                  <a:spLocks noRot="1" noChangeAspect="1" noMove="1" noResize="1" noEditPoints="1" noAdjustHandles="1" noChangeArrowheads="1" noChangeShapeType="1" noTextEdit="1"/>
                </p:cNvSpPr>
                <p:nvPr/>
              </p:nvSpPr>
              <p:spPr>
                <a:xfrm>
                  <a:off x="2470570" y="5647742"/>
                  <a:ext cx="1471353" cy="615554"/>
                </a:xfrm>
                <a:prstGeom prst="rect">
                  <a:avLst/>
                </a:prstGeom>
                <a:blipFill>
                  <a:blip r:embed="rId9"/>
                  <a:stretch>
                    <a:fillRect b="-2142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4895452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AC56AAC-0243-453D-BCBF-61B3A0AD584E}"/>
              </a:ext>
            </a:extLst>
          </p:cNvPr>
          <p:cNvPicPr>
            <a:picLocks noChangeAspect="1"/>
          </p:cNvPicPr>
          <p:nvPr/>
        </p:nvPicPr>
        <p:blipFill>
          <a:blip r:embed="rId2" cstate="email">
            <a:alphaModFix amt="29000"/>
            <a:extLst>
              <a:ext uri="{28A0092B-C50C-407E-A947-70E740481C1C}">
                <a14:useLocalDpi xmlns:a14="http://schemas.microsoft.com/office/drawing/2010/main"/>
              </a:ext>
            </a:extLst>
          </a:blip>
          <a:stretch>
            <a:fillRect/>
          </a:stretch>
        </p:blipFill>
        <p:spPr>
          <a:xfrm>
            <a:off x="2059895" y="1704089"/>
            <a:ext cx="5169836" cy="2243077"/>
          </a:xfrm>
          <a:prstGeom prst="rect">
            <a:avLst/>
          </a:prstGeom>
        </p:spPr>
      </p:pic>
      <p:pic>
        <p:nvPicPr>
          <p:cNvPr id="3" name="図 2"/>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2059896" y="1704089"/>
            <a:ext cx="5255305" cy="2243077"/>
          </a:xfrm>
          <a:prstGeom prst="rect">
            <a:avLst/>
          </a:prstGeom>
        </p:spPr>
      </p:pic>
      <p:sp>
        <p:nvSpPr>
          <p:cNvPr id="2" name="タイトル 1"/>
          <p:cNvSpPr>
            <a:spLocks noGrp="1"/>
          </p:cNvSpPr>
          <p:nvPr>
            <p:ph type="title"/>
          </p:nvPr>
        </p:nvSpPr>
        <p:spPr/>
        <p:txBody>
          <a:bodyPr/>
          <a:lstStyle/>
          <a:p>
            <a:r>
              <a:rPr lang="ja-JP" altLang="en-US"/>
              <a:t>確率密度関数の例：正規分布</a:t>
            </a:r>
            <a:endParaRPr kumimoji="1" lang="ja-JP" altLang="en-US" dirty="0"/>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E870733-8B01-B04A-A935-85E87F341213}"/>
                  </a:ext>
                </a:extLst>
              </p:cNvPr>
              <p:cNvSpPr/>
              <p:nvPr/>
            </p:nvSpPr>
            <p:spPr>
              <a:xfrm>
                <a:off x="5948411" y="1565637"/>
                <a:ext cx="2169697" cy="606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メイリオ" panose="020B0604030504040204" pitchFamily="50" charset="-128"/>
                        </a:rPr>
                        <m:t>𝑓</m:t>
                      </m:r>
                      <m:d>
                        <m:dPr>
                          <m:ctrlPr>
                            <a:rPr lang="en-US"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e>
                      </m:d>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r>
                            <a:rPr lang="en-US" altLang="ja-JP" sz="1500" i="1">
                              <a:latin typeface="Cambria Math" charset="0"/>
                              <a:ea typeface="メイリオ" panose="020B0604030504040204" pitchFamily="50" charset="-128"/>
                            </a:rPr>
                            <m:t>1</m:t>
                          </m:r>
                        </m:num>
                        <m:den>
                          <m:rad>
                            <m:radPr>
                              <m:degHide m:val="on"/>
                              <m:ctrlPr>
                                <a:rPr lang="mr-IN" altLang="ja-JP" sz="1500" i="1">
                                  <a:latin typeface="Cambria Math" panose="02040503050406030204" pitchFamily="18" charset="0"/>
                                  <a:ea typeface="メイリオ" panose="020B0604030504040204" pitchFamily="50" charset="-128"/>
                                </a:rPr>
                              </m:ctrlPr>
                            </m:radPr>
                            <m:deg/>
                            <m:e>
                              <m:r>
                                <a:rPr lang="en-US" altLang="ja-JP" sz="1500" i="1">
                                  <a:latin typeface="Cambria Math" charset="0"/>
                                  <a:ea typeface="メイリオ" panose="020B0604030504040204" pitchFamily="50" charset="-128"/>
                                </a:rPr>
                                <m:t>2</m:t>
                              </m:r>
                              <m:r>
                                <a:rPr lang="en-US" altLang="ja-JP" sz="1500" i="1">
                                  <a:latin typeface="Cambria Math" charset="0"/>
                                  <a:ea typeface="Cambria Math" charset="0"/>
                                  <a:cs typeface="Cambria Math" charset="0"/>
                                </a:rPr>
                                <m:t>𝜋</m:t>
                              </m:r>
                              <m:sSup>
                                <m:sSupPr>
                                  <m:ctrlPr>
                                    <a:rPr lang="en-US" altLang="ja-JP" sz="1500" i="1">
                                      <a:latin typeface="Cambria Math" panose="02040503050406030204" pitchFamily="18" charset="0"/>
                                      <a:ea typeface="Cambria Math" charset="0"/>
                                      <a:cs typeface="Cambria Math" charset="0"/>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Cambria Math" charset="0"/>
                                      <a:cs typeface="Cambria Math" charset="0"/>
                                    </a:rPr>
                                    <m:t>2</m:t>
                                  </m:r>
                                </m:sup>
                              </m:sSup>
                            </m:e>
                          </m:rad>
                        </m:den>
                      </m:f>
                      <m:sSup>
                        <m:sSupPr>
                          <m:ctrlPr>
                            <a:rPr lang="mr-IN"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メイリオ" panose="020B0604030504040204" pitchFamily="50" charset="-128"/>
                            </a:rPr>
                            <m:t>𝑒</m:t>
                          </m:r>
                        </m:e>
                        <m:sup>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sSup>
                                <m:sSupPr>
                                  <m:ctrlPr>
                                    <a:rPr lang="mr-IN" altLang="ja-JP" sz="1500" i="1">
                                      <a:latin typeface="Cambria Math" panose="02040503050406030204" pitchFamily="18" charset="0"/>
                                      <a:ea typeface="メイリオ" panose="020B0604030504040204" pitchFamily="50" charset="-128"/>
                                    </a:rPr>
                                  </m:ctrlPr>
                                </m:sSupPr>
                                <m:e>
                                  <m:d>
                                    <m:dPr>
                                      <m:ctrlPr>
                                        <a:rPr lang="mr-IN"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r>
                                        <a:rPr lang="en-US" altLang="ja-JP" sz="1500" i="1">
                                          <a:latin typeface="Cambria Math" charset="0"/>
                                          <a:ea typeface="メイリオ" panose="020B0604030504040204" pitchFamily="50" charset="-128"/>
                                        </a:rPr>
                                        <m:t>−</m:t>
                                      </m:r>
                                      <m:r>
                                        <a:rPr lang="en-US" altLang="ja-JP" sz="1500" i="1">
                                          <a:latin typeface="Cambria Math" charset="0"/>
                                          <a:ea typeface="Cambria Math" charset="0"/>
                                          <a:cs typeface="Cambria Math" charset="0"/>
                                        </a:rPr>
                                        <m:t>𝜇</m:t>
                                      </m:r>
                                    </m:e>
                                  </m:d>
                                </m:e>
                                <m:sup>
                                  <m:r>
                                    <a:rPr lang="en-US" altLang="ja-JP" sz="1500" i="1">
                                      <a:latin typeface="Cambria Math" charset="0"/>
                                      <a:ea typeface="メイリオ" panose="020B0604030504040204" pitchFamily="50" charset="-128"/>
                                    </a:rPr>
                                    <m:t>2</m:t>
                                  </m:r>
                                </m:sup>
                              </m:sSup>
                            </m:num>
                            <m:den>
                              <m:r>
                                <a:rPr lang="en-US" altLang="ja-JP" sz="1500" i="1">
                                  <a:latin typeface="Cambria Math" charset="0"/>
                                  <a:ea typeface="メイリオ" panose="020B0604030504040204" pitchFamily="50" charset="-128"/>
                                </a:rPr>
                                <m:t>2</m:t>
                              </m:r>
                              <m:sSup>
                                <m:sSupPr>
                                  <m:ctrlPr>
                                    <a:rPr lang="en-US"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メイリオ" panose="020B0604030504040204" pitchFamily="50" charset="-128"/>
                                    </a:rPr>
                                    <m:t>2</m:t>
                                  </m:r>
                                </m:sup>
                              </m:sSup>
                            </m:den>
                          </m:f>
                        </m:sup>
                      </m:sSup>
                    </m:oMath>
                  </m:oMathPara>
                </a14:m>
                <a:endParaRPr lang="ja-JP" altLang="en-US" sz="1500" dirty="0">
                  <a:latin typeface="メイリオ" panose="020B0604030504040204" pitchFamily="50" charset="-128"/>
                  <a:ea typeface="メイリオ" panose="020B0604030504040204" pitchFamily="50" charset="-128"/>
                </a:endParaRPr>
              </a:p>
            </p:txBody>
          </p:sp>
        </mc:Choice>
        <mc:Fallback xmlns="">
          <p:sp>
            <p:nvSpPr>
              <p:cNvPr id="16" name="正方形/長方形 15">
                <a:extLst>
                  <a:ext uri="{FF2B5EF4-FFF2-40B4-BE49-F238E27FC236}">
                    <a16:creationId xmlns:a16="http://schemas.microsoft.com/office/drawing/2014/main" id="{AE870733-8B01-B04A-A935-85E87F341213}"/>
                  </a:ext>
                </a:extLst>
              </p:cNvPr>
              <p:cNvSpPr>
                <a:spLocks noRot="1" noChangeAspect="1" noMove="1" noResize="1" noEditPoints="1" noAdjustHandles="1" noChangeArrowheads="1" noChangeShapeType="1" noTextEdit="1"/>
              </p:cNvSpPr>
              <p:nvPr/>
            </p:nvSpPr>
            <p:spPr>
              <a:xfrm>
                <a:off x="5948411" y="1565637"/>
                <a:ext cx="2169697" cy="606513"/>
              </a:xfrm>
              <a:prstGeom prst="rect">
                <a:avLst/>
              </a:prstGeom>
              <a:blipFill>
                <a:blip r:embed="rId4"/>
                <a:stretch>
                  <a:fillRect/>
                </a:stretch>
              </a:blipFill>
            </p:spPr>
            <p:txBody>
              <a:bodyPr/>
              <a:lstStyle/>
              <a:p>
                <a:r>
                  <a:rPr lang="ja-JP" altLang="en-US">
                    <a:noFill/>
                  </a:rPr>
                  <a:t> </a:t>
                </a:r>
              </a:p>
            </p:txBody>
          </p:sp>
        </mc:Fallback>
      </mc:AlternateContent>
      <p:sp>
        <p:nvSpPr>
          <p:cNvPr id="20" name="吹き出し: 四角形 3">
            <a:extLst>
              <a:ext uri="{FF2B5EF4-FFF2-40B4-BE49-F238E27FC236}">
                <a16:creationId xmlns:a16="http://schemas.microsoft.com/office/drawing/2014/main" id="{D51658C9-1E5D-0544-94A2-580B83BBF5BF}"/>
              </a:ext>
            </a:extLst>
          </p:cNvPr>
          <p:cNvSpPr/>
          <p:nvPr/>
        </p:nvSpPr>
        <p:spPr bwMode="auto">
          <a:xfrm>
            <a:off x="5791200" y="1428750"/>
            <a:ext cx="2382983" cy="857250"/>
          </a:xfrm>
          <a:prstGeom prst="wedgeRectCallout">
            <a:avLst>
              <a:gd name="adj1" fmla="val -67231"/>
              <a:gd name="adj2" fmla="val 86048"/>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80F5D8-24CF-B94A-AD6A-451E783285DE}"/>
                  </a:ext>
                </a:extLst>
              </p:cNvPr>
              <p:cNvSpPr txBox="1"/>
              <p:nvPr/>
            </p:nvSpPr>
            <p:spPr>
              <a:xfrm>
                <a:off x="5832642" y="1007181"/>
                <a:ext cx="217572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確率密度関数</a:t>
                </a:r>
                <a14:m>
                  <m:oMath xmlns:m="http://schemas.openxmlformats.org/officeDocument/2006/math">
                    <m:r>
                      <a:rPr lang="en-US" altLang="ja-JP" sz="1800" b="0" i="0" smtClean="0">
                        <a:latin typeface="Cambria Math" panose="02040503050406030204" pitchFamily="18" charset="0"/>
                        <a:ea typeface="メイリオ" panose="020B0604030504040204" pitchFamily="50" charset="-128"/>
                      </a:rPr>
                      <m:t>: </m:t>
                    </m:r>
                    <m:r>
                      <a:rPr lang="en-US" altLang="ja-JP" sz="1800" i="1">
                        <a:latin typeface="Cambria Math" charset="0"/>
                        <a:ea typeface="メイリオ" panose="020B0604030504040204" pitchFamily="50" charset="-128"/>
                      </a:rPr>
                      <m:t>𝑓</m:t>
                    </m:r>
                    <m:d>
                      <m:dPr>
                        <m:ctrlPr>
                          <a:rPr lang="en-US" altLang="ja-JP" sz="1800" i="1">
                            <a:latin typeface="Cambria Math" panose="02040503050406030204" pitchFamily="18" charset="0"/>
                            <a:ea typeface="メイリオ" panose="020B0604030504040204" pitchFamily="50" charset="-128"/>
                          </a:rPr>
                        </m:ctrlPr>
                      </m:dPr>
                      <m:e>
                        <m:r>
                          <a:rPr lang="en-US" altLang="ja-JP" sz="1800" i="1">
                            <a:latin typeface="Cambria Math" charset="0"/>
                            <a:ea typeface="メイリオ" panose="020B0604030504040204" pitchFamily="50" charset="-128"/>
                          </a:rPr>
                          <m:t>𝑥</m:t>
                        </m:r>
                      </m:e>
                    </m:d>
                  </m:oMath>
                </a14:m>
                <a:endParaRPr kumimoji="1" lang="ja-JP" altLang="en-US" sz="1800">
                  <a:latin typeface="Meiryo" panose="020B0604030504040204" pitchFamily="34" charset="-128"/>
                  <a:ea typeface="Meiryo" panose="020B0604030504040204" pitchFamily="34" charset="-128"/>
                </a:endParaRPr>
              </a:p>
            </p:txBody>
          </p:sp>
        </mc:Choice>
        <mc:Fallback xmlns="">
          <p:sp>
            <p:nvSpPr>
              <p:cNvPr id="6" name="テキスト ボックス 5">
                <a:extLst>
                  <a:ext uri="{FF2B5EF4-FFF2-40B4-BE49-F238E27FC236}">
                    <a16:creationId xmlns:a16="http://schemas.microsoft.com/office/drawing/2014/main" id="{9280F5D8-24CF-B94A-AD6A-451E783285DE}"/>
                  </a:ext>
                </a:extLst>
              </p:cNvPr>
              <p:cNvSpPr txBox="1">
                <a:spLocks noRot="1" noChangeAspect="1" noMove="1" noResize="1" noEditPoints="1" noAdjustHandles="1" noChangeArrowheads="1" noChangeShapeType="1" noTextEdit="1"/>
              </p:cNvSpPr>
              <p:nvPr/>
            </p:nvSpPr>
            <p:spPr>
              <a:xfrm>
                <a:off x="5832642" y="1007181"/>
                <a:ext cx="2175724" cy="369332"/>
              </a:xfrm>
              <a:prstGeom prst="rect">
                <a:avLst/>
              </a:prstGeom>
              <a:blipFill>
                <a:blip r:embed="rId5"/>
                <a:stretch>
                  <a:fillRect l="-1156" b="-26667"/>
                </a:stretch>
              </a:blipFill>
            </p:spPr>
            <p:txBody>
              <a:bodyPr/>
              <a:lstStyle/>
              <a:p>
                <a:r>
                  <a:rPr lang="ja-JP" altLang="en-US">
                    <a:noFill/>
                  </a:rPr>
                  <a:t> </a:t>
                </a:r>
              </a:p>
            </p:txBody>
          </p:sp>
        </mc:Fallback>
      </mc:AlternateContent>
      <p:grpSp>
        <p:nvGrpSpPr>
          <p:cNvPr id="9" name="図形グループ 15">
            <a:extLst>
              <a:ext uri="{FF2B5EF4-FFF2-40B4-BE49-F238E27FC236}">
                <a16:creationId xmlns:a16="http://schemas.microsoft.com/office/drawing/2014/main" id="{C509A0E3-005E-FC43-8AB8-A164E3DD83E0}"/>
              </a:ext>
            </a:extLst>
          </p:cNvPr>
          <p:cNvGrpSpPr/>
          <p:nvPr/>
        </p:nvGrpSpPr>
        <p:grpSpPr>
          <a:xfrm>
            <a:off x="4158182" y="1706475"/>
            <a:ext cx="827636" cy="2553286"/>
            <a:chOff x="2470570" y="1675013"/>
            <a:chExt cx="1471353" cy="4588283"/>
          </a:xfrm>
        </p:grpSpPr>
        <p:cxnSp>
          <p:nvCxnSpPr>
            <p:cNvPr id="10" name="直線コネクタ 9">
              <a:extLst>
                <a:ext uri="{FF2B5EF4-FFF2-40B4-BE49-F238E27FC236}">
                  <a16:creationId xmlns:a16="http://schemas.microsoft.com/office/drawing/2014/main" id="{32772013-AE59-D745-B77A-D4F9A04BD46A}"/>
                </a:ext>
              </a:extLst>
            </p:cNvPr>
            <p:cNvCxnSpPr>
              <a:cxnSpLocks/>
            </p:cNvCxnSpPr>
            <p:nvPr/>
          </p:nvCxnSpPr>
          <p:spPr>
            <a:xfrm>
              <a:off x="3119429" y="1675013"/>
              <a:ext cx="0" cy="3972729"/>
            </a:xfrm>
            <a:prstGeom prst="line">
              <a:avLst/>
            </a:prstGeom>
            <a:ln w="6350">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141D562-A149-C542-9B64-14B804BC94DC}"/>
                    </a:ext>
                  </a:extLst>
                </p:cNvPr>
                <p:cNvSpPr txBox="1"/>
                <p:nvPr/>
              </p:nvSpPr>
              <p:spPr>
                <a:xfrm>
                  <a:off x="2470570" y="5647742"/>
                  <a:ext cx="1471353" cy="615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a:extLst>
                    <a:ext uri="{FF2B5EF4-FFF2-40B4-BE49-F238E27FC236}">
                      <a16:creationId xmlns:a16="http://schemas.microsoft.com/office/drawing/2014/main" id="{A141D562-A149-C542-9B64-14B804BC94DC}"/>
                    </a:ext>
                  </a:extLst>
                </p:cNvPr>
                <p:cNvSpPr txBox="1">
                  <a:spLocks noRot="1" noChangeAspect="1" noMove="1" noResize="1" noEditPoints="1" noAdjustHandles="1" noChangeArrowheads="1" noChangeShapeType="1" noTextEdit="1"/>
                </p:cNvSpPr>
                <p:nvPr/>
              </p:nvSpPr>
              <p:spPr>
                <a:xfrm>
                  <a:off x="2470570" y="5647742"/>
                  <a:ext cx="1471353" cy="615554"/>
                </a:xfrm>
                <a:prstGeom prst="rect">
                  <a:avLst/>
                </a:prstGeom>
                <a:blipFill>
                  <a:blip r:embed="rId6"/>
                  <a:stretch>
                    <a:fillRect b="-21429"/>
                  </a:stretch>
                </a:blipFill>
              </p:spPr>
              <p:txBody>
                <a:bodyPr/>
                <a:lstStyle/>
                <a:p>
                  <a:r>
                    <a:rPr lang="ja-JP" altLang="en-US">
                      <a:noFill/>
                    </a:rPr>
                    <a:t> </a:t>
                  </a:r>
                </a:p>
              </p:txBody>
            </p:sp>
          </mc:Fallback>
        </mc:AlternateContent>
      </p:grpSp>
      <p:grpSp>
        <p:nvGrpSpPr>
          <p:cNvPr id="15" name="図形グループ 16">
            <a:extLst>
              <a:ext uri="{FF2B5EF4-FFF2-40B4-BE49-F238E27FC236}">
                <a16:creationId xmlns:a16="http://schemas.microsoft.com/office/drawing/2014/main" id="{E8491A55-CB11-E445-AA47-B3B7C4AE1EE5}"/>
              </a:ext>
            </a:extLst>
          </p:cNvPr>
          <p:cNvGrpSpPr/>
          <p:nvPr/>
        </p:nvGrpSpPr>
        <p:grpSpPr>
          <a:xfrm>
            <a:off x="4523163" y="2773795"/>
            <a:ext cx="824171" cy="438582"/>
            <a:chOff x="3187701" y="3493716"/>
            <a:chExt cx="787867" cy="779699"/>
          </a:xfrm>
        </p:grpSpPr>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29EDF8B5-2027-844A-B294-D1CF6BC8CDAD}"/>
                    </a:ext>
                  </a:extLst>
                </p:cNvPr>
                <p:cNvSpPr/>
                <p:nvPr/>
              </p:nvSpPr>
              <p:spPr>
                <a:xfrm>
                  <a:off x="3218666" y="3493716"/>
                  <a:ext cx="756902" cy="779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218666" y="3493716"/>
                  <a:ext cx="756902" cy="779699"/>
                </a:xfrm>
                <a:prstGeom prst="rect">
                  <a:avLst/>
                </a:prstGeom>
                <a:blipFill>
                  <a:blip r:embed="rId7"/>
                  <a:stretch>
                    <a:fillRect/>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8B228894-64A9-1D41-9A12-24106788B0C0}"/>
                </a:ext>
              </a:extLst>
            </p:cNvPr>
            <p:cNvCxnSpPr/>
            <p:nvPr/>
          </p:nvCxnSpPr>
          <p:spPr>
            <a:xfrm>
              <a:off x="3187701" y="3493716"/>
              <a:ext cx="724161"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D464D92-7A92-4743-92C4-1A99717740B3}"/>
                  </a:ext>
                </a:extLst>
              </p:cNvPr>
              <p:cNvSpPr txBox="1"/>
              <p:nvPr/>
            </p:nvSpPr>
            <p:spPr>
              <a:xfrm>
                <a:off x="1138874" y="1574861"/>
                <a:ext cx="142488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1</m:t>
                          </m:r>
                        </m:e>
                      </m:d>
                      <m:r>
                        <a:rPr kumimoji="1" lang="en-US" altLang="ja-JP" sz="1500" i="1">
                          <a:latin typeface="Cambria Math" charset="0"/>
                          <a:ea typeface="メイリオ" panose="020B0604030504040204" pitchFamily="50" charset="-128"/>
                        </a:rPr>
                        <m:t>  0</m:t>
                      </m:r>
                      <m:r>
                        <a:rPr kumimoji="1" lang="en-US" altLang="ja-JP" sz="1500" i="1">
                          <a:latin typeface="Cambria Math" charset="0"/>
                          <a:ea typeface="Cambria Math" charset="0"/>
                          <a:cs typeface="Cambria Math" charset="0"/>
                        </a:rPr>
                        <m:t>≤</m:t>
                      </m:r>
                      <m:r>
                        <a:rPr kumimoji="1" lang="en-US" altLang="ja-JP" sz="1500" i="1">
                          <a:latin typeface="Cambria Math" charset="0"/>
                          <a:ea typeface="Cambria Math" charset="0"/>
                          <a:cs typeface="Cambria Math" charset="0"/>
                        </a:rPr>
                        <m:t>𝑓</m:t>
                      </m:r>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𝑥</m:t>
                          </m:r>
                        </m:e>
                      </m:d>
                    </m:oMath>
                  </m:oMathPara>
                </a14:m>
                <a:endParaRPr kumimoji="1" lang="en-US" altLang="ja-JP" sz="1500" i="1" dirty="0">
                  <a:latin typeface="Cambria Math" charset="0"/>
                  <a:ea typeface="Cambria Math" charset="0"/>
                  <a:cs typeface="Cambria Math" charset="0"/>
                </a:endParaRPr>
              </a:p>
            </p:txBody>
          </p:sp>
        </mc:Choice>
        <mc:Fallback xmlns="">
          <p:sp>
            <p:nvSpPr>
              <p:cNvPr id="23" name="テキスト ボックス 22">
                <a:extLst>
                  <a:ext uri="{FF2B5EF4-FFF2-40B4-BE49-F238E27FC236}">
                    <a16:creationId xmlns:a16="http://schemas.microsoft.com/office/drawing/2014/main" id="{5D464D92-7A92-4743-92C4-1A99717740B3}"/>
                  </a:ext>
                </a:extLst>
              </p:cNvPr>
              <p:cNvSpPr txBox="1">
                <a:spLocks noRot="1" noChangeAspect="1" noMove="1" noResize="1" noEditPoints="1" noAdjustHandles="1" noChangeArrowheads="1" noChangeShapeType="1" noTextEdit="1"/>
              </p:cNvSpPr>
              <p:nvPr/>
            </p:nvSpPr>
            <p:spPr>
              <a:xfrm>
                <a:off x="1138874" y="1574861"/>
                <a:ext cx="1424882" cy="230832"/>
              </a:xfrm>
              <a:prstGeom prst="rect">
                <a:avLst/>
              </a:prstGeom>
              <a:blipFill>
                <a:blip r:embed="rId8"/>
                <a:stretch>
                  <a:fillRect t="-5263" b="-36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4CC72F44-9A43-9443-82BB-5EB51D270695}"/>
                  </a:ext>
                </a:extLst>
              </p:cNvPr>
              <p:cNvSpPr/>
              <p:nvPr/>
            </p:nvSpPr>
            <p:spPr>
              <a:xfrm>
                <a:off x="1176204" y="1829787"/>
                <a:ext cx="1841530" cy="590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500" i="1">
                              <a:latin typeface="Cambria Math" panose="02040503050406030204" pitchFamily="18" charset="0"/>
                              <a:ea typeface="Cambria Math" charset="0"/>
                              <a:cs typeface="Cambria Math" charset="0"/>
                            </a:rPr>
                          </m:ctrlPr>
                        </m:dPr>
                        <m:e>
                          <m:r>
                            <a:rPr lang="en-US" altLang="ja-JP" sz="1500" i="1">
                              <a:latin typeface="Cambria Math" charset="0"/>
                              <a:ea typeface="Cambria Math" charset="0"/>
                              <a:cs typeface="Cambria Math" charset="0"/>
                            </a:rPr>
                            <m:t>2</m:t>
                          </m:r>
                        </m:e>
                      </m:d>
                      <m:r>
                        <a:rPr lang="en-US" altLang="ja-JP" sz="1500" i="1">
                          <a:latin typeface="Cambria Math" charset="0"/>
                          <a:ea typeface="Cambria Math" charset="0"/>
                          <a:cs typeface="Cambria Math" charset="0"/>
                        </a:rPr>
                        <m:t> </m:t>
                      </m:r>
                      <m:nary>
                        <m:naryPr>
                          <m:ctrlPr>
                            <a:rPr lang="is-IS" altLang="ja-JP" sz="1500" i="1">
                              <a:latin typeface="Cambria Math" panose="02040503050406030204" pitchFamily="18" charset="0"/>
                              <a:ea typeface="Cambria Math" charset="0"/>
                              <a:cs typeface="Cambria Math" charset="0"/>
                            </a:rPr>
                          </m:ctrlPr>
                        </m:naryPr>
                        <m:sub>
                          <m:r>
                            <m:rPr>
                              <m:brk m:alnAt="23"/>
                            </m:rP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m:t>
                          </m:r>
                        </m:sub>
                        <m:sup>
                          <m:r>
                            <a:rPr lang="is-IS" altLang="ja-JP" sz="1500" i="1">
                              <a:latin typeface="Cambria Math" charset="0"/>
                              <a:ea typeface="Cambria Math" charset="0"/>
                              <a:cs typeface="Cambria Math" charset="0"/>
                            </a:rPr>
                            <m:t>∞</m:t>
                          </m:r>
                        </m:sup>
                        <m:e>
                          <m:r>
                            <a:rPr lang="en-US" altLang="ja-JP" sz="1500" i="1">
                              <a:latin typeface="Cambria Math" charset="0"/>
                              <a:ea typeface="Cambria Math" charset="0"/>
                              <a:cs typeface="Cambria Math" charset="0"/>
                            </a:rPr>
                            <m:t>𝑓</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𝑥</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𝑑𝑥</m:t>
                          </m:r>
                        </m:e>
                      </m:nary>
                      <m:r>
                        <a:rPr lang="en-US" altLang="ja-JP" sz="1500" i="1">
                          <a:latin typeface="Cambria Math" charset="0"/>
                          <a:ea typeface="Cambria Math" charset="0"/>
                          <a:cs typeface="Cambria Math" charset="0"/>
                        </a:rPr>
                        <m:t>=1</m:t>
                      </m:r>
                    </m:oMath>
                  </m:oMathPara>
                </a14:m>
                <a:endParaRPr lang="ja-JP" altLang="en-US" sz="1500" dirty="0"/>
              </a:p>
            </p:txBody>
          </p:sp>
        </mc:Choice>
        <mc:Fallback xmlns="">
          <p:sp>
            <p:nvSpPr>
              <p:cNvPr id="24" name="正方形/長方形 23">
                <a:extLst>
                  <a:ext uri="{FF2B5EF4-FFF2-40B4-BE49-F238E27FC236}">
                    <a16:creationId xmlns:a16="http://schemas.microsoft.com/office/drawing/2014/main" id="{4CC72F44-9A43-9443-82BB-5EB51D270695}"/>
                  </a:ext>
                </a:extLst>
              </p:cNvPr>
              <p:cNvSpPr>
                <a:spLocks noRot="1" noChangeAspect="1" noMove="1" noResize="1" noEditPoints="1" noAdjustHandles="1" noChangeArrowheads="1" noChangeShapeType="1" noTextEdit="1"/>
              </p:cNvSpPr>
              <p:nvPr/>
            </p:nvSpPr>
            <p:spPr>
              <a:xfrm>
                <a:off x="1176204" y="1829787"/>
                <a:ext cx="1841530" cy="590354"/>
              </a:xfrm>
              <a:prstGeom prst="rect">
                <a:avLst/>
              </a:prstGeom>
              <a:blipFill>
                <a:blip r:embed="rId9"/>
                <a:stretch>
                  <a:fillRect l="-20548" t="-153191" b="-223404"/>
                </a:stretch>
              </a:blipFill>
            </p:spPr>
            <p:txBody>
              <a:bodyPr/>
              <a:lstStyle/>
              <a:p>
                <a:r>
                  <a:rPr lang="ja-JP" altLang="en-US">
                    <a:noFill/>
                  </a:rPr>
                  <a:t> </a:t>
                </a:r>
              </a:p>
            </p:txBody>
          </p:sp>
        </mc:Fallback>
      </mc:AlternateContent>
      <p:sp>
        <p:nvSpPr>
          <p:cNvPr id="25" name="角丸四角形 2">
            <a:extLst>
              <a:ext uri="{FF2B5EF4-FFF2-40B4-BE49-F238E27FC236}">
                <a16:creationId xmlns:a16="http://schemas.microsoft.com/office/drawing/2014/main" id="{1D4822C4-2D36-1B4B-89FC-14F85567BAB2}"/>
              </a:ext>
            </a:extLst>
          </p:cNvPr>
          <p:cNvSpPr/>
          <p:nvPr/>
        </p:nvSpPr>
        <p:spPr>
          <a:xfrm>
            <a:off x="1147742" y="1277440"/>
            <a:ext cx="1832974" cy="1294310"/>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正方形/長方形 25">
            <a:extLst>
              <a:ext uri="{FF2B5EF4-FFF2-40B4-BE49-F238E27FC236}">
                <a16:creationId xmlns:a16="http://schemas.microsoft.com/office/drawing/2014/main" id="{7BCA6A4D-BEED-0443-8D7D-2222F901935A}"/>
              </a:ext>
            </a:extLst>
          </p:cNvPr>
          <p:cNvSpPr/>
          <p:nvPr/>
        </p:nvSpPr>
        <p:spPr>
          <a:xfrm>
            <a:off x="1315000" y="1136142"/>
            <a:ext cx="1497224" cy="305468"/>
          </a:xfrm>
          <a:prstGeom prst="rect">
            <a:avLst/>
          </a:prstGeom>
          <a:solidFill>
            <a:schemeClr val="bg1"/>
          </a:solidFill>
        </p:spPr>
        <p:txBody>
          <a:bodyPr wrap="square">
            <a:spAutoFit/>
          </a:bodyPr>
          <a:lstStyle/>
          <a:p>
            <a:r>
              <a:rPr lang="ja-JP" altLang="en-US" sz="1385" dirty="0"/>
              <a:t>確率密度関数</a:t>
            </a:r>
          </a:p>
        </p:txBody>
      </p:sp>
      <p:sp>
        <p:nvSpPr>
          <p:cNvPr id="14" name="角丸四角形 13">
            <a:extLst>
              <a:ext uri="{FF2B5EF4-FFF2-40B4-BE49-F238E27FC236}">
                <a16:creationId xmlns:a16="http://schemas.microsoft.com/office/drawing/2014/main" id="{A46A7388-8488-1F4C-BDD3-2D6943D923E0}"/>
              </a:ext>
            </a:extLst>
          </p:cNvPr>
          <p:cNvSpPr/>
          <p:nvPr/>
        </p:nvSpPr>
        <p:spPr bwMode="auto">
          <a:xfrm>
            <a:off x="1247100" y="1465704"/>
            <a:ext cx="1352000" cy="444340"/>
          </a:xfrm>
          <a:prstGeom prst="roundRect">
            <a:avLst/>
          </a:prstGeom>
          <a:solidFill>
            <a:schemeClr val="accent6">
              <a:lumMod val="20000"/>
              <a:lumOff val="80000"/>
              <a:alpha val="44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897676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18" name="図形グループ 17"/>
          <p:cNvGrpSpPr/>
          <p:nvPr/>
        </p:nvGrpSpPr>
        <p:grpSpPr>
          <a:xfrm>
            <a:off x="2302995" y="2173877"/>
            <a:ext cx="4548655" cy="795747"/>
            <a:chOff x="1304790" y="3118579"/>
            <a:chExt cx="6570279" cy="1149412"/>
          </a:xfrm>
        </p:grpSpPr>
        <p:grpSp>
          <p:nvGrpSpPr>
            <p:cNvPr id="15" name="図形グループ 14"/>
            <p:cNvGrpSpPr/>
            <p:nvPr/>
          </p:nvGrpSpPr>
          <p:grpSpPr>
            <a:xfrm>
              <a:off x="2241176" y="3118579"/>
              <a:ext cx="4697507" cy="1149412"/>
              <a:chOff x="2241176" y="3118579"/>
              <a:chExt cx="4697507" cy="1149412"/>
            </a:xfrm>
          </p:grpSpPr>
          <p:sp>
            <p:nvSpPr>
              <p:cNvPr id="11" name="正方形/長方形 10"/>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13" name="直線矢印コネクタ 12"/>
              <p:cNvCxnSpPr>
                <a:cxnSpLocks/>
              </p:cNvCxnSpPr>
              <p:nvPr/>
            </p:nvCxnSpPr>
            <p:spPr>
              <a:xfrm>
                <a:off x="2241176" y="36883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テキスト ボックス 15"/>
            <p:cNvSpPr txBox="1"/>
            <p:nvPr/>
          </p:nvSpPr>
          <p:spPr>
            <a:xfrm>
              <a:off x="1304790" y="3490689"/>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入力</a:t>
              </a:r>
              <a:endParaRPr kumimoji="1" lang="ja-JP" altLang="en-US" sz="166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92420" y="3494072"/>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出力</a:t>
              </a:r>
              <a:endParaRPr kumimoji="1" lang="ja-JP" altLang="en-US" sz="1661"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89F0EA35-882E-4A78-9EEE-A4597F5E9583}"/>
                  </a:ext>
                </a:extLst>
              </p:cNvPr>
              <p:cNvSpPr txBox="1"/>
              <p:nvPr/>
            </p:nvSpPr>
            <p:spPr>
              <a:xfrm>
                <a:off x="1644183" y="3001719"/>
                <a:ext cx="1121846" cy="255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61" i="1">
                          <a:latin typeface="Cambria Math" charset="0"/>
                          <a:ea typeface="メイリオ" panose="020B0604030504040204" pitchFamily="50" charset="-128"/>
                        </a:rPr>
                        <m:t>例：</m:t>
                      </m:r>
                      <m:r>
                        <a:rPr kumimoji="1" lang="en-US" altLang="ja-JP" sz="1661" i="1">
                          <a:latin typeface="Cambria Math" charset="0"/>
                          <a:ea typeface="メイリオ" panose="020B0604030504040204" pitchFamily="50" charset="-128"/>
                        </a:rPr>
                        <m:t>𝑦</m:t>
                      </m:r>
                      <m:r>
                        <a:rPr kumimoji="1" lang="en-US" altLang="ja-JP" sz="1661" i="1">
                          <a:latin typeface="Cambria Math" charset="0"/>
                          <a:ea typeface="メイリオ" panose="020B0604030504040204" pitchFamily="50" charset="-128"/>
                        </a:rPr>
                        <m:t>=</m:t>
                      </m:r>
                      <m:sSup>
                        <m:sSupPr>
                          <m:ctrlPr>
                            <a:rPr kumimoji="1" lang="en-US" altLang="ja-JP" sz="1661" i="1">
                              <a:latin typeface="Cambria Math" panose="02040503050406030204" pitchFamily="18" charset="0"/>
                              <a:ea typeface="メイリオ" panose="020B0604030504040204" pitchFamily="50" charset="-128"/>
                            </a:rPr>
                          </m:ctrlPr>
                        </m:sSupPr>
                        <m:e>
                          <m:r>
                            <a:rPr kumimoji="1" lang="en-US" altLang="ja-JP" sz="1661" i="1">
                              <a:latin typeface="Cambria Math" charset="0"/>
                              <a:ea typeface="メイリオ" panose="020B0604030504040204" pitchFamily="50" charset="-128"/>
                            </a:rPr>
                            <m:t>𝑥</m:t>
                          </m:r>
                        </m:e>
                        <m:sup>
                          <m:r>
                            <a:rPr kumimoji="1" lang="en-US" altLang="ja-JP" sz="1661" i="1">
                              <a:latin typeface="Cambria Math" charset="0"/>
                              <a:ea typeface="メイリオ" panose="020B0604030504040204" pitchFamily="50" charset="-128"/>
                            </a:rPr>
                            <m:t>2</m:t>
                          </m:r>
                        </m:sup>
                      </m:sSup>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67" name="テキスト ボックス 66">
                <a:extLst>
                  <a:ext uri="{FF2B5EF4-FFF2-40B4-BE49-F238E27FC236}">
                    <a16:creationId xmlns:a16="http://schemas.microsoft.com/office/drawing/2014/main" id="{89F0EA35-882E-4A78-9EEE-A4597F5E9583}"/>
                  </a:ext>
                </a:extLst>
              </p:cNvPr>
              <p:cNvSpPr txBox="1">
                <a:spLocks noRot="1" noChangeAspect="1" noMove="1" noResize="1" noEditPoints="1" noAdjustHandles="1" noChangeArrowheads="1" noChangeShapeType="1" noTextEdit="1"/>
              </p:cNvSpPr>
              <p:nvPr/>
            </p:nvSpPr>
            <p:spPr>
              <a:xfrm>
                <a:off x="1644183" y="3001719"/>
                <a:ext cx="1121846" cy="255583"/>
              </a:xfrm>
              <a:prstGeom prst="rect">
                <a:avLst/>
              </a:prstGeom>
              <a:blipFill>
                <a:blip r:embed="rId2"/>
                <a:stretch>
                  <a:fillRect l="-7609" t="-9524" b="-21429"/>
                </a:stretch>
              </a:blipFill>
            </p:spPr>
            <p:txBody>
              <a:bodyPr/>
              <a:lstStyle/>
              <a:p>
                <a:r>
                  <a:rPr lang="ja-JP" altLang="en-US">
                    <a:noFill/>
                  </a:rPr>
                  <a:t> </a:t>
                </a:r>
              </a:p>
            </p:txBody>
          </p:sp>
        </mc:Fallback>
      </mc:AlternateContent>
      <p:grpSp>
        <p:nvGrpSpPr>
          <p:cNvPr id="68" name="図形グループ 19">
            <a:extLst>
              <a:ext uri="{FF2B5EF4-FFF2-40B4-BE49-F238E27FC236}">
                <a16:creationId xmlns:a16="http://schemas.microsoft.com/office/drawing/2014/main" id="{2BE3E687-2671-496B-A531-10E1419F38D4}"/>
              </a:ext>
            </a:extLst>
          </p:cNvPr>
          <p:cNvGrpSpPr/>
          <p:nvPr/>
        </p:nvGrpSpPr>
        <p:grpSpPr>
          <a:xfrm>
            <a:off x="2267181" y="3485829"/>
            <a:ext cx="4598345" cy="975803"/>
            <a:chOff x="1251120" y="2858499"/>
            <a:chExt cx="6642054" cy="1409492"/>
          </a:xfrm>
        </p:grpSpPr>
        <p:grpSp>
          <p:nvGrpSpPr>
            <p:cNvPr id="69" name="図形グループ 20">
              <a:extLst>
                <a:ext uri="{FF2B5EF4-FFF2-40B4-BE49-F238E27FC236}">
                  <a16:creationId xmlns:a16="http://schemas.microsoft.com/office/drawing/2014/main" id="{C98752A5-600E-4FEC-B257-6FE9D0ABEF02}"/>
                </a:ext>
              </a:extLst>
            </p:cNvPr>
            <p:cNvGrpSpPr/>
            <p:nvPr/>
          </p:nvGrpSpPr>
          <p:grpSpPr>
            <a:xfrm>
              <a:off x="2241176" y="3118579"/>
              <a:ext cx="4697507" cy="1149412"/>
              <a:chOff x="2241176" y="3118579"/>
              <a:chExt cx="4697507" cy="1149412"/>
            </a:xfrm>
          </p:grpSpPr>
          <p:sp>
            <p:nvSpPr>
              <p:cNvPr id="72" name="正方形/長方形 71">
                <a:extLst>
                  <a:ext uri="{FF2B5EF4-FFF2-40B4-BE49-F238E27FC236}">
                    <a16:creationId xmlns:a16="http://schemas.microsoft.com/office/drawing/2014/main" id="{10C269D2-B7CE-4947-B3D1-B664EB31DC6B}"/>
                  </a:ext>
                </a:extLst>
              </p:cNvPr>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73" name="直線矢印コネクタ 72">
                <a:extLst>
                  <a:ext uri="{FF2B5EF4-FFF2-40B4-BE49-F238E27FC236}">
                    <a16:creationId xmlns:a16="http://schemas.microsoft.com/office/drawing/2014/main" id="{813A2CF0-5BE9-493C-8B53-42224BAD6A3D}"/>
                  </a:ext>
                </a:extLst>
              </p:cNvPr>
              <p:cNvCxnSpPr/>
              <p:nvPr/>
            </p:nvCxnSpPr>
            <p:spPr>
              <a:xfrm>
                <a:off x="2241176"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8F2AC65-C3F5-4B5C-A846-39D512A44CD3}"/>
                  </a:ext>
                </a:extLst>
              </p:cNvPr>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テキスト ボックス 69">
              <a:extLst>
                <a:ext uri="{FF2B5EF4-FFF2-40B4-BE49-F238E27FC236}">
                  <a16:creationId xmlns:a16="http://schemas.microsoft.com/office/drawing/2014/main" id="{A5A972F2-2204-4E9D-A4AE-D96AC1FC6260}"/>
                </a:ext>
              </a:extLst>
            </p:cNvPr>
            <p:cNvSpPr txBox="1"/>
            <p:nvPr/>
          </p:nvSpPr>
          <p:spPr>
            <a:xfrm>
              <a:off x="1251120" y="2911090"/>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２</a:t>
              </a:r>
              <a:endParaRPr kumimoji="1" lang="ja-JP" altLang="en-US" sz="1661"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8233D2BF-4D56-4F8E-90D7-63E5DDF5C785}"/>
                </a:ext>
              </a:extLst>
            </p:cNvPr>
            <p:cNvSpPr txBox="1"/>
            <p:nvPr/>
          </p:nvSpPr>
          <p:spPr>
            <a:xfrm>
              <a:off x="7318479" y="2858499"/>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４</a:t>
              </a:r>
              <a:endParaRPr kumimoji="1" lang="ja-JP" altLang="en-US" sz="1661" dirty="0">
                <a:latin typeface="メイリオ" panose="020B0604030504040204" pitchFamily="50" charset="-128"/>
                <a:ea typeface="メイリオ" panose="020B0604030504040204" pitchFamily="50" charset="-128"/>
              </a:endParaRPr>
            </a:p>
          </p:txBody>
        </p:sp>
      </p:grpSp>
      <p:grpSp>
        <p:nvGrpSpPr>
          <p:cNvPr id="75" name="図形グループ 28">
            <a:extLst>
              <a:ext uri="{FF2B5EF4-FFF2-40B4-BE49-F238E27FC236}">
                <a16:creationId xmlns:a16="http://schemas.microsoft.com/office/drawing/2014/main" id="{CEF4427D-1273-48A1-B448-313101B8C4AD}"/>
              </a:ext>
            </a:extLst>
          </p:cNvPr>
          <p:cNvGrpSpPr/>
          <p:nvPr/>
        </p:nvGrpSpPr>
        <p:grpSpPr>
          <a:xfrm>
            <a:off x="2262382" y="3847132"/>
            <a:ext cx="4616532" cy="356263"/>
            <a:chOff x="1370438" y="5543873"/>
            <a:chExt cx="6668323" cy="514601"/>
          </a:xfrm>
        </p:grpSpPr>
        <p:sp>
          <p:nvSpPr>
            <p:cNvPr id="76" name="テキスト ボックス 75">
              <a:extLst>
                <a:ext uri="{FF2B5EF4-FFF2-40B4-BE49-F238E27FC236}">
                  <a16:creationId xmlns:a16="http://schemas.microsoft.com/office/drawing/2014/main" id="{3A2B206E-BC08-430A-BAD3-E2B8811B3597}"/>
                </a:ext>
              </a:extLst>
            </p:cNvPr>
            <p:cNvSpPr txBox="1"/>
            <p:nvPr/>
          </p:nvSpPr>
          <p:spPr>
            <a:xfrm>
              <a:off x="1370438" y="5543873"/>
              <a:ext cx="574695" cy="502544"/>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３</a:t>
              </a:r>
              <a:endParaRPr kumimoji="1" lang="ja-JP" altLang="en-US" sz="1661" dirty="0">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038E9E04-F168-4B4D-8668-2C084F31936B}"/>
                </a:ext>
              </a:extLst>
            </p:cNvPr>
            <p:cNvSpPr txBox="1"/>
            <p:nvPr/>
          </p:nvSpPr>
          <p:spPr>
            <a:xfrm>
              <a:off x="7464066" y="5555930"/>
              <a:ext cx="574695" cy="502544"/>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９</a:t>
              </a:r>
              <a:endParaRPr kumimoji="1" lang="ja-JP" altLang="en-US" sz="1661" dirty="0">
                <a:latin typeface="メイリオ" panose="020B0604030504040204" pitchFamily="50" charset="-128"/>
                <a:ea typeface="メイリオ" panose="020B0604030504040204" pitchFamily="50" charset="-128"/>
              </a:endParaRPr>
            </a:p>
          </p:txBody>
        </p:sp>
      </p:grpSp>
      <p:grpSp>
        <p:nvGrpSpPr>
          <p:cNvPr id="78" name="図形グループ 31">
            <a:extLst>
              <a:ext uri="{FF2B5EF4-FFF2-40B4-BE49-F238E27FC236}">
                <a16:creationId xmlns:a16="http://schemas.microsoft.com/office/drawing/2014/main" id="{4C866F46-640A-40FE-86EF-A1EDDC9CDD00}"/>
              </a:ext>
            </a:extLst>
          </p:cNvPr>
          <p:cNvGrpSpPr/>
          <p:nvPr/>
        </p:nvGrpSpPr>
        <p:grpSpPr>
          <a:xfrm>
            <a:off x="2181421" y="4210204"/>
            <a:ext cx="4655821" cy="359906"/>
            <a:chOff x="1253494" y="6068310"/>
            <a:chExt cx="6725075" cy="519864"/>
          </a:xfrm>
        </p:grpSpPr>
        <p:sp>
          <p:nvSpPr>
            <p:cNvPr id="79" name="テキスト ボックス 78">
              <a:extLst>
                <a:ext uri="{FF2B5EF4-FFF2-40B4-BE49-F238E27FC236}">
                  <a16:creationId xmlns:a16="http://schemas.microsoft.com/office/drawing/2014/main" id="{8D1B55B9-3D90-4095-AD24-B1474DB5549D}"/>
                </a:ext>
              </a:extLst>
            </p:cNvPr>
            <p:cNvSpPr txBox="1"/>
            <p:nvPr/>
          </p:nvSpPr>
          <p:spPr>
            <a:xfrm>
              <a:off x="1253494" y="6085629"/>
              <a:ext cx="822449" cy="502545"/>
            </a:xfrm>
            <a:prstGeom prst="rect">
              <a:avLst/>
            </a:prstGeom>
            <a:noFill/>
          </p:spPr>
          <p:txBody>
            <a:bodyPr wrap="none" rtlCol="0">
              <a:spAutoFit/>
            </a:bodyPr>
            <a:lstStyle/>
            <a:p>
              <a:r>
                <a:rPr kumimoji="1" lang="en-US" altLang="ja-JP" sz="1661" dirty="0">
                  <a:latin typeface="メイリオ" panose="020B0604030504040204" pitchFamily="50" charset="-128"/>
                  <a:ea typeface="メイリオ" panose="020B0604030504040204" pitchFamily="50" charset="-128"/>
                </a:rPr>
                <a:t>−</a:t>
              </a:r>
              <a:r>
                <a:rPr kumimoji="1" lang="ja-JP" altLang="en-US" sz="1661" dirty="0">
                  <a:latin typeface="メイリオ" panose="020B0604030504040204" pitchFamily="50" charset="-128"/>
                  <a:ea typeface="メイリオ" panose="020B0604030504040204" pitchFamily="50" charset="-128"/>
                </a:rPr>
                <a:t>１</a:t>
              </a:r>
              <a:endParaRPr kumimoji="1" lang="en-US" altLang="ja-JP" sz="1661" dirty="0">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DEBF4736-31DE-43C0-9110-F4644F7BA664}"/>
                </a:ext>
              </a:extLst>
            </p:cNvPr>
            <p:cNvSpPr txBox="1"/>
            <p:nvPr/>
          </p:nvSpPr>
          <p:spPr>
            <a:xfrm>
              <a:off x="7587490" y="6068310"/>
              <a:ext cx="391079" cy="502545"/>
            </a:xfrm>
            <a:prstGeom prst="rect">
              <a:avLst/>
            </a:prstGeom>
            <a:noFill/>
          </p:spPr>
          <p:txBody>
            <a:bodyPr wrap="square" rtlCol="0">
              <a:spAutoFit/>
            </a:bodyPr>
            <a:lstStyle/>
            <a:p>
              <a:r>
                <a:rPr lang="en-US" altLang="ja-JP" sz="1661" dirty="0">
                  <a:latin typeface="メイリオ" panose="020B0604030504040204" pitchFamily="50" charset="-128"/>
                  <a:ea typeface="メイリオ" panose="020B0604030504040204" pitchFamily="50" charset="-128"/>
                </a:rPr>
                <a:t>1</a:t>
              </a:r>
              <a:endParaRPr kumimoji="1" lang="ja-JP" altLang="en-US" sz="1661" dirty="0">
                <a:latin typeface="メイリオ" panose="020B0604030504040204" pitchFamily="50" charset="-128"/>
                <a:ea typeface="メイリオ" panose="020B0604030504040204" pitchFamily="50" charset="-128"/>
              </a:endParaRPr>
            </a:p>
          </p:txBody>
        </p:sp>
      </p:grpSp>
      <p:sp>
        <p:nvSpPr>
          <p:cNvPr id="82" name="円/楕円 32">
            <a:extLst>
              <a:ext uri="{FF2B5EF4-FFF2-40B4-BE49-F238E27FC236}">
                <a16:creationId xmlns:a16="http://schemas.microsoft.com/office/drawing/2014/main" id="{FACB4D22-713A-426A-9A8B-B0CB89A87AC4}"/>
              </a:ext>
            </a:extLst>
          </p:cNvPr>
          <p:cNvSpPr/>
          <p:nvPr/>
        </p:nvSpPr>
        <p:spPr>
          <a:xfrm>
            <a:off x="1984716" y="3376769"/>
            <a:ext cx="967887" cy="1282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83" name="円/楕円 33">
            <a:extLst>
              <a:ext uri="{FF2B5EF4-FFF2-40B4-BE49-F238E27FC236}">
                <a16:creationId xmlns:a16="http://schemas.microsoft.com/office/drawing/2014/main" id="{64589CA6-F148-4063-B6AE-B4C807D4D4C7}"/>
              </a:ext>
            </a:extLst>
          </p:cNvPr>
          <p:cNvSpPr/>
          <p:nvPr/>
        </p:nvSpPr>
        <p:spPr>
          <a:xfrm>
            <a:off x="6203383" y="3376769"/>
            <a:ext cx="967887" cy="1282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DE196533-7269-4C30-8E8C-4A2D6CA896D4}"/>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2" name="正方形/長方形 31">
            <a:extLst>
              <a:ext uri="{FF2B5EF4-FFF2-40B4-BE49-F238E27FC236}">
                <a16:creationId xmlns:a16="http://schemas.microsoft.com/office/drawing/2014/main" id="{9A855038-52F7-4059-A5DA-3BA3084DE938}"/>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3" name="コンテンツ プレースホルダー 2">
            <a:extLst>
              <a:ext uri="{FF2B5EF4-FFF2-40B4-BE49-F238E27FC236}">
                <a16:creationId xmlns:a16="http://schemas.microsoft.com/office/drawing/2014/main" id="{8109B39E-3799-4EA3-83DD-5AAE3182DB5C}"/>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6B3058F2-FE3E-1B4E-96E9-1920C4DAF8E6}"/>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とは、標本空間を定義域とし、実数を値域とする関数である。それぞれ決まった確率が与えられる。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34" name="正方形/長方形 33">
                <a:extLst>
                  <a:ext uri="{FF2B5EF4-FFF2-40B4-BE49-F238E27FC236}">
                    <a16:creationId xmlns:a16="http://schemas.microsoft.com/office/drawing/2014/main" id="{6B3058F2-FE3E-1B4E-96E9-1920C4DAF8E6}"/>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3"/>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142775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AC56AAC-0243-453D-BCBF-61B3A0AD584E}"/>
              </a:ext>
            </a:extLst>
          </p:cNvPr>
          <p:cNvPicPr>
            <a:picLocks noChangeAspect="1"/>
          </p:cNvPicPr>
          <p:nvPr/>
        </p:nvPicPr>
        <p:blipFill>
          <a:blip r:embed="rId2" cstate="email">
            <a:alphaModFix amt="29000"/>
            <a:extLst>
              <a:ext uri="{28A0092B-C50C-407E-A947-70E740481C1C}">
                <a14:useLocalDpi xmlns:a14="http://schemas.microsoft.com/office/drawing/2010/main"/>
              </a:ext>
            </a:extLst>
          </a:blip>
          <a:stretch>
            <a:fillRect/>
          </a:stretch>
        </p:blipFill>
        <p:spPr>
          <a:xfrm>
            <a:off x="2059895" y="1704089"/>
            <a:ext cx="5169836" cy="2243077"/>
          </a:xfrm>
          <a:prstGeom prst="rect">
            <a:avLst/>
          </a:prstGeom>
        </p:spPr>
      </p:pic>
      <p:pic>
        <p:nvPicPr>
          <p:cNvPr id="3" name="図 2"/>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2059896" y="1704089"/>
            <a:ext cx="5255305" cy="2243077"/>
          </a:xfrm>
          <a:prstGeom prst="rect">
            <a:avLst/>
          </a:prstGeom>
        </p:spPr>
      </p:pic>
      <p:sp>
        <p:nvSpPr>
          <p:cNvPr id="2" name="タイトル 1"/>
          <p:cNvSpPr>
            <a:spLocks noGrp="1"/>
          </p:cNvSpPr>
          <p:nvPr>
            <p:ph type="title"/>
          </p:nvPr>
        </p:nvSpPr>
        <p:spPr/>
        <p:txBody>
          <a:bodyPr/>
          <a:lstStyle/>
          <a:p>
            <a:r>
              <a:rPr lang="ja-JP" altLang="en-US"/>
              <a:t>確率密度関数の例：正規分布</a:t>
            </a:r>
            <a:endParaRPr kumimoji="1" lang="ja-JP" altLang="en-US" dirty="0"/>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E870733-8B01-B04A-A935-85E87F341213}"/>
                  </a:ext>
                </a:extLst>
              </p:cNvPr>
              <p:cNvSpPr/>
              <p:nvPr/>
            </p:nvSpPr>
            <p:spPr>
              <a:xfrm>
                <a:off x="5948411" y="1565637"/>
                <a:ext cx="2169697" cy="606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メイリオ" panose="020B0604030504040204" pitchFamily="50" charset="-128"/>
                        </a:rPr>
                        <m:t>𝑓</m:t>
                      </m:r>
                      <m:d>
                        <m:dPr>
                          <m:ctrlPr>
                            <a:rPr lang="en-US"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e>
                      </m:d>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r>
                            <a:rPr lang="en-US" altLang="ja-JP" sz="1500" i="1">
                              <a:latin typeface="Cambria Math" charset="0"/>
                              <a:ea typeface="メイリオ" panose="020B0604030504040204" pitchFamily="50" charset="-128"/>
                            </a:rPr>
                            <m:t>1</m:t>
                          </m:r>
                        </m:num>
                        <m:den>
                          <m:rad>
                            <m:radPr>
                              <m:degHide m:val="on"/>
                              <m:ctrlPr>
                                <a:rPr lang="mr-IN" altLang="ja-JP" sz="1500" i="1">
                                  <a:latin typeface="Cambria Math" panose="02040503050406030204" pitchFamily="18" charset="0"/>
                                  <a:ea typeface="メイリオ" panose="020B0604030504040204" pitchFamily="50" charset="-128"/>
                                </a:rPr>
                              </m:ctrlPr>
                            </m:radPr>
                            <m:deg/>
                            <m:e>
                              <m:r>
                                <a:rPr lang="en-US" altLang="ja-JP" sz="1500" i="1">
                                  <a:latin typeface="Cambria Math" charset="0"/>
                                  <a:ea typeface="メイリオ" panose="020B0604030504040204" pitchFamily="50" charset="-128"/>
                                </a:rPr>
                                <m:t>2</m:t>
                              </m:r>
                              <m:r>
                                <a:rPr lang="en-US" altLang="ja-JP" sz="1500" i="1">
                                  <a:latin typeface="Cambria Math" charset="0"/>
                                  <a:ea typeface="Cambria Math" charset="0"/>
                                  <a:cs typeface="Cambria Math" charset="0"/>
                                </a:rPr>
                                <m:t>𝜋</m:t>
                              </m:r>
                              <m:sSup>
                                <m:sSupPr>
                                  <m:ctrlPr>
                                    <a:rPr lang="en-US" altLang="ja-JP" sz="1500" i="1">
                                      <a:latin typeface="Cambria Math" panose="02040503050406030204" pitchFamily="18" charset="0"/>
                                      <a:ea typeface="Cambria Math" charset="0"/>
                                      <a:cs typeface="Cambria Math" charset="0"/>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Cambria Math" charset="0"/>
                                      <a:cs typeface="Cambria Math" charset="0"/>
                                    </a:rPr>
                                    <m:t>2</m:t>
                                  </m:r>
                                </m:sup>
                              </m:sSup>
                            </m:e>
                          </m:rad>
                        </m:den>
                      </m:f>
                      <m:sSup>
                        <m:sSupPr>
                          <m:ctrlPr>
                            <a:rPr lang="mr-IN"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メイリオ" panose="020B0604030504040204" pitchFamily="50" charset="-128"/>
                            </a:rPr>
                            <m:t>𝑒</m:t>
                          </m:r>
                        </m:e>
                        <m:sup>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sSup>
                                <m:sSupPr>
                                  <m:ctrlPr>
                                    <a:rPr lang="mr-IN" altLang="ja-JP" sz="1500" i="1">
                                      <a:latin typeface="Cambria Math" panose="02040503050406030204" pitchFamily="18" charset="0"/>
                                      <a:ea typeface="メイリオ" panose="020B0604030504040204" pitchFamily="50" charset="-128"/>
                                    </a:rPr>
                                  </m:ctrlPr>
                                </m:sSupPr>
                                <m:e>
                                  <m:d>
                                    <m:dPr>
                                      <m:ctrlPr>
                                        <a:rPr lang="mr-IN"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r>
                                        <a:rPr lang="en-US" altLang="ja-JP" sz="1500" i="1">
                                          <a:latin typeface="Cambria Math" charset="0"/>
                                          <a:ea typeface="メイリオ" panose="020B0604030504040204" pitchFamily="50" charset="-128"/>
                                        </a:rPr>
                                        <m:t>−</m:t>
                                      </m:r>
                                      <m:r>
                                        <a:rPr lang="en-US" altLang="ja-JP" sz="1500" i="1">
                                          <a:latin typeface="Cambria Math" charset="0"/>
                                          <a:ea typeface="Cambria Math" charset="0"/>
                                          <a:cs typeface="Cambria Math" charset="0"/>
                                        </a:rPr>
                                        <m:t>𝜇</m:t>
                                      </m:r>
                                    </m:e>
                                  </m:d>
                                </m:e>
                                <m:sup>
                                  <m:r>
                                    <a:rPr lang="en-US" altLang="ja-JP" sz="1500" i="1">
                                      <a:latin typeface="Cambria Math" charset="0"/>
                                      <a:ea typeface="メイリオ" panose="020B0604030504040204" pitchFamily="50" charset="-128"/>
                                    </a:rPr>
                                    <m:t>2</m:t>
                                  </m:r>
                                </m:sup>
                              </m:sSup>
                            </m:num>
                            <m:den>
                              <m:r>
                                <a:rPr lang="en-US" altLang="ja-JP" sz="1500" i="1">
                                  <a:latin typeface="Cambria Math" charset="0"/>
                                  <a:ea typeface="メイリオ" panose="020B0604030504040204" pitchFamily="50" charset="-128"/>
                                </a:rPr>
                                <m:t>2</m:t>
                              </m:r>
                              <m:sSup>
                                <m:sSupPr>
                                  <m:ctrlPr>
                                    <a:rPr lang="en-US"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メイリオ" panose="020B0604030504040204" pitchFamily="50" charset="-128"/>
                                    </a:rPr>
                                    <m:t>2</m:t>
                                  </m:r>
                                </m:sup>
                              </m:sSup>
                            </m:den>
                          </m:f>
                        </m:sup>
                      </m:sSup>
                    </m:oMath>
                  </m:oMathPara>
                </a14:m>
                <a:endParaRPr lang="ja-JP" altLang="en-US" sz="1500" dirty="0">
                  <a:latin typeface="メイリオ" panose="020B0604030504040204" pitchFamily="50" charset="-128"/>
                  <a:ea typeface="メイリオ" panose="020B0604030504040204" pitchFamily="50" charset="-128"/>
                </a:endParaRPr>
              </a:p>
            </p:txBody>
          </p:sp>
        </mc:Choice>
        <mc:Fallback xmlns="">
          <p:sp>
            <p:nvSpPr>
              <p:cNvPr id="16" name="正方形/長方形 15">
                <a:extLst>
                  <a:ext uri="{FF2B5EF4-FFF2-40B4-BE49-F238E27FC236}">
                    <a16:creationId xmlns:a16="http://schemas.microsoft.com/office/drawing/2014/main" id="{AE870733-8B01-B04A-A935-85E87F341213}"/>
                  </a:ext>
                </a:extLst>
              </p:cNvPr>
              <p:cNvSpPr>
                <a:spLocks noRot="1" noChangeAspect="1" noMove="1" noResize="1" noEditPoints="1" noAdjustHandles="1" noChangeArrowheads="1" noChangeShapeType="1" noTextEdit="1"/>
              </p:cNvSpPr>
              <p:nvPr/>
            </p:nvSpPr>
            <p:spPr>
              <a:xfrm>
                <a:off x="5948411" y="1565637"/>
                <a:ext cx="2169697" cy="606513"/>
              </a:xfrm>
              <a:prstGeom prst="rect">
                <a:avLst/>
              </a:prstGeom>
              <a:blipFill>
                <a:blip r:embed="rId4"/>
                <a:stretch>
                  <a:fillRect/>
                </a:stretch>
              </a:blipFill>
            </p:spPr>
            <p:txBody>
              <a:bodyPr/>
              <a:lstStyle/>
              <a:p>
                <a:r>
                  <a:rPr lang="ja-JP" altLang="en-US">
                    <a:noFill/>
                  </a:rPr>
                  <a:t> </a:t>
                </a:r>
              </a:p>
            </p:txBody>
          </p:sp>
        </mc:Fallback>
      </mc:AlternateContent>
      <p:sp>
        <p:nvSpPr>
          <p:cNvPr id="20" name="吹き出し: 四角形 3">
            <a:extLst>
              <a:ext uri="{FF2B5EF4-FFF2-40B4-BE49-F238E27FC236}">
                <a16:creationId xmlns:a16="http://schemas.microsoft.com/office/drawing/2014/main" id="{D51658C9-1E5D-0544-94A2-580B83BBF5BF}"/>
              </a:ext>
            </a:extLst>
          </p:cNvPr>
          <p:cNvSpPr/>
          <p:nvPr/>
        </p:nvSpPr>
        <p:spPr bwMode="auto">
          <a:xfrm>
            <a:off x="5791200" y="1428750"/>
            <a:ext cx="2382983" cy="857250"/>
          </a:xfrm>
          <a:prstGeom prst="wedgeRectCallout">
            <a:avLst>
              <a:gd name="adj1" fmla="val -67231"/>
              <a:gd name="adj2" fmla="val 86048"/>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80F5D8-24CF-B94A-AD6A-451E783285DE}"/>
                  </a:ext>
                </a:extLst>
              </p:cNvPr>
              <p:cNvSpPr txBox="1"/>
              <p:nvPr/>
            </p:nvSpPr>
            <p:spPr>
              <a:xfrm>
                <a:off x="5832642" y="1007181"/>
                <a:ext cx="217572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確率密度関数</a:t>
                </a:r>
                <a14:m>
                  <m:oMath xmlns:m="http://schemas.openxmlformats.org/officeDocument/2006/math">
                    <m:r>
                      <a:rPr lang="en-US" altLang="ja-JP" sz="1800" b="0" i="0" smtClean="0">
                        <a:latin typeface="Cambria Math" panose="02040503050406030204" pitchFamily="18" charset="0"/>
                        <a:ea typeface="メイリオ" panose="020B0604030504040204" pitchFamily="50" charset="-128"/>
                      </a:rPr>
                      <m:t>: </m:t>
                    </m:r>
                    <m:r>
                      <a:rPr lang="en-US" altLang="ja-JP" sz="1800" i="1">
                        <a:latin typeface="Cambria Math" charset="0"/>
                        <a:ea typeface="メイリオ" panose="020B0604030504040204" pitchFamily="50" charset="-128"/>
                      </a:rPr>
                      <m:t>𝑓</m:t>
                    </m:r>
                    <m:d>
                      <m:dPr>
                        <m:ctrlPr>
                          <a:rPr lang="en-US" altLang="ja-JP" sz="1800" i="1">
                            <a:latin typeface="Cambria Math" panose="02040503050406030204" pitchFamily="18" charset="0"/>
                            <a:ea typeface="メイリオ" panose="020B0604030504040204" pitchFamily="50" charset="-128"/>
                          </a:rPr>
                        </m:ctrlPr>
                      </m:dPr>
                      <m:e>
                        <m:r>
                          <a:rPr lang="en-US" altLang="ja-JP" sz="1800" i="1">
                            <a:latin typeface="Cambria Math" charset="0"/>
                            <a:ea typeface="メイリオ" panose="020B0604030504040204" pitchFamily="50" charset="-128"/>
                          </a:rPr>
                          <m:t>𝑥</m:t>
                        </m:r>
                      </m:e>
                    </m:d>
                  </m:oMath>
                </a14:m>
                <a:endParaRPr kumimoji="1" lang="ja-JP" altLang="en-US" sz="1800">
                  <a:latin typeface="Meiryo" panose="020B0604030504040204" pitchFamily="34" charset="-128"/>
                  <a:ea typeface="Meiryo" panose="020B0604030504040204" pitchFamily="34" charset="-128"/>
                </a:endParaRPr>
              </a:p>
            </p:txBody>
          </p:sp>
        </mc:Choice>
        <mc:Fallback xmlns="">
          <p:sp>
            <p:nvSpPr>
              <p:cNvPr id="6" name="テキスト ボックス 5">
                <a:extLst>
                  <a:ext uri="{FF2B5EF4-FFF2-40B4-BE49-F238E27FC236}">
                    <a16:creationId xmlns:a16="http://schemas.microsoft.com/office/drawing/2014/main" id="{9280F5D8-24CF-B94A-AD6A-451E783285DE}"/>
                  </a:ext>
                </a:extLst>
              </p:cNvPr>
              <p:cNvSpPr txBox="1">
                <a:spLocks noRot="1" noChangeAspect="1" noMove="1" noResize="1" noEditPoints="1" noAdjustHandles="1" noChangeArrowheads="1" noChangeShapeType="1" noTextEdit="1"/>
              </p:cNvSpPr>
              <p:nvPr/>
            </p:nvSpPr>
            <p:spPr>
              <a:xfrm>
                <a:off x="5832642" y="1007181"/>
                <a:ext cx="2175724" cy="369332"/>
              </a:xfrm>
              <a:prstGeom prst="rect">
                <a:avLst/>
              </a:prstGeom>
              <a:blipFill>
                <a:blip r:embed="rId5"/>
                <a:stretch>
                  <a:fillRect l="-1156" b="-26667"/>
                </a:stretch>
              </a:blipFill>
            </p:spPr>
            <p:txBody>
              <a:bodyPr/>
              <a:lstStyle/>
              <a:p>
                <a:r>
                  <a:rPr lang="ja-JP" altLang="en-US">
                    <a:noFill/>
                  </a:rPr>
                  <a:t> </a:t>
                </a:r>
              </a:p>
            </p:txBody>
          </p:sp>
        </mc:Fallback>
      </mc:AlternateContent>
      <p:grpSp>
        <p:nvGrpSpPr>
          <p:cNvPr id="9" name="図形グループ 15">
            <a:extLst>
              <a:ext uri="{FF2B5EF4-FFF2-40B4-BE49-F238E27FC236}">
                <a16:creationId xmlns:a16="http://schemas.microsoft.com/office/drawing/2014/main" id="{C509A0E3-005E-FC43-8AB8-A164E3DD83E0}"/>
              </a:ext>
            </a:extLst>
          </p:cNvPr>
          <p:cNvGrpSpPr/>
          <p:nvPr/>
        </p:nvGrpSpPr>
        <p:grpSpPr>
          <a:xfrm>
            <a:off x="4158182" y="1706475"/>
            <a:ext cx="827636" cy="2553286"/>
            <a:chOff x="2470570" y="1675013"/>
            <a:chExt cx="1471353" cy="4588283"/>
          </a:xfrm>
        </p:grpSpPr>
        <p:cxnSp>
          <p:nvCxnSpPr>
            <p:cNvPr id="10" name="直線コネクタ 9">
              <a:extLst>
                <a:ext uri="{FF2B5EF4-FFF2-40B4-BE49-F238E27FC236}">
                  <a16:creationId xmlns:a16="http://schemas.microsoft.com/office/drawing/2014/main" id="{32772013-AE59-D745-B77A-D4F9A04BD46A}"/>
                </a:ext>
              </a:extLst>
            </p:cNvPr>
            <p:cNvCxnSpPr>
              <a:cxnSpLocks/>
            </p:cNvCxnSpPr>
            <p:nvPr/>
          </p:nvCxnSpPr>
          <p:spPr>
            <a:xfrm>
              <a:off x="3119429" y="1675013"/>
              <a:ext cx="0" cy="3972729"/>
            </a:xfrm>
            <a:prstGeom prst="line">
              <a:avLst/>
            </a:prstGeom>
            <a:ln w="6350">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141D562-A149-C542-9B64-14B804BC94DC}"/>
                    </a:ext>
                  </a:extLst>
                </p:cNvPr>
                <p:cNvSpPr txBox="1"/>
                <p:nvPr/>
              </p:nvSpPr>
              <p:spPr>
                <a:xfrm>
                  <a:off x="2470570" y="5647742"/>
                  <a:ext cx="1471353" cy="615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a:extLst>
                    <a:ext uri="{FF2B5EF4-FFF2-40B4-BE49-F238E27FC236}">
                      <a16:creationId xmlns:a16="http://schemas.microsoft.com/office/drawing/2014/main" id="{A141D562-A149-C542-9B64-14B804BC94DC}"/>
                    </a:ext>
                  </a:extLst>
                </p:cNvPr>
                <p:cNvSpPr txBox="1">
                  <a:spLocks noRot="1" noChangeAspect="1" noMove="1" noResize="1" noEditPoints="1" noAdjustHandles="1" noChangeArrowheads="1" noChangeShapeType="1" noTextEdit="1"/>
                </p:cNvSpPr>
                <p:nvPr/>
              </p:nvSpPr>
              <p:spPr>
                <a:xfrm>
                  <a:off x="2470570" y="5647742"/>
                  <a:ext cx="1471353" cy="615554"/>
                </a:xfrm>
                <a:prstGeom prst="rect">
                  <a:avLst/>
                </a:prstGeom>
                <a:blipFill>
                  <a:blip r:embed="rId6"/>
                  <a:stretch>
                    <a:fillRect b="-21429"/>
                  </a:stretch>
                </a:blipFill>
              </p:spPr>
              <p:txBody>
                <a:bodyPr/>
                <a:lstStyle/>
                <a:p>
                  <a:r>
                    <a:rPr lang="ja-JP" altLang="en-US">
                      <a:noFill/>
                    </a:rPr>
                    <a:t> </a:t>
                  </a:r>
                </a:p>
              </p:txBody>
            </p:sp>
          </mc:Fallback>
        </mc:AlternateContent>
      </p:grpSp>
      <p:grpSp>
        <p:nvGrpSpPr>
          <p:cNvPr id="15" name="図形グループ 16">
            <a:extLst>
              <a:ext uri="{FF2B5EF4-FFF2-40B4-BE49-F238E27FC236}">
                <a16:creationId xmlns:a16="http://schemas.microsoft.com/office/drawing/2014/main" id="{E8491A55-CB11-E445-AA47-B3B7C4AE1EE5}"/>
              </a:ext>
            </a:extLst>
          </p:cNvPr>
          <p:cNvGrpSpPr/>
          <p:nvPr/>
        </p:nvGrpSpPr>
        <p:grpSpPr>
          <a:xfrm>
            <a:off x="4523163" y="2773795"/>
            <a:ext cx="824171" cy="438582"/>
            <a:chOff x="3187701" y="3493716"/>
            <a:chExt cx="787867" cy="779699"/>
          </a:xfrm>
        </p:grpSpPr>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29EDF8B5-2027-844A-B294-D1CF6BC8CDAD}"/>
                    </a:ext>
                  </a:extLst>
                </p:cNvPr>
                <p:cNvSpPr/>
                <p:nvPr/>
              </p:nvSpPr>
              <p:spPr>
                <a:xfrm>
                  <a:off x="3218666" y="3493716"/>
                  <a:ext cx="756902" cy="779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218666" y="3493716"/>
                  <a:ext cx="756902" cy="779699"/>
                </a:xfrm>
                <a:prstGeom prst="rect">
                  <a:avLst/>
                </a:prstGeom>
                <a:blipFill>
                  <a:blip r:embed="rId7"/>
                  <a:stretch>
                    <a:fillRect/>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8B228894-64A9-1D41-9A12-24106788B0C0}"/>
                </a:ext>
              </a:extLst>
            </p:cNvPr>
            <p:cNvCxnSpPr/>
            <p:nvPr/>
          </p:nvCxnSpPr>
          <p:spPr>
            <a:xfrm>
              <a:off x="3187701" y="3493716"/>
              <a:ext cx="724161"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D464D92-7A92-4743-92C4-1A99717740B3}"/>
                  </a:ext>
                </a:extLst>
              </p:cNvPr>
              <p:cNvSpPr txBox="1"/>
              <p:nvPr/>
            </p:nvSpPr>
            <p:spPr>
              <a:xfrm>
                <a:off x="1138874" y="1574861"/>
                <a:ext cx="142488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1</m:t>
                          </m:r>
                        </m:e>
                      </m:d>
                      <m:r>
                        <a:rPr kumimoji="1" lang="en-US" altLang="ja-JP" sz="1500" i="1">
                          <a:latin typeface="Cambria Math" charset="0"/>
                          <a:ea typeface="メイリオ" panose="020B0604030504040204" pitchFamily="50" charset="-128"/>
                        </a:rPr>
                        <m:t>  0</m:t>
                      </m:r>
                      <m:r>
                        <a:rPr kumimoji="1" lang="en-US" altLang="ja-JP" sz="1500" i="1">
                          <a:latin typeface="Cambria Math" charset="0"/>
                          <a:ea typeface="Cambria Math" charset="0"/>
                          <a:cs typeface="Cambria Math" charset="0"/>
                        </a:rPr>
                        <m:t>≤</m:t>
                      </m:r>
                      <m:r>
                        <a:rPr kumimoji="1" lang="en-US" altLang="ja-JP" sz="1500" i="1">
                          <a:latin typeface="Cambria Math" charset="0"/>
                          <a:ea typeface="Cambria Math" charset="0"/>
                          <a:cs typeface="Cambria Math" charset="0"/>
                        </a:rPr>
                        <m:t>𝑓</m:t>
                      </m:r>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𝑥</m:t>
                          </m:r>
                        </m:e>
                      </m:d>
                    </m:oMath>
                  </m:oMathPara>
                </a14:m>
                <a:endParaRPr kumimoji="1" lang="en-US" altLang="ja-JP" sz="1500" i="1" dirty="0">
                  <a:latin typeface="Cambria Math" charset="0"/>
                  <a:ea typeface="Cambria Math" charset="0"/>
                  <a:cs typeface="Cambria Math" charset="0"/>
                </a:endParaRPr>
              </a:p>
            </p:txBody>
          </p:sp>
        </mc:Choice>
        <mc:Fallback xmlns="">
          <p:sp>
            <p:nvSpPr>
              <p:cNvPr id="23" name="テキスト ボックス 22">
                <a:extLst>
                  <a:ext uri="{FF2B5EF4-FFF2-40B4-BE49-F238E27FC236}">
                    <a16:creationId xmlns:a16="http://schemas.microsoft.com/office/drawing/2014/main" id="{5D464D92-7A92-4743-92C4-1A99717740B3}"/>
                  </a:ext>
                </a:extLst>
              </p:cNvPr>
              <p:cNvSpPr txBox="1">
                <a:spLocks noRot="1" noChangeAspect="1" noMove="1" noResize="1" noEditPoints="1" noAdjustHandles="1" noChangeArrowheads="1" noChangeShapeType="1" noTextEdit="1"/>
              </p:cNvSpPr>
              <p:nvPr/>
            </p:nvSpPr>
            <p:spPr>
              <a:xfrm>
                <a:off x="1138874" y="1574861"/>
                <a:ext cx="1424882" cy="230832"/>
              </a:xfrm>
              <a:prstGeom prst="rect">
                <a:avLst/>
              </a:prstGeom>
              <a:blipFill>
                <a:blip r:embed="rId8"/>
                <a:stretch>
                  <a:fillRect t="-5263" b="-36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4CC72F44-9A43-9443-82BB-5EB51D270695}"/>
                  </a:ext>
                </a:extLst>
              </p:cNvPr>
              <p:cNvSpPr/>
              <p:nvPr/>
            </p:nvSpPr>
            <p:spPr>
              <a:xfrm>
                <a:off x="1176204" y="1829787"/>
                <a:ext cx="1841530" cy="590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500" i="1">
                              <a:latin typeface="Cambria Math" panose="02040503050406030204" pitchFamily="18" charset="0"/>
                              <a:ea typeface="Cambria Math" charset="0"/>
                              <a:cs typeface="Cambria Math" charset="0"/>
                            </a:rPr>
                          </m:ctrlPr>
                        </m:dPr>
                        <m:e>
                          <m:r>
                            <a:rPr lang="en-US" altLang="ja-JP" sz="1500" i="1">
                              <a:latin typeface="Cambria Math" charset="0"/>
                              <a:ea typeface="Cambria Math" charset="0"/>
                              <a:cs typeface="Cambria Math" charset="0"/>
                            </a:rPr>
                            <m:t>2</m:t>
                          </m:r>
                        </m:e>
                      </m:d>
                      <m:r>
                        <a:rPr lang="en-US" altLang="ja-JP" sz="1500" i="1">
                          <a:latin typeface="Cambria Math" charset="0"/>
                          <a:ea typeface="Cambria Math" charset="0"/>
                          <a:cs typeface="Cambria Math" charset="0"/>
                        </a:rPr>
                        <m:t> </m:t>
                      </m:r>
                      <m:nary>
                        <m:naryPr>
                          <m:ctrlPr>
                            <a:rPr lang="is-IS" altLang="ja-JP" sz="1500" i="1">
                              <a:latin typeface="Cambria Math" panose="02040503050406030204" pitchFamily="18" charset="0"/>
                              <a:ea typeface="Cambria Math" charset="0"/>
                              <a:cs typeface="Cambria Math" charset="0"/>
                            </a:rPr>
                          </m:ctrlPr>
                        </m:naryPr>
                        <m:sub>
                          <m:r>
                            <m:rPr>
                              <m:brk m:alnAt="23"/>
                            </m:rP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m:t>
                          </m:r>
                        </m:sub>
                        <m:sup>
                          <m:r>
                            <a:rPr lang="is-IS" altLang="ja-JP" sz="1500" i="1">
                              <a:latin typeface="Cambria Math" charset="0"/>
                              <a:ea typeface="Cambria Math" charset="0"/>
                              <a:cs typeface="Cambria Math" charset="0"/>
                            </a:rPr>
                            <m:t>∞</m:t>
                          </m:r>
                        </m:sup>
                        <m:e>
                          <m:r>
                            <a:rPr lang="en-US" altLang="ja-JP" sz="1500" i="1">
                              <a:latin typeface="Cambria Math" charset="0"/>
                              <a:ea typeface="Cambria Math" charset="0"/>
                              <a:cs typeface="Cambria Math" charset="0"/>
                            </a:rPr>
                            <m:t>𝑓</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𝑥</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𝑑𝑥</m:t>
                          </m:r>
                        </m:e>
                      </m:nary>
                      <m:r>
                        <a:rPr lang="en-US" altLang="ja-JP" sz="1500" i="1">
                          <a:latin typeface="Cambria Math" charset="0"/>
                          <a:ea typeface="Cambria Math" charset="0"/>
                          <a:cs typeface="Cambria Math" charset="0"/>
                        </a:rPr>
                        <m:t>=1</m:t>
                      </m:r>
                    </m:oMath>
                  </m:oMathPara>
                </a14:m>
                <a:endParaRPr lang="ja-JP" altLang="en-US" sz="1500" dirty="0"/>
              </a:p>
            </p:txBody>
          </p:sp>
        </mc:Choice>
        <mc:Fallback xmlns="">
          <p:sp>
            <p:nvSpPr>
              <p:cNvPr id="24" name="正方形/長方形 23">
                <a:extLst>
                  <a:ext uri="{FF2B5EF4-FFF2-40B4-BE49-F238E27FC236}">
                    <a16:creationId xmlns:a16="http://schemas.microsoft.com/office/drawing/2014/main" id="{4CC72F44-9A43-9443-82BB-5EB51D270695}"/>
                  </a:ext>
                </a:extLst>
              </p:cNvPr>
              <p:cNvSpPr>
                <a:spLocks noRot="1" noChangeAspect="1" noMove="1" noResize="1" noEditPoints="1" noAdjustHandles="1" noChangeArrowheads="1" noChangeShapeType="1" noTextEdit="1"/>
              </p:cNvSpPr>
              <p:nvPr/>
            </p:nvSpPr>
            <p:spPr>
              <a:xfrm>
                <a:off x="1176204" y="1829787"/>
                <a:ext cx="1841530" cy="590354"/>
              </a:xfrm>
              <a:prstGeom prst="rect">
                <a:avLst/>
              </a:prstGeom>
              <a:blipFill>
                <a:blip r:embed="rId9"/>
                <a:stretch>
                  <a:fillRect l="-20548" t="-153191" b="-223404"/>
                </a:stretch>
              </a:blipFill>
            </p:spPr>
            <p:txBody>
              <a:bodyPr/>
              <a:lstStyle/>
              <a:p>
                <a:r>
                  <a:rPr lang="ja-JP" altLang="en-US">
                    <a:noFill/>
                  </a:rPr>
                  <a:t> </a:t>
                </a:r>
              </a:p>
            </p:txBody>
          </p:sp>
        </mc:Fallback>
      </mc:AlternateContent>
      <p:sp>
        <p:nvSpPr>
          <p:cNvPr id="25" name="角丸四角形 2">
            <a:extLst>
              <a:ext uri="{FF2B5EF4-FFF2-40B4-BE49-F238E27FC236}">
                <a16:creationId xmlns:a16="http://schemas.microsoft.com/office/drawing/2014/main" id="{1D4822C4-2D36-1B4B-89FC-14F85567BAB2}"/>
              </a:ext>
            </a:extLst>
          </p:cNvPr>
          <p:cNvSpPr/>
          <p:nvPr/>
        </p:nvSpPr>
        <p:spPr>
          <a:xfrm>
            <a:off x="1147742" y="1277440"/>
            <a:ext cx="1832974" cy="1294310"/>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正方形/長方形 25">
            <a:extLst>
              <a:ext uri="{FF2B5EF4-FFF2-40B4-BE49-F238E27FC236}">
                <a16:creationId xmlns:a16="http://schemas.microsoft.com/office/drawing/2014/main" id="{7BCA6A4D-BEED-0443-8D7D-2222F901935A}"/>
              </a:ext>
            </a:extLst>
          </p:cNvPr>
          <p:cNvSpPr/>
          <p:nvPr/>
        </p:nvSpPr>
        <p:spPr>
          <a:xfrm>
            <a:off x="1315000" y="1136142"/>
            <a:ext cx="1497224" cy="305468"/>
          </a:xfrm>
          <a:prstGeom prst="rect">
            <a:avLst/>
          </a:prstGeom>
          <a:solidFill>
            <a:schemeClr val="bg1"/>
          </a:solidFill>
        </p:spPr>
        <p:txBody>
          <a:bodyPr wrap="square">
            <a:spAutoFit/>
          </a:bodyPr>
          <a:lstStyle/>
          <a:p>
            <a:r>
              <a:rPr lang="ja-JP" altLang="en-US" sz="1385" dirty="0"/>
              <a:t>確率密度関数</a:t>
            </a:r>
          </a:p>
        </p:txBody>
      </p:sp>
      <p:sp>
        <p:nvSpPr>
          <p:cNvPr id="8" name="上矢印 7">
            <a:extLst>
              <a:ext uri="{FF2B5EF4-FFF2-40B4-BE49-F238E27FC236}">
                <a16:creationId xmlns:a16="http://schemas.microsoft.com/office/drawing/2014/main" id="{D4C3EC5B-D172-F34C-AB47-CB410F3A4F04}"/>
              </a:ext>
            </a:extLst>
          </p:cNvPr>
          <p:cNvSpPr/>
          <p:nvPr/>
        </p:nvSpPr>
        <p:spPr bwMode="auto">
          <a:xfrm>
            <a:off x="2980716" y="1626192"/>
            <a:ext cx="3125468" cy="2245943"/>
          </a:xfrm>
          <a:prstGeom prst="upArrow">
            <a:avLst>
              <a:gd name="adj1" fmla="val 50000"/>
              <a:gd name="adj2" fmla="val 52128"/>
            </a:avLst>
          </a:prstGeom>
          <a:solidFill>
            <a:schemeClr val="accent6">
              <a:lumMod val="20000"/>
              <a:lumOff val="80000"/>
              <a:alpha val="89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角丸四角形 13">
            <a:extLst>
              <a:ext uri="{FF2B5EF4-FFF2-40B4-BE49-F238E27FC236}">
                <a16:creationId xmlns:a16="http://schemas.microsoft.com/office/drawing/2014/main" id="{A46A7388-8488-1F4C-BDD3-2D6943D923E0}"/>
              </a:ext>
            </a:extLst>
          </p:cNvPr>
          <p:cNvSpPr/>
          <p:nvPr/>
        </p:nvSpPr>
        <p:spPr bwMode="auto">
          <a:xfrm>
            <a:off x="1247100" y="1465704"/>
            <a:ext cx="1352000" cy="444340"/>
          </a:xfrm>
          <a:prstGeom prst="roundRect">
            <a:avLst/>
          </a:prstGeom>
          <a:solidFill>
            <a:schemeClr val="accent6">
              <a:lumMod val="20000"/>
              <a:lumOff val="80000"/>
              <a:alpha val="44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7" name="テキスト ボックス 26">
            <a:extLst>
              <a:ext uri="{FF2B5EF4-FFF2-40B4-BE49-F238E27FC236}">
                <a16:creationId xmlns:a16="http://schemas.microsoft.com/office/drawing/2014/main" id="{85CEFD33-ED69-5847-92ED-6DCE36E49B8A}"/>
              </a:ext>
            </a:extLst>
          </p:cNvPr>
          <p:cNvSpPr txBox="1"/>
          <p:nvPr/>
        </p:nvSpPr>
        <p:spPr>
          <a:xfrm>
            <a:off x="3763124" y="2328602"/>
            <a:ext cx="1617752" cy="400110"/>
          </a:xfrm>
          <a:prstGeom prst="rect">
            <a:avLst/>
          </a:prstGeom>
          <a:noFill/>
        </p:spPr>
        <p:txBody>
          <a:bodyPr wrap="none" rtlCol="0">
            <a:spAutoFit/>
          </a:bodyPr>
          <a:lstStyle/>
          <a:p>
            <a:r>
              <a:rPr kumimoji="1" lang="ja-JP" altLang="en-US"/>
              <a:t>正の値をとる</a:t>
            </a:r>
          </a:p>
        </p:txBody>
      </p:sp>
    </p:spTree>
    <p:extLst>
      <p:ext uri="{BB962C8B-B14F-4D97-AF65-F5344CB8AC3E}">
        <p14:creationId xmlns:p14="http://schemas.microsoft.com/office/powerpoint/2010/main" val="13347257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AC56AAC-0243-453D-BCBF-61B3A0AD584E}"/>
              </a:ext>
            </a:extLst>
          </p:cNvPr>
          <p:cNvPicPr>
            <a:picLocks noChangeAspect="1"/>
          </p:cNvPicPr>
          <p:nvPr/>
        </p:nvPicPr>
        <p:blipFill>
          <a:blip r:embed="rId2" cstate="email">
            <a:alphaModFix amt="29000"/>
            <a:extLst>
              <a:ext uri="{28A0092B-C50C-407E-A947-70E740481C1C}">
                <a14:useLocalDpi xmlns:a14="http://schemas.microsoft.com/office/drawing/2010/main"/>
              </a:ext>
            </a:extLst>
          </a:blip>
          <a:stretch>
            <a:fillRect/>
          </a:stretch>
        </p:blipFill>
        <p:spPr>
          <a:xfrm>
            <a:off x="2059895" y="1704089"/>
            <a:ext cx="5169836" cy="2243077"/>
          </a:xfrm>
          <a:prstGeom prst="rect">
            <a:avLst/>
          </a:prstGeom>
        </p:spPr>
      </p:pic>
      <p:pic>
        <p:nvPicPr>
          <p:cNvPr id="3" name="図 2"/>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2059896" y="1704089"/>
            <a:ext cx="5255305" cy="2243077"/>
          </a:xfrm>
          <a:prstGeom prst="rect">
            <a:avLst/>
          </a:prstGeom>
        </p:spPr>
      </p:pic>
      <p:sp>
        <p:nvSpPr>
          <p:cNvPr id="2" name="タイトル 1"/>
          <p:cNvSpPr>
            <a:spLocks noGrp="1"/>
          </p:cNvSpPr>
          <p:nvPr>
            <p:ph type="title"/>
          </p:nvPr>
        </p:nvSpPr>
        <p:spPr/>
        <p:txBody>
          <a:bodyPr/>
          <a:lstStyle/>
          <a:p>
            <a:r>
              <a:rPr lang="ja-JP" altLang="en-US"/>
              <a:t>確率密度関数の例：正規分布</a:t>
            </a:r>
            <a:endParaRPr kumimoji="1" lang="ja-JP" altLang="en-US" dirty="0"/>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AE870733-8B01-B04A-A935-85E87F341213}"/>
                  </a:ext>
                </a:extLst>
              </p:cNvPr>
              <p:cNvSpPr/>
              <p:nvPr/>
            </p:nvSpPr>
            <p:spPr>
              <a:xfrm>
                <a:off x="5948411" y="1565637"/>
                <a:ext cx="2169697" cy="606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メイリオ" panose="020B0604030504040204" pitchFamily="50" charset="-128"/>
                        </a:rPr>
                        <m:t>𝑓</m:t>
                      </m:r>
                      <m:d>
                        <m:dPr>
                          <m:ctrlPr>
                            <a:rPr lang="en-US"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e>
                      </m:d>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r>
                            <a:rPr lang="en-US" altLang="ja-JP" sz="1500" i="1">
                              <a:latin typeface="Cambria Math" charset="0"/>
                              <a:ea typeface="メイリオ" panose="020B0604030504040204" pitchFamily="50" charset="-128"/>
                            </a:rPr>
                            <m:t>1</m:t>
                          </m:r>
                        </m:num>
                        <m:den>
                          <m:rad>
                            <m:radPr>
                              <m:degHide m:val="on"/>
                              <m:ctrlPr>
                                <a:rPr lang="mr-IN" altLang="ja-JP" sz="1500" i="1">
                                  <a:latin typeface="Cambria Math" panose="02040503050406030204" pitchFamily="18" charset="0"/>
                                  <a:ea typeface="メイリオ" panose="020B0604030504040204" pitchFamily="50" charset="-128"/>
                                </a:rPr>
                              </m:ctrlPr>
                            </m:radPr>
                            <m:deg/>
                            <m:e>
                              <m:r>
                                <a:rPr lang="en-US" altLang="ja-JP" sz="1500" i="1">
                                  <a:latin typeface="Cambria Math" charset="0"/>
                                  <a:ea typeface="メイリオ" panose="020B0604030504040204" pitchFamily="50" charset="-128"/>
                                </a:rPr>
                                <m:t>2</m:t>
                              </m:r>
                              <m:r>
                                <a:rPr lang="en-US" altLang="ja-JP" sz="1500" i="1">
                                  <a:latin typeface="Cambria Math" charset="0"/>
                                  <a:ea typeface="Cambria Math" charset="0"/>
                                  <a:cs typeface="Cambria Math" charset="0"/>
                                </a:rPr>
                                <m:t>𝜋</m:t>
                              </m:r>
                              <m:sSup>
                                <m:sSupPr>
                                  <m:ctrlPr>
                                    <a:rPr lang="en-US" altLang="ja-JP" sz="1500" i="1">
                                      <a:latin typeface="Cambria Math" panose="02040503050406030204" pitchFamily="18" charset="0"/>
                                      <a:ea typeface="Cambria Math" charset="0"/>
                                      <a:cs typeface="Cambria Math" charset="0"/>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Cambria Math" charset="0"/>
                                      <a:cs typeface="Cambria Math" charset="0"/>
                                    </a:rPr>
                                    <m:t>2</m:t>
                                  </m:r>
                                </m:sup>
                              </m:sSup>
                            </m:e>
                          </m:rad>
                        </m:den>
                      </m:f>
                      <m:sSup>
                        <m:sSupPr>
                          <m:ctrlPr>
                            <a:rPr lang="mr-IN"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メイリオ" panose="020B0604030504040204" pitchFamily="50" charset="-128"/>
                            </a:rPr>
                            <m:t>𝑒</m:t>
                          </m:r>
                        </m:e>
                        <m:sup>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sSup>
                                <m:sSupPr>
                                  <m:ctrlPr>
                                    <a:rPr lang="mr-IN" altLang="ja-JP" sz="1500" i="1">
                                      <a:latin typeface="Cambria Math" panose="02040503050406030204" pitchFamily="18" charset="0"/>
                                      <a:ea typeface="メイリオ" panose="020B0604030504040204" pitchFamily="50" charset="-128"/>
                                    </a:rPr>
                                  </m:ctrlPr>
                                </m:sSupPr>
                                <m:e>
                                  <m:d>
                                    <m:dPr>
                                      <m:ctrlPr>
                                        <a:rPr lang="mr-IN"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r>
                                        <a:rPr lang="en-US" altLang="ja-JP" sz="1500" i="1">
                                          <a:latin typeface="Cambria Math" charset="0"/>
                                          <a:ea typeface="メイリオ" panose="020B0604030504040204" pitchFamily="50" charset="-128"/>
                                        </a:rPr>
                                        <m:t>−</m:t>
                                      </m:r>
                                      <m:r>
                                        <a:rPr lang="en-US" altLang="ja-JP" sz="1500" i="1">
                                          <a:latin typeface="Cambria Math" charset="0"/>
                                          <a:ea typeface="Cambria Math" charset="0"/>
                                          <a:cs typeface="Cambria Math" charset="0"/>
                                        </a:rPr>
                                        <m:t>𝜇</m:t>
                                      </m:r>
                                    </m:e>
                                  </m:d>
                                </m:e>
                                <m:sup>
                                  <m:r>
                                    <a:rPr lang="en-US" altLang="ja-JP" sz="1500" i="1">
                                      <a:latin typeface="Cambria Math" charset="0"/>
                                      <a:ea typeface="メイリオ" panose="020B0604030504040204" pitchFamily="50" charset="-128"/>
                                    </a:rPr>
                                    <m:t>2</m:t>
                                  </m:r>
                                </m:sup>
                              </m:sSup>
                            </m:num>
                            <m:den>
                              <m:r>
                                <a:rPr lang="en-US" altLang="ja-JP" sz="1500" i="1">
                                  <a:latin typeface="Cambria Math" charset="0"/>
                                  <a:ea typeface="メイリオ" panose="020B0604030504040204" pitchFamily="50" charset="-128"/>
                                </a:rPr>
                                <m:t>2</m:t>
                              </m:r>
                              <m:sSup>
                                <m:sSupPr>
                                  <m:ctrlPr>
                                    <a:rPr lang="en-US"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メイリオ" panose="020B0604030504040204" pitchFamily="50" charset="-128"/>
                                    </a:rPr>
                                    <m:t>2</m:t>
                                  </m:r>
                                </m:sup>
                              </m:sSup>
                            </m:den>
                          </m:f>
                        </m:sup>
                      </m:sSup>
                    </m:oMath>
                  </m:oMathPara>
                </a14:m>
                <a:endParaRPr lang="ja-JP" altLang="en-US" sz="1500" dirty="0">
                  <a:latin typeface="メイリオ" panose="020B0604030504040204" pitchFamily="50" charset="-128"/>
                  <a:ea typeface="メイリオ" panose="020B0604030504040204" pitchFamily="50" charset="-128"/>
                </a:endParaRPr>
              </a:p>
            </p:txBody>
          </p:sp>
        </mc:Choice>
        <mc:Fallback xmlns="">
          <p:sp>
            <p:nvSpPr>
              <p:cNvPr id="16" name="正方形/長方形 15">
                <a:extLst>
                  <a:ext uri="{FF2B5EF4-FFF2-40B4-BE49-F238E27FC236}">
                    <a16:creationId xmlns:a16="http://schemas.microsoft.com/office/drawing/2014/main" id="{AE870733-8B01-B04A-A935-85E87F341213}"/>
                  </a:ext>
                </a:extLst>
              </p:cNvPr>
              <p:cNvSpPr>
                <a:spLocks noRot="1" noChangeAspect="1" noMove="1" noResize="1" noEditPoints="1" noAdjustHandles="1" noChangeArrowheads="1" noChangeShapeType="1" noTextEdit="1"/>
              </p:cNvSpPr>
              <p:nvPr/>
            </p:nvSpPr>
            <p:spPr>
              <a:xfrm>
                <a:off x="5948411" y="1565637"/>
                <a:ext cx="2169697" cy="606513"/>
              </a:xfrm>
              <a:prstGeom prst="rect">
                <a:avLst/>
              </a:prstGeom>
              <a:blipFill>
                <a:blip r:embed="rId4"/>
                <a:stretch>
                  <a:fillRect/>
                </a:stretch>
              </a:blipFill>
            </p:spPr>
            <p:txBody>
              <a:bodyPr/>
              <a:lstStyle/>
              <a:p>
                <a:r>
                  <a:rPr lang="ja-JP" altLang="en-US">
                    <a:noFill/>
                  </a:rPr>
                  <a:t> </a:t>
                </a:r>
              </a:p>
            </p:txBody>
          </p:sp>
        </mc:Fallback>
      </mc:AlternateContent>
      <p:sp>
        <p:nvSpPr>
          <p:cNvPr id="20" name="吹き出し: 四角形 3">
            <a:extLst>
              <a:ext uri="{FF2B5EF4-FFF2-40B4-BE49-F238E27FC236}">
                <a16:creationId xmlns:a16="http://schemas.microsoft.com/office/drawing/2014/main" id="{D51658C9-1E5D-0544-94A2-580B83BBF5BF}"/>
              </a:ext>
            </a:extLst>
          </p:cNvPr>
          <p:cNvSpPr/>
          <p:nvPr/>
        </p:nvSpPr>
        <p:spPr bwMode="auto">
          <a:xfrm>
            <a:off x="5791200" y="1428750"/>
            <a:ext cx="2382983" cy="857250"/>
          </a:xfrm>
          <a:prstGeom prst="wedgeRectCallout">
            <a:avLst>
              <a:gd name="adj1" fmla="val -67231"/>
              <a:gd name="adj2" fmla="val 86048"/>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280F5D8-24CF-B94A-AD6A-451E783285DE}"/>
                  </a:ext>
                </a:extLst>
              </p:cNvPr>
              <p:cNvSpPr txBox="1"/>
              <p:nvPr/>
            </p:nvSpPr>
            <p:spPr>
              <a:xfrm>
                <a:off x="5832642" y="1007181"/>
                <a:ext cx="217572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確率密度関数</a:t>
                </a:r>
                <a14:m>
                  <m:oMath xmlns:m="http://schemas.openxmlformats.org/officeDocument/2006/math">
                    <m:r>
                      <a:rPr lang="en-US" altLang="ja-JP" sz="1800" b="0" i="0" smtClean="0">
                        <a:latin typeface="Cambria Math" panose="02040503050406030204" pitchFamily="18" charset="0"/>
                        <a:ea typeface="メイリオ" panose="020B0604030504040204" pitchFamily="50" charset="-128"/>
                      </a:rPr>
                      <m:t>: </m:t>
                    </m:r>
                    <m:r>
                      <a:rPr lang="en-US" altLang="ja-JP" sz="1800" i="1">
                        <a:latin typeface="Cambria Math" charset="0"/>
                        <a:ea typeface="メイリオ" panose="020B0604030504040204" pitchFamily="50" charset="-128"/>
                      </a:rPr>
                      <m:t>𝑓</m:t>
                    </m:r>
                    <m:d>
                      <m:dPr>
                        <m:ctrlPr>
                          <a:rPr lang="en-US" altLang="ja-JP" sz="1800" i="1">
                            <a:latin typeface="Cambria Math" panose="02040503050406030204" pitchFamily="18" charset="0"/>
                            <a:ea typeface="メイリオ" panose="020B0604030504040204" pitchFamily="50" charset="-128"/>
                          </a:rPr>
                        </m:ctrlPr>
                      </m:dPr>
                      <m:e>
                        <m:r>
                          <a:rPr lang="en-US" altLang="ja-JP" sz="1800" i="1">
                            <a:latin typeface="Cambria Math" charset="0"/>
                            <a:ea typeface="メイリオ" panose="020B0604030504040204" pitchFamily="50" charset="-128"/>
                          </a:rPr>
                          <m:t>𝑥</m:t>
                        </m:r>
                      </m:e>
                    </m:d>
                  </m:oMath>
                </a14:m>
                <a:endParaRPr kumimoji="1" lang="ja-JP" altLang="en-US" sz="1800">
                  <a:latin typeface="Meiryo" panose="020B0604030504040204" pitchFamily="34" charset="-128"/>
                  <a:ea typeface="Meiryo" panose="020B0604030504040204" pitchFamily="34" charset="-128"/>
                </a:endParaRPr>
              </a:p>
            </p:txBody>
          </p:sp>
        </mc:Choice>
        <mc:Fallback xmlns="">
          <p:sp>
            <p:nvSpPr>
              <p:cNvPr id="6" name="テキスト ボックス 5">
                <a:extLst>
                  <a:ext uri="{FF2B5EF4-FFF2-40B4-BE49-F238E27FC236}">
                    <a16:creationId xmlns:a16="http://schemas.microsoft.com/office/drawing/2014/main" id="{9280F5D8-24CF-B94A-AD6A-451E783285DE}"/>
                  </a:ext>
                </a:extLst>
              </p:cNvPr>
              <p:cNvSpPr txBox="1">
                <a:spLocks noRot="1" noChangeAspect="1" noMove="1" noResize="1" noEditPoints="1" noAdjustHandles="1" noChangeArrowheads="1" noChangeShapeType="1" noTextEdit="1"/>
              </p:cNvSpPr>
              <p:nvPr/>
            </p:nvSpPr>
            <p:spPr>
              <a:xfrm>
                <a:off x="5832642" y="1007181"/>
                <a:ext cx="2175724" cy="369332"/>
              </a:xfrm>
              <a:prstGeom prst="rect">
                <a:avLst/>
              </a:prstGeom>
              <a:blipFill>
                <a:blip r:embed="rId5"/>
                <a:stretch>
                  <a:fillRect l="-1156" b="-26667"/>
                </a:stretch>
              </a:blipFill>
            </p:spPr>
            <p:txBody>
              <a:bodyPr/>
              <a:lstStyle/>
              <a:p>
                <a:r>
                  <a:rPr lang="ja-JP" altLang="en-US">
                    <a:noFill/>
                  </a:rPr>
                  <a:t> </a:t>
                </a:r>
              </a:p>
            </p:txBody>
          </p:sp>
        </mc:Fallback>
      </mc:AlternateContent>
      <p:grpSp>
        <p:nvGrpSpPr>
          <p:cNvPr id="9" name="図形グループ 15">
            <a:extLst>
              <a:ext uri="{FF2B5EF4-FFF2-40B4-BE49-F238E27FC236}">
                <a16:creationId xmlns:a16="http://schemas.microsoft.com/office/drawing/2014/main" id="{C509A0E3-005E-FC43-8AB8-A164E3DD83E0}"/>
              </a:ext>
            </a:extLst>
          </p:cNvPr>
          <p:cNvGrpSpPr/>
          <p:nvPr/>
        </p:nvGrpSpPr>
        <p:grpSpPr>
          <a:xfrm>
            <a:off x="4158182" y="1706475"/>
            <a:ext cx="827636" cy="2553286"/>
            <a:chOff x="2470570" y="1675013"/>
            <a:chExt cx="1471353" cy="4588283"/>
          </a:xfrm>
        </p:grpSpPr>
        <p:cxnSp>
          <p:nvCxnSpPr>
            <p:cNvPr id="10" name="直線コネクタ 9">
              <a:extLst>
                <a:ext uri="{FF2B5EF4-FFF2-40B4-BE49-F238E27FC236}">
                  <a16:creationId xmlns:a16="http://schemas.microsoft.com/office/drawing/2014/main" id="{32772013-AE59-D745-B77A-D4F9A04BD46A}"/>
                </a:ext>
              </a:extLst>
            </p:cNvPr>
            <p:cNvCxnSpPr>
              <a:cxnSpLocks/>
            </p:cNvCxnSpPr>
            <p:nvPr/>
          </p:nvCxnSpPr>
          <p:spPr>
            <a:xfrm>
              <a:off x="3119429" y="1675013"/>
              <a:ext cx="0" cy="3972729"/>
            </a:xfrm>
            <a:prstGeom prst="line">
              <a:avLst/>
            </a:prstGeom>
            <a:ln w="6350">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141D562-A149-C542-9B64-14B804BC94DC}"/>
                    </a:ext>
                  </a:extLst>
                </p:cNvPr>
                <p:cNvSpPr txBox="1"/>
                <p:nvPr/>
              </p:nvSpPr>
              <p:spPr>
                <a:xfrm>
                  <a:off x="2470570" y="5647742"/>
                  <a:ext cx="1471353" cy="615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a:extLst>
                    <a:ext uri="{FF2B5EF4-FFF2-40B4-BE49-F238E27FC236}">
                      <a16:creationId xmlns:a16="http://schemas.microsoft.com/office/drawing/2014/main" id="{A141D562-A149-C542-9B64-14B804BC94DC}"/>
                    </a:ext>
                  </a:extLst>
                </p:cNvPr>
                <p:cNvSpPr txBox="1">
                  <a:spLocks noRot="1" noChangeAspect="1" noMove="1" noResize="1" noEditPoints="1" noAdjustHandles="1" noChangeArrowheads="1" noChangeShapeType="1" noTextEdit="1"/>
                </p:cNvSpPr>
                <p:nvPr/>
              </p:nvSpPr>
              <p:spPr>
                <a:xfrm>
                  <a:off x="2470570" y="5647742"/>
                  <a:ext cx="1471353" cy="615554"/>
                </a:xfrm>
                <a:prstGeom prst="rect">
                  <a:avLst/>
                </a:prstGeom>
                <a:blipFill>
                  <a:blip r:embed="rId6"/>
                  <a:stretch>
                    <a:fillRect b="-21429"/>
                  </a:stretch>
                </a:blipFill>
              </p:spPr>
              <p:txBody>
                <a:bodyPr/>
                <a:lstStyle/>
                <a:p>
                  <a:r>
                    <a:rPr lang="ja-JP" altLang="en-US">
                      <a:noFill/>
                    </a:rPr>
                    <a:t> </a:t>
                  </a:r>
                </a:p>
              </p:txBody>
            </p:sp>
          </mc:Fallback>
        </mc:AlternateContent>
      </p:grpSp>
      <p:grpSp>
        <p:nvGrpSpPr>
          <p:cNvPr id="15" name="図形グループ 16">
            <a:extLst>
              <a:ext uri="{FF2B5EF4-FFF2-40B4-BE49-F238E27FC236}">
                <a16:creationId xmlns:a16="http://schemas.microsoft.com/office/drawing/2014/main" id="{E8491A55-CB11-E445-AA47-B3B7C4AE1EE5}"/>
              </a:ext>
            </a:extLst>
          </p:cNvPr>
          <p:cNvGrpSpPr/>
          <p:nvPr/>
        </p:nvGrpSpPr>
        <p:grpSpPr>
          <a:xfrm>
            <a:off x="4523163" y="2773795"/>
            <a:ext cx="824171" cy="438582"/>
            <a:chOff x="3187701" y="3493716"/>
            <a:chExt cx="787867" cy="779699"/>
          </a:xfrm>
        </p:grpSpPr>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29EDF8B5-2027-844A-B294-D1CF6BC8CDAD}"/>
                    </a:ext>
                  </a:extLst>
                </p:cNvPr>
                <p:cNvSpPr/>
                <p:nvPr/>
              </p:nvSpPr>
              <p:spPr>
                <a:xfrm>
                  <a:off x="3218666" y="3493716"/>
                  <a:ext cx="756902" cy="779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218666" y="3493716"/>
                  <a:ext cx="756902" cy="779699"/>
                </a:xfrm>
                <a:prstGeom prst="rect">
                  <a:avLst/>
                </a:prstGeom>
                <a:blipFill>
                  <a:blip r:embed="rId7"/>
                  <a:stretch>
                    <a:fillRect/>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8B228894-64A9-1D41-9A12-24106788B0C0}"/>
                </a:ext>
              </a:extLst>
            </p:cNvPr>
            <p:cNvCxnSpPr/>
            <p:nvPr/>
          </p:nvCxnSpPr>
          <p:spPr>
            <a:xfrm>
              <a:off x="3187701" y="3493716"/>
              <a:ext cx="724161"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D464D92-7A92-4743-92C4-1A99717740B3}"/>
                  </a:ext>
                </a:extLst>
              </p:cNvPr>
              <p:cNvSpPr txBox="1"/>
              <p:nvPr/>
            </p:nvSpPr>
            <p:spPr>
              <a:xfrm>
                <a:off x="1138874" y="1574861"/>
                <a:ext cx="142488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1</m:t>
                          </m:r>
                        </m:e>
                      </m:d>
                      <m:r>
                        <a:rPr kumimoji="1" lang="en-US" altLang="ja-JP" sz="1500" i="1">
                          <a:latin typeface="Cambria Math" charset="0"/>
                          <a:ea typeface="メイリオ" panose="020B0604030504040204" pitchFamily="50" charset="-128"/>
                        </a:rPr>
                        <m:t>  0</m:t>
                      </m:r>
                      <m:r>
                        <a:rPr kumimoji="1" lang="en-US" altLang="ja-JP" sz="1500" i="1">
                          <a:latin typeface="Cambria Math" charset="0"/>
                          <a:ea typeface="Cambria Math" charset="0"/>
                          <a:cs typeface="Cambria Math" charset="0"/>
                        </a:rPr>
                        <m:t>≤</m:t>
                      </m:r>
                      <m:r>
                        <a:rPr kumimoji="1" lang="en-US" altLang="ja-JP" sz="1500" i="1">
                          <a:latin typeface="Cambria Math" charset="0"/>
                          <a:ea typeface="Cambria Math" charset="0"/>
                          <a:cs typeface="Cambria Math" charset="0"/>
                        </a:rPr>
                        <m:t>𝑓</m:t>
                      </m:r>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𝑥</m:t>
                          </m:r>
                        </m:e>
                      </m:d>
                    </m:oMath>
                  </m:oMathPara>
                </a14:m>
                <a:endParaRPr kumimoji="1" lang="en-US" altLang="ja-JP" sz="1500" i="1" dirty="0">
                  <a:latin typeface="Cambria Math" charset="0"/>
                  <a:ea typeface="Cambria Math" charset="0"/>
                  <a:cs typeface="Cambria Math" charset="0"/>
                </a:endParaRPr>
              </a:p>
            </p:txBody>
          </p:sp>
        </mc:Choice>
        <mc:Fallback xmlns="">
          <p:sp>
            <p:nvSpPr>
              <p:cNvPr id="23" name="テキスト ボックス 22">
                <a:extLst>
                  <a:ext uri="{FF2B5EF4-FFF2-40B4-BE49-F238E27FC236}">
                    <a16:creationId xmlns:a16="http://schemas.microsoft.com/office/drawing/2014/main" id="{5D464D92-7A92-4743-92C4-1A99717740B3}"/>
                  </a:ext>
                </a:extLst>
              </p:cNvPr>
              <p:cNvSpPr txBox="1">
                <a:spLocks noRot="1" noChangeAspect="1" noMove="1" noResize="1" noEditPoints="1" noAdjustHandles="1" noChangeArrowheads="1" noChangeShapeType="1" noTextEdit="1"/>
              </p:cNvSpPr>
              <p:nvPr/>
            </p:nvSpPr>
            <p:spPr>
              <a:xfrm>
                <a:off x="1138874" y="1574861"/>
                <a:ext cx="1424882" cy="230832"/>
              </a:xfrm>
              <a:prstGeom prst="rect">
                <a:avLst/>
              </a:prstGeom>
              <a:blipFill>
                <a:blip r:embed="rId8"/>
                <a:stretch>
                  <a:fillRect t="-5263" b="-36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4CC72F44-9A43-9443-82BB-5EB51D270695}"/>
                  </a:ext>
                </a:extLst>
              </p:cNvPr>
              <p:cNvSpPr/>
              <p:nvPr/>
            </p:nvSpPr>
            <p:spPr>
              <a:xfrm>
                <a:off x="1176204" y="1829787"/>
                <a:ext cx="1841530" cy="590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500" i="1">
                              <a:latin typeface="Cambria Math" panose="02040503050406030204" pitchFamily="18" charset="0"/>
                              <a:ea typeface="Cambria Math" charset="0"/>
                              <a:cs typeface="Cambria Math" charset="0"/>
                            </a:rPr>
                          </m:ctrlPr>
                        </m:dPr>
                        <m:e>
                          <m:r>
                            <a:rPr lang="en-US" altLang="ja-JP" sz="1500" i="1">
                              <a:latin typeface="Cambria Math" charset="0"/>
                              <a:ea typeface="Cambria Math" charset="0"/>
                              <a:cs typeface="Cambria Math" charset="0"/>
                            </a:rPr>
                            <m:t>2</m:t>
                          </m:r>
                        </m:e>
                      </m:d>
                      <m:r>
                        <a:rPr lang="en-US" altLang="ja-JP" sz="1500" i="1">
                          <a:latin typeface="Cambria Math" charset="0"/>
                          <a:ea typeface="Cambria Math" charset="0"/>
                          <a:cs typeface="Cambria Math" charset="0"/>
                        </a:rPr>
                        <m:t> </m:t>
                      </m:r>
                      <m:nary>
                        <m:naryPr>
                          <m:ctrlPr>
                            <a:rPr lang="is-IS" altLang="ja-JP" sz="1500" i="1">
                              <a:latin typeface="Cambria Math" panose="02040503050406030204" pitchFamily="18" charset="0"/>
                              <a:ea typeface="Cambria Math" charset="0"/>
                              <a:cs typeface="Cambria Math" charset="0"/>
                            </a:rPr>
                          </m:ctrlPr>
                        </m:naryPr>
                        <m:sub>
                          <m:r>
                            <m:rPr>
                              <m:brk m:alnAt="23"/>
                            </m:rP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m:t>
                          </m:r>
                        </m:sub>
                        <m:sup>
                          <m:r>
                            <a:rPr lang="is-IS" altLang="ja-JP" sz="1500" i="1">
                              <a:latin typeface="Cambria Math" charset="0"/>
                              <a:ea typeface="Cambria Math" charset="0"/>
                              <a:cs typeface="Cambria Math" charset="0"/>
                            </a:rPr>
                            <m:t>∞</m:t>
                          </m:r>
                        </m:sup>
                        <m:e>
                          <m:r>
                            <a:rPr lang="en-US" altLang="ja-JP" sz="1500" i="1">
                              <a:latin typeface="Cambria Math" charset="0"/>
                              <a:ea typeface="Cambria Math" charset="0"/>
                              <a:cs typeface="Cambria Math" charset="0"/>
                            </a:rPr>
                            <m:t>𝑓</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𝑥</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𝑑𝑥</m:t>
                          </m:r>
                        </m:e>
                      </m:nary>
                      <m:r>
                        <a:rPr lang="en-US" altLang="ja-JP" sz="1500" i="1">
                          <a:latin typeface="Cambria Math" charset="0"/>
                          <a:ea typeface="Cambria Math" charset="0"/>
                          <a:cs typeface="Cambria Math" charset="0"/>
                        </a:rPr>
                        <m:t>=1</m:t>
                      </m:r>
                    </m:oMath>
                  </m:oMathPara>
                </a14:m>
                <a:endParaRPr lang="ja-JP" altLang="en-US" sz="1500" dirty="0"/>
              </a:p>
            </p:txBody>
          </p:sp>
        </mc:Choice>
        <mc:Fallback xmlns="">
          <p:sp>
            <p:nvSpPr>
              <p:cNvPr id="24" name="正方形/長方形 23">
                <a:extLst>
                  <a:ext uri="{FF2B5EF4-FFF2-40B4-BE49-F238E27FC236}">
                    <a16:creationId xmlns:a16="http://schemas.microsoft.com/office/drawing/2014/main" id="{4CC72F44-9A43-9443-82BB-5EB51D270695}"/>
                  </a:ext>
                </a:extLst>
              </p:cNvPr>
              <p:cNvSpPr>
                <a:spLocks noRot="1" noChangeAspect="1" noMove="1" noResize="1" noEditPoints="1" noAdjustHandles="1" noChangeArrowheads="1" noChangeShapeType="1" noTextEdit="1"/>
              </p:cNvSpPr>
              <p:nvPr/>
            </p:nvSpPr>
            <p:spPr>
              <a:xfrm>
                <a:off x="1176204" y="1829787"/>
                <a:ext cx="1841530" cy="590354"/>
              </a:xfrm>
              <a:prstGeom prst="rect">
                <a:avLst/>
              </a:prstGeom>
              <a:blipFill>
                <a:blip r:embed="rId9"/>
                <a:stretch>
                  <a:fillRect l="-20548" t="-153191" b="-223404"/>
                </a:stretch>
              </a:blipFill>
            </p:spPr>
            <p:txBody>
              <a:bodyPr/>
              <a:lstStyle/>
              <a:p>
                <a:r>
                  <a:rPr lang="ja-JP" altLang="en-US">
                    <a:noFill/>
                  </a:rPr>
                  <a:t> </a:t>
                </a:r>
              </a:p>
            </p:txBody>
          </p:sp>
        </mc:Fallback>
      </mc:AlternateContent>
      <p:sp>
        <p:nvSpPr>
          <p:cNvPr id="25" name="角丸四角形 2">
            <a:extLst>
              <a:ext uri="{FF2B5EF4-FFF2-40B4-BE49-F238E27FC236}">
                <a16:creationId xmlns:a16="http://schemas.microsoft.com/office/drawing/2014/main" id="{1D4822C4-2D36-1B4B-89FC-14F85567BAB2}"/>
              </a:ext>
            </a:extLst>
          </p:cNvPr>
          <p:cNvSpPr/>
          <p:nvPr/>
        </p:nvSpPr>
        <p:spPr>
          <a:xfrm>
            <a:off x="1147742" y="1277440"/>
            <a:ext cx="1832974" cy="1294310"/>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正方形/長方形 25">
            <a:extLst>
              <a:ext uri="{FF2B5EF4-FFF2-40B4-BE49-F238E27FC236}">
                <a16:creationId xmlns:a16="http://schemas.microsoft.com/office/drawing/2014/main" id="{7BCA6A4D-BEED-0443-8D7D-2222F901935A}"/>
              </a:ext>
            </a:extLst>
          </p:cNvPr>
          <p:cNvSpPr/>
          <p:nvPr/>
        </p:nvSpPr>
        <p:spPr>
          <a:xfrm>
            <a:off x="1315000" y="1136142"/>
            <a:ext cx="1497224" cy="305468"/>
          </a:xfrm>
          <a:prstGeom prst="rect">
            <a:avLst/>
          </a:prstGeom>
          <a:solidFill>
            <a:schemeClr val="bg1"/>
          </a:solidFill>
        </p:spPr>
        <p:txBody>
          <a:bodyPr wrap="square">
            <a:spAutoFit/>
          </a:bodyPr>
          <a:lstStyle/>
          <a:p>
            <a:r>
              <a:rPr lang="ja-JP" altLang="en-US" sz="1385" dirty="0"/>
              <a:t>確率密度関数</a:t>
            </a:r>
          </a:p>
        </p:txBody>
      </p:sp>
      <p:sp>
        <p:nvSpPr>
          <p:cNvPr id="14" name="角丸四角形 13">
            <a:extLst>
              <a:ext uri="{FF2B5EF4-FFF2-40B4-BE49-F238E27FC236}">
                <a16:creationId xmlns:a16="http://schemas.microsoft.com/office/drawing/2014/main" id="{A46A7388-8488-1F4C-BDD3-2D6943D923E0}"/>
              </a:ext>
            </a:extLst>
          </p:cNvPr>
          <p:cNvSpPr/>
          <p:nvPr/>
        </p:nvSpPr>
        <p:spPr bwMode="auto">
          <a:xfrm>
            <a:off x="1184042" y="1868259"/>
            <a:ext cx="1796674" cy="551882"/>
          </a:xfrm>
          <a:prstGeom prst="roundRect">
            <a:avLst/>
          </a:prstGeom>
          <a:solidFill>
            <a:schemeClr val="accent6">
              <a:lumMod val="20000"/>
              <a:lumOff val="80000"/>
              <a:alpha val="44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7195112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AC56AAC-0243-453D-BCBF-61B3A0AD584E}"/>
              </a:ext>
            </a:extLst>
          </p:cNvPr>
          <p:cNvPicPr>
            <a:picLocks noChangeAspect="1"/>
          </p:cNvPicPr>
          <p:nvPr/>
        </p:nvPicPr>
        <p:blipFill>
          <a:blip r:embed="rId2" cstate="email">
            <a:alphaModFix amt="29000"/>
            <a:extLst>
              <a:ext uri="{28A0092B-C50C-407E-A947-70E740481C1C}">
                <a14:useLocalDpi xmlns:a14="http://schemas.microsoft.com/office/drawing/2010/main"/>
              </a:ext>
            </a:extLst>
          </a:blip>
          <a:stretch>
            <a:fillRect/>
          </a:stretch>
        </p:blipFill>
        <p:spPr>
          <a:xfrm>
            <a:off x="2059895" y="1704089"/>
            <a:ext cx="5169836" cy="2243077"/>
          </a:xfrm>
          <a:prstGeom prst="rect">
            <a:avLst/>
          </a:prstGeom>
        </p:spPr>
      </p:pic>
      <p:pic>
        <p:nvPicPr>
          <p:cNvPr id="3" name="図 2"/>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2059896" y="1704089"/>
            <a:ext cx="5255305" cy="2243077"/>
          </a:xfrm>
          <a:prstGeom prst="rect">
            <a:avLst/>
          </a:prstGeom>
        </p:spPr>
      </p:pic>
      <p:sp>
        <p:nvSpPr>
          <p:cNvPr id="2" name="タイトル 1"/>
          <p:cNvSpPr>
            <a:spLocks noGrp="1"/>
          </p:cNvSpPr>
          <p:nvPr>
            <p:ph type="title"/>
          </p:nvPr>
        </p:nvSpPr>
        <p:spPr/>
        <p:txBody>
          <a:bodyPr/>
          <a:lstStyle/>
          <a:p>
            <a:r>
              <a:rPr lang="ja-JP" altLang="en-US"/>
              <a:t>確率密度関数の例：正規分布</a:t>
            </a:r>
            <a:endParaRPr kumimoji="1" lang="ja-JP" altLang="en-US" dirty="0"/>
          </a:p>
        </p:txBody>
      </p:sp>
      <p:pic>
        <p:nvPicPr>
          <p:cNvPr id="6" name="図 5">
            <a:extLst>
              <a:ext uri="{FF2B5EF4-FFF2-40B4-BE49-F238E27FC236}">
                <a16:creationId xmlns:a16="http://schemas.microsoft.com/office/drawing/2014/main" id="{CF583F5A-EA6E-6040-B8FB-EAC04127DD33}"/>
              </a:ext>
            </a:extLst>
          </p:cNvPr>
          <p:cNvPicPr>
            <a:picLocks/>
          </p:cNvPicPr>
          <p:nvPr/>
        </p:nvPicPr>
        <p:blipFill>
          <a:blip r:embed="rId4" cstate="email">
            <a:alphaModFix/>
            <a:extLst>
              <a:ext uri="{28A0092B-C50C-407E-A947-70E740481C1C}">
                <a14:useLocalDpi xmlns:a14="http://schemas.microsoft.com/office/drawing/2010/main"/>
              </a:ext>
            </a:extLst>
          </a:blip>
          <a:stretch>
            <a:fillRect/>
          </a:stretch>
        </p:blipFill>
        <p:spPr>
          <a:xfrm>
            <a:off x="2059896" y="1704088"/>
            <a:ext cx="5255305" cy="2243077"/>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8F96A58-2C26-AE4F-97D2-B549FBBF4131}"/>
                  </a:ext>
                </a:extLst>
              </p:cNvPr>
              <p:cNvSpPr txBox="1"/>
              <p:nvPr/>
            </p:nvSpPr>
            <p:spPr>
              <a:xfrm>
                <a:off x="1138874" y="1574861"/>
                <a:ext cx="142488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1</m:t>
                          </m:r>
                        </m:e>
                      </m:d>
                      <m:r>
                        <a:rPr kumimoji="1" lang="en-US" altLang="ja-JP" sz="1500" i="1">
                          <a:latin typeface="Cambria Math" charset="0"/>
                          <a:ea typeface="メイリオ" panose="020B0604030504040204" pitchFamily="50" charset="-128"/>
                        </a:rPr>
                        <m:t>  0</m:t>
                      </m:r>
                      <m:r>
                        <a:rPr kumimoji="1" lang="en-US" altLang="ja-JP" sz="1500" i="1">
                          <a:latin typeface="Cambria Math" charset="0"/>
                          <a:ea typeface="Cambria Math" charset="0"/>
                          <a:cs typeface="Cambria Math" charset="0"/>
                        </a:rPr>
                        <m:t>≤</m:t>
                      </m:r>
                      <m:r>
                        <a:rPr kumimoji="1" lang="en-US" altLang="ja-JP" sz="1500" i="1">
                          <a:latin typeface="Cambria Math" charset="0"/>
                          <a:ea typeface="Cambria Math" charset="0"/>
                          <a:cs typeface="Cambria Math" charset="0"/>
                        </a:rPr>
                        <m:t>𝑓</m:t>
                      </m:r>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𝑥</m:t>
                          </m:r>
                        </m:e>
                      </m:d>
                    </m:oMath>
                  </m:oMathPara>
                </a14:m>
                <a:endParaRPr kumimoji="1" lang="en-US" altLang="ja-JP" sz="1500" i="1" dirty="0">
                  <a:latin typeface="Cambria Math" charset="0"/>
                  <a:ea typeface="Cambria Math" charset="0"/>
                  <a:cs typeface="Cambria Math" charset="0"/>
                </a:endParaRPr>
              </a:p>
            </p:txBody>
          </p:sp>
        </mc:Choice>
        <mc:Fallback xmlns="">
          <p:sp>
            <p:nvSpPr>
              <p:cNvPr id="24" name="テキスト ボックス 23">
                <a:extLst>
                  <a:ext uri="{FF2B5EF4-FFF2-40B4-BE49-F238E27FC236}">
                    <a16:creationId xmlns:a16="http://schemas.microsoft.com/office/drawing/2014/main" id="{E8F96A58-2C26-AE4F-97D2-B549FBBF4131}"/>
                  </a:ext>
                </a:extLst>
              </p:cNvPr>
              <p:cNvSpPr txBox="1">
                <a:spLocks noRot="1" noChangeAspect="1" noMove="1" noResize="1" noEditPoints="1" noAdjustHandles="1" noChangeArrowheads="1" noChangeShapeType="1" noTextEdit="1"/>
              </p:cNvSpPr>
              <p:nvPr/>
            </p:nvSpPr>
            <p:spPr>
              <a:xfrm>
                <a:off x="1138874" y="1574861"/>
                <a:ext cx="1424882" cy="230832"/>
              </a:xfrm>
              <a:prstGeom prst="rect">
                <a:avLst/>
              </a:prstGeom>
              <a:blipFill>
                <a:blip r:embed="rId5"/>
                <a:stretch>
                  <a:fillRect t="-5263" b="-36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0F5FB3B1-AA94-1A48-B5CA-397DBD05207E}"/>
                  </a:ext>
                </a:extLst>
              </p:cNvPr>
              <p:cNvSpPr/>
              <p:nvPr/>
            </p:nvSpPr>
            <p:spPr>
              <a:xfrm>
                <a:off x="1176204" y="1829787"/>
                <a:ext cx="1841530" cy="590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500" i="1">
                              <a:latin typeface="Cambria Math" panose="02040503050406030204" pitchFamily="18" charset="0"/>
                              <a:ea typeface="Cambria Math" charset="0"/>
                              <a:cs typeface="Cambria Math" charset="0"/>
                            </a:rPr>
                          </m:ctrlPr>
                        </m:dPr>
                        <m:e>
                          <m:r>
                            <a:rPr lang="en-US" altLang="ja-JP" sz="1500" i="1">
                              <a:latin typeface="Cambria Math" charset="0"/>
                              <a:ea typeface="Cambria Math" charset="0"/>
                              <a:cs typeface="Cambria Math" charset="0"/>
                            </a:rPr>
                            <m:t>2</m:t>
                          </m:r>
                        </m:e>
                      </m:d>
                      <m:r>
                        <a:rPr lang="en-US" altLang="ja-JP" sz="1500" i="1">
                          <a:latin typeface="Cambria Math" charset="0"/>
                          <a:ea typeface="Cambria Math" charset="0"/>
                          <a:cs typeface="Cambria Math" charset="0"/>
                        </a:rPr>
                        <m:t> </m:t>
                      </m:r>
                      <m:nary>
                        <m:naryPr>
                          <m:ctrlPr>
                            <a:rPr lang="is-IS" altLang="ja-JP" sz="1500" i="1">
                              <a:latin typeface="Cambria Math" panose="02040503050406030204" pitchFamily="18" charset="0"/>
                              <a:ea typeface="Cambria Math" charset="0"/>
                              <a:cs typeface="Cambria Math" charset="0"/>
                            </a:rPr>
                          </m:ctrlPr>
                        </m:naryPr>
                        <m:sub>
                          <m:r>
                            <m:rPr>
                              <m:brk m:alnAt="23"/>
                            </m:rP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m:t>
                          </m:r>
                        </m:sub>
                        <m:sup>
                          <m:r>
                            <a:rPr lang="is-IS" altLang="ja-JP" sz="1500" i="1">
                              <a:latin typeface="Cambria Math" charset="0"/>
                              <a:ea typeface="Cambria Math" charset="0"/>
                              <a:cs typeface="Cambria Math" charset="0"/>
                            </a:rPr>
                            <m:t>∞</m:t>
                          </m:r>
                        </m:sup>
                        <m:e>
                          <m:r>
                            <a:rPr lang="en-US" altLang="ja-JP" sz="1500" i="1">
                              <a:latin typeface="Cambria Math" charset="0"/>
                              <a:ea typeface="Cambria Math" charset="0"/>
                              <a:cs typeface="Cambria Math" charset="0"/>
                            </a:rPr>
                            <m:t>𝑓</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𝑥</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𝑑𝑥</m:t>
                          </m:r>
                        </m:e>
                      </m:nary>
                      <m:r>
                        <a:rPr lang="en-US" altLang="ja-JP" sz="1500" i="1">
                          <a:latin typeface="Cambria Math" charset="0"/>
                          <a:ea typeface="Cambria Math" charset="0"/>
                          <a:cs typeface="Cambria Math" charset="0"/>
                        </a:rPr>
                        <m:t>=1</m:t>
                      </m:r>
                    </m:oMath>
                  </m:oMathPara>
                </a14:m>
                <a:endParaRPr lang="ja-JP" altLang="en-US" sz="1500" dirty="0"/>
              </a:p>
            </p:txBody>
          </p:sp>
        </mc:Choice>
        <mc:Fallback xmlns="">
          <p:sp>
            <p:nvSpPr>
              <p:cNvPr id="25" name="正方形/長方形 24">
                <a:extLst>
                  <a:ext uri="{FF2B5EF4-FFF2-40B4-BE49-F238E27FC236}">
                    <a16:creationId xmlns:a16="http://schemas.microsoft.com/office/drawing/2014/main" id="{0F5FB3B1-AA94-1A48-B5CA-397DBD05207E}"/>
                  </a:ext>
                </a:extLst>
              </p:cNvPr>
              <p:cNvSpPr>
                <a:spLocks noRot="1" noChangeAspect="1" noMove="1" noResize="1" noEditPoints="1" noAdjustHandles="1" noChangeArrowheads="1" noChangeShapeType="1" noTextEdit="1"/>
              </p:cNvSpPr>
              <p:nvPr/>
            </p:nvSpPr>
            <p:spPr>
              <a:xfrm>
                <a:off x="1176204" y="1829787"/>
                <a:ext cx="1841530" cy="590354"/>
              </a:xfrm>
              <a:prstGeom prst="rect">
                <a:avLst/>
              </a:prstGeom>
              <a:blipFill>
                <a:blip r:embed="rId6"/>
                <a:stretch>
                  <a:fillRect l="-20548" t="-153191" b="-223404"/>
                </a:stretch>
              </a:blipFill>
            </p:spPr>
            <p:txBody>
              <a:bodyPr/>
              <a:lstStyle/>
              <a:p>
                <a:r>
                  <a:rPr lang="ja-JP" altLang="en-US">
                    <a:noFill/>
                  </a:rPr>
                  <a:t> </a:t>
                </a:r>
              </a:p>
            </p:txBody>
          </p:sp>
        </mc:Fallback>
      </mc:AlternateContent>
      <p:sp>
        <p:nvSpPr>
          <p:cNvPr id="26" name="角丸四角形 2">
            <a:extLst>
              <a:ext uri="{FF2B5EF4-FFF2-40B4-BE49-F238E27FC236}">
                <a16:creationId xmlns:a16="http://schemas.microsoft.com/office/drawing/2014/main" id="{34C0FD2B-DF47-414C-B6C5-B3B1E025E019}"/>
              </a:ext>
            </a:extLst>
          </p:cNvPr>
          <p:cNvSpPr/>
          <p:nvPr/>
        </p:nvSpPr>
        <p:spPr>
          <a:xfrm>
            <a:off x="1147742" y="1277440"/>
            <a:ext cx="1832974" cy="1294310"/>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正方形/長方形 26">
            <a:extLst>
              <a:ext uri="{FF2B5EF4-FFF2-40B4-BE49-F238E27FC236}">
                <a16:creationId xmlns:a16="http://schemas.microsoft.com/office/drawing/2014/main" id="{1B6E0C69-592A-B24A-888B-8AAF21035535}"/>
              </a:ext>
            </a:extLst>
          </p:cNvPr>
          <p:cNvSpPr/>
          <p:nvPr/>
        </p:nvSpPr>
        <p:spPr>
          <a:xfrm>
            <a:off x="1315000" y="1136142"/>
            <a:ext cx="1497224" cy="305468"/>
          </a:xfrm>
          <a:prstGeom prst="rect">
            <a:avLst/>
          </a:prstGeom>
          <a:solidFill>
            <a:schemeClr val="bg1"/>
          </a:solidFill>
        </p:spPr>
        <p:txBody>
          <a:bodyPr wrap="square">
            <a:spAutoFit/>
          </a:bodyPr>
          <a:lstStyle/>
          <a:p>
            <a:r>
              <a:rPr lang="ja-JP" altLang="en-US" sz="1385" dirty="0"/>
              <a:t>確率密度関数</a:t>
            </a:r>
          </a:p>
        </p:txBody>
      </p:sp>
      <p:sp>
        <p:nvSpPr>
          <p:cNvPr id="28" name="角丸四角形 27">
            <a:extLst>
              <a:ext uri="{FF2B5EF4-FFF2-40B4-BE49-F238E27FC236}">
                <a16:creationId xmlns:a16="http://schemas.microsoft.com/office/drawing/2014/main" id="{85FC78EA-C780-E547-BDAB-DB7416085FA9}"/>
              </a:ext>
            </a:extLst>
          </p:cNvPr>
          <p:cNvSpPr/>
          <p:nvPr/>
        </p:nvSpPr>
        <p:spPr bwMode="auto">
          <a:xfrm>
            <a:off x="1184042" y="1868259"/>
            <a:ext cx="1796674" cy="551882"/>
          </a:xfrm>
          <a:prstGeom prst="roundRect">
            <a:avLst/>
          </a:prstGeom>
          <a:solidFill>
            <a:schemeClr val="accent6">
              <a:lumMod val="20000"/>
              <a:lumOff val="80000"/>
              <a:alpha val="44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E96F4D7F-A53E-6D42-9590-99A7FB33C80A}"/>
                  </a:ext>
                </a:extLst>
              </p:cNvPr>
              <p:cNvSpPr/>
              <p:nvPr/>
            </p:nvSpPr>
            <p:spPr>
              <a:xfrm>
                <a:off x="5948411" y="1565637"/>
                <a:ext cx="2169697" cy="606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メイリオ" panose="020B0604030504040204" pitchFamily="50" charset="-128"/>
                        </a:rPr>
                        <m:t>𝑓</m:t>
                      </m:r>
                      <m:d>
                        <m:dPr>
                          <m:ctrlPr>
                            <a:rPr lang="en-US"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e>
                      </m:d>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r>
                            <a:rPr lang="en-US" altLang="ja-JP" sz="1500" i="1">
                              <a:latin typeface="Cambria Math" charset="0"/>
                              <a:ea typeface="メイリオ" panose="020B0604030504040204" pitchFamily="50" charset="-128"/>
                            </a:rPr>
                            <m:t>1</m:t>
                          </m:r>
                        </m:num>
                        <m:den>
                          <m:rad>
                            <m:radPr>
                              <m:degHide m:val="on"/>
                              <m:ctrlPr>
                                <a:rPr lang="mr-IN" altLang="ja-JP" sz="1500" i="1">
                                  <a:latin typeface="Cambria Math" panose="02040503050406030204" pitchFamily="18" charset="0"/>
                                  <a:ea typeface="メイリオ" panose="020B0604030504040204" pitchFamily="50" charset="-128"/>
                                </a:rPr>
                              </m:ctrlPr>
                            </m:radPr>
                            <m:deg/>
                            <m:e>
                              <m:r>
                                <a:rPr lang="en-US" altLang="ja-JP" sz="1500" i="1">
                                  <a:latin typeface="Cambria Math" charset="0"/>
                                  <a:ea typeface="メイリオ" panose="020B0604030504040204" pitchFamily="50" charset="-128"/>
                                </a:rPr>
                                <m:t>2</m:t>
                              </m:r>
                              <m:r>
                                <a:rPr lang="en-US" altLang="ja-JP" sz="1500" i="1">
                                  <a:latin typeface="Cambria Math" charset="0"/>
                                  <a:ea typeface="Cambria Math" charset="0"/>
                                  <a:cs typeface="Cambria Math" charset="0"/>
                                </a:rPr>
                                <m:t>𝜋</m:t>
                              </m:r>
                              <m:sSup>
                                <m:sSupPr>
                                  <m:ctrlPr>
                                    <a:rPr lang="en-US" altLang="ja-JP" sz="1500" i="1">
                                      <a:latin typeface="Cambria Math" panose="02040503050406030204" pitchFamily="18" charset="0"/>
                                      <a:ea typeface="Cambria Math" charset="0"/>
                                      <a:cs typeface="Cambria Math" charset="0"/>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Cambria Math" charset="0"/>
                                      <a:cs typeface="Cambria Math" charset="0"/>
                                    </a:rPr>
                                    <m:t>2</m:t>
                                  </m:r>
                                </m:sup>
                              </m:sSup>
                            </m:e>
                          </m:rad>
                        </m:den>
                      </m:f>
                      <m:sSup>
                        <m:sSupPr>
                          <m:ctrlPr>
                            <a:rPr lang="mr-IN"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メイリオ" panose="020B0604030504040204" pitchFamily="50" charset="-128"/>
                            </a:rPr>
                            <m:t>𝑒</m:t>
                          </m:r>
                        </m:e>
                        <m:sup>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sSup>
                                <m:sSupPr>
                                  <m:ctrlPr>
                                    <a:rPr lang="mr-IN" altLang="ja-JP" sz="1500" i="1">
                                      <a:latin typeface="Cambria Math" panose="02040503050406030204" pitchFamily="18" charset="0"/>
                                      <a:ea typeface="メイリオ" panose="020B0604030504040204" pitchFamily="50" charset="-128"/>
                                    </a:rPr>
                                  </m:ctrlPr>
                                </m:sSupPr>
                                <m:e>
                                  <m:d>
                                    <m:dPr>
                                      <m:ctrlPr>
                                        <a:rPr lang="mr-IN"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r>
                                        <a:rPr lang="en-US" altLang="ja-JP" sz="1500" i="1">
                                          <a:latin typeface="Cambria Math" charset="0"/>
                                          <a:ea typeface="メイリオ" panose="020B0604030504040204" pitchFamily="50" charset="-128"/>
                                        </a:rPr>
                                        <m:t>−</m:t>
                                      </m:r>
                                      <m:r>
                                        <a:rPr lang="en-US" altLang="ja-JP" sz="1500" i="1">
                                          <a:latin typeface="Cambria Math" charset="0"/>
                                          <a:ea typeface="Cambria Math" charset="0"/>
                                          <a:cs typeface="Cambria Math" charset="0"/>
                                        </a:rPr>
                                        <m:t>𝜇</m:t>
                                      </m:r>
                                    </m:e>
                                  </m:d>
                                </m:e>
                                <m:sup>
                                  <m:r>
                                    <a:rPr lang="en-US" altLang="ja-JP" sz="1500" i="1">
                                      <a:latin typeface="Cambria Math" charset="0"/>
                                      <a:ea typeface="メイリオ" panose="020B0604030504040204" pitchFamily="50" charset="-128"/>
                                    </a:rPr>
                                    <m:t>2</m:t>
                                  </m:r>
                                </m:sup>
                              </m:sSup>
                            </m:num>
                            <m:den>
                              <m:r>
                                <a:rPr lang="en-US" altLang="ja-JP" sz="1500" i="1">
                                  <a:latin typeface="Cambria Math" charset="0"/>
                                  <a:ea typeface="メイリオ" panose="020B0604030504040204" pitchFamily="50" charset="-128"/>
                                </a:rPr>
                                <m:t>2</m:t>
                              </m:r>
                              <m:sSup>
                                <m:sSupPr>
                                  <m:ctrlPr>
                                    <a:rPr lang="en-US"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メイリオ" panose="020B0604030504040204" pitchFamily="50" charset="-128"/>
                                    </a:rPr>
                                    <m:t>2</m:t>
                                  </m:r>
                                </m:sup>
                              </m:sSup>
                            </m:den>
                          </m:f>
                        </m:sup>
                      </m:sSup>
                    </m:oMath>
                  </m:oMathPara>
                </a14:m>
                <a:endParaRPr lang="ja-JP" altLang="en-US" sz="1500" dirty="0">
                  <a:latin typeface="メイリオ" panose="020B0604030504040204" pitchFamily="50" charset="-128"/>
                  <a:ea typeface="メイリオ" panose="020B0604030504040204" pitchFamily="50" charset="-128"/>
                </a:endParaRPr>
              </a:p>
            </p:txBody>
          </p:sp>
        </mc:Choice>
        <mc:Fallback xmlns="">
          <p:sp>
            <p:nvSpPr>
              <p:cNvPr id="29" name="正方形/長方形 28">
                <a:extLst>
                  <a:ext uri="{FF2B5EF4-FFF2-40B4-BE49-F238E27FC236}">
                    <a16:creationId xmlns:a16="http://schemas.microsoft.com/office/drawing/2014/main" id="{E96F4D7F-A53E-6D42-9590-99A7FB33C80A}"/>
                  </a:ext>
                </a:extLst>
              </p:cNvPr>
              <p:cNvSpPr>
                <a:spLocks noRot="1" noChangeAspect="1" noMove="1" noResize="1" noEditPoints="1" noAdjustHandles="1" noChangeArrowheads="1" noChangeShapeType="1" noTextEdit="1"/>
              </p:cNvSpPr>
              <p:nvPr/>
            </p:nvSpPr>
            <p:spPr>
              <a:xfrm>
                <a:off x="5948411" y="1565637"/>
                <a:ext cx="2169697" cy="606513"/>
              </a:xfrm>
              <a:prstGeom prst="rect">
                <a:avLst/>
              </a:prstGeom>
              <a:blipFill>
                <a:blip r:embed="rId7"/>
                <a:stretch>
                  <a:fillRect/>
                </a:stretch>
              </a:blipFill>
            </p:spPr>
            <p:txBody>
              <a:bodyPr/>
              <a:lstStyle/>
              <a:p>
                <a:r>
                  <a:rPr lang="ja-JP" altLang="en-US">
                    <a:noFill/>
                  </a:rPr>
                  <a:t> </a:t>
                </a:r>
              </a:p>
            </p:txBody>
          </p:sp>
        </mc:Fallback>
      </mc:AlternateContent>
      <p:sp>
        <p:nvSpPr>
          <p:cNvPr id="30" name="吹き出し: 四角形 3">
            <a:extLst>
              <a:ext uri="{FF2B5EF4-FFF2-40B4-BE49-F238E27FC236}">
                <a16:creationId xmlns:a16="http://schemas.microsoft.com/office/drawing/2014/main" id="{BAB8FCBE-00B7-494D-B2A9-4E31A4DEEC34}"/>
              </a:ext>
            </a:extLst>
          </p:cNvPr>
          <p:cNvSpPr/>
          <p:nvPr/>
        </p:nvSpPr>
        <p:spPr bwMode="auto">
          <a:xfrm>
            <a:off x="5791200" y="1428750"/>
            <a:ext cx="2382983" cy="857250"/>
          </a:xfrm>
          <a:prstGeom prst="wedgeRectCallout">
            <a:avLst>
              <a:gd name="adj1" fmla="val -67231"/>
              <a:gd name="adj2" fmla="val 86048"/>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657FA004-BA26-B245-A08A-B0F6FBFC843D}"/>
                  </a:ext>
                </a:extLst>
              </p:cNvPr>
              <p:cNvSpPr txBox="1"/>
              <p:nvPr/>
            </p:nvSpPr>
            <p:spPr>
              <a:xfrm>
                <a:off x="5832642" y="1007181"/>
                <a:ext cx="217572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確率密度関数</a:t>
                </a:r>
                <a14:m>
                  <m:oMath xmlns:m="http://schemas.openxmlformats.org/officeDocument/2006/math">
                    <m:r>
                      <a:rPr lang="en-US" altLang="ja-JP" sz="1800" b="0" i="0" smtClean="0">
                        <a:latin typeface="Cambria Math" panose="02040503050406030204" pitchFamily="18" charset="0"/>
                        <a:ea typeface="メイリオ" panose="020B0604030504040204" pitchFamily="50" charset="-128"/>
                      </a:rPr>
                      <m:t>: </m:t>
                    </m:r>
                    <m:r>
                      <a:rPr lang="en-US" altLang="ja-JP" sz="1800" i="1">
                        <a:latin typeface="Cambria Math" charset="0"/>
                        <a:ea typeface="メイリオ" panose="020B0604030504040204" pitchFamily="50" charset="-128"/>
                      </a:rPr>
                      <m:t>𝑓</m:t>
                    </m:r>
                    <m:d>
                      <m:dPr>
                        <m:ctrlPr>
                          <a:rPr lang="en-US" altLang="ja-JP" sz="1800" i="1">
                            <a:latin typeface="Cambria Math" panose="02040503050406030204" pitchFamily="18" charset="0"/>
                            <a:ea typeface="メイリオ" panose="020B0604030504040204" pitchFamily="50" charset="-128"/>
                          </a:rPr>
                        </m:ctrlPr>
                      </m:dPr>
                      <m:e>
                        <m:r>
                          <a:rPr lang="en-US" altLang="ja-JP" sz="1800" i="1">
                            <a:latin typeface="Cambria Math" charset="0"/>
                            <a:ea typeface="メイリオ" panose="020B0604030504040204" pitchFamily="50" charset="-128"/>
                          </a:rPr>
                          <m:t>𝑥</m:t>
                        </m:r>
                      </m:e>
                    </m:d>
                  </m:oMath>
                </a14:m>
                <a:endParaRPr kumimoji="1" lang="ja-JP" altLang="en-US" sz="1800">
                  <a:latin typeface="Meiryo" panose="020B0604030504040204" pitchFamily="34" charset="-128"/>
                  <a:ea typeface="Meiryo" panose="020B0604030504040204" pitchFamily="34" charset="-128"/>
                </a:endParaRPr>
              </a:p>
            </p:txBody>
          </p:sp>
        </mc:Choice>
        <mc:Fallback xmlns="">
          <p:sp>
            <p:nvSpPr>
              <p:cNvPr id="31" name="テキスト ボックス 30">
                <a:extLst>
                  <a:ext uri="{FF2B5EF4-FFF2-40B4-BE49-F238E27FC236}">
                    <a16:creationId xmlns:a16="http://schemas.microsoft.com/office/drawing/2014/main" id="{657FA004-BA26-B245-A08A-B0F6FBFC843D}"/>
                  </a:ext>
                </a:extLst>
              </p:cNvPr>
              <p:cNvSpPr txBox="1">
                <a:spLocks noRot="1" noChangeAspect="1" noMove="1" noResize="1" noEditPoints="1" noAdjustHandles="1" noChangeArrowheads="1" noChangeShapeType="1" noTextEdit="1"/>
              </p:cNvSpPr>
              <p:nvPr/>
            </p:nvSpPr>
            <p:spPr>
              <a:xfrm>
                <a:off x="5832642" y="1007181"/>
                <a:ext cx="2175724" cy="369332"/>
              </a:xfrm>
              <a:prstGeom prst="rect">
                <a:avLst/>
              </a:prstGeom>
              <a:blipFill>
                <a:blip r:embed="rId8"/>
                <a:stretch>
                  <a:fillRect l="-1156" b="-26667"/>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4C61846-E3D4-2345-A88A-02572ABD7699}"/>
              </a:ext>
            </a:extLst>
          </p:cNvPr>
          <p:cNvSpPr txBox="1"/>
          <p:nvPr/>
        </p:nvSpPr>
        <p:spPr>
          <a:xfrm>
            <a:off x="3761521" y="2825626"/>
            <a:ext cx="1620957" cy="338554"/>
          </a:xfrm>
          <a:prstGeom prst="rect">
            <a:avLst/>
          </a:prstGeom>
          <a:noFill/>
        </p:spPr>
        <p:txBody>
          <a:bodyPr wrap="none" rtlCol="0">
            <a:spAutoFit/>
          </a:bodyPr>
          <a:lstStyle/>
          <a:p>
            <a:r>
              <a:rPr kumimoji="1" lang="ja-JP" altLang="en-US" sz="1600">
                <a:latin typeface="Meiryo" panose="020B0604030504040204" pitchFamily="34" charset="-128"/>
                <a:ea typeface="Meiryo" panose="020B0604030504040204" pitchFamily="34" charset="-128"/>
              </a:rPr>
              <a:t>面積の総和＝１</a:t>
            </a:r>
          </a:p>
        </p:txBody>
      </p:sp>
    </p:spTree>
    <p:extLst>
      <p:ext uri="{BB962C8B-B14F-4D97-AF65-F5344CB8AC3E}">
        <p14:creationId xmlns:p14="http://schemas.microsoft.com/office/powerpoint/2010/main" val="24213505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AC56AAC-0243-453D-BCBF-61B3A0AD584E}"/>
              </a:ext>
            </a:extLst>
          </p:cNvPr>
          <p:cNvPicPr>
            <a:picLocks noChangeAspect="1"/>
          </p:cNvPicPr>
          <p:nvPr/>
        </p:nvPicPr>
        <p:blipFill>
          <a:blip r:embed="rId2" cstate="email">
            <a:alphaModFix amt="29000"/>
            <a:extLst>
              <a:ext uri="{28A0092B-C50C-407E-A947-70E740481C1C}">
                <a14:useLocalDpi xmlns:a14="http://schemas.microsoft.com/office/drawing/2010/main"/>
              </a:ext>
            </a:extLst>
          </a:blip>
          <a:stretch>
            <a:fillRect/>
          </a:stretch>
        </p:blipFill>
        <p:spPr>
          <a:xfrm>
            <a:off x="2059895" y="1704089"/>
            <a:ext cx="5169836" cy="2243077"/>
          </a:xfrm>
          <a:prstGeom prst="rect">
            <a:avLst/>
          </a:prstGeom>
        </p:spPr>
      </p:pic>
      <p:pic>
        <p:nvPicPr>
          <p:cNvPr id="3" name="図 2"/>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2059896" y="1704089"/>
            <a:ext cx="5255305" cy="2243077"/>
          </a:xfrm>
          <a:prstGeom prst="rect">
            <a:avLst/>
          </a:prstGeom>
        </p:spPr>
      </p:pic>
      <p:sp>
        <p:nvSpPr>
          <p:cNvPr id="2" name="タイトル 1"/>
          <p:cNvSpPr>
            <a:spLocks noGrp="1"/>
          </p:cNvSpPr>
          <p:nvPr>
            <p:ph type="title"/>
          </p:nvPr>
        </p:nvSpPr>
        <p:spPr/>
        <p:txBody>
          <a:bodyPr/>
          <a:lstStyle/>
          <a:p>
            <a:r>
              <a:rPr lang="ja-JP" altLang="en-US"/>
              <a:t>確率密度関数の例：正規分布</a:t>
            </a:r>
            <a:endParaRPr kumimoji="1" lang="ja-JP" altLang="en-US" dirty="0"/>
          </a:p>
        </p:txBody>
      </p:sp>
      <p:pic>
        <p:nvPicPr>
          <p:cNvPr id="6" name="図 5">
            <a:extLst>
              <a:ext uri="{FF2B5EF4-FFF2-40B4-BE49-F238E27FC236}">
                <a16:creationId xmlns:a16="http://schemas.microsoft.com/office/drawing/2014/main" id="{CF583F5A-EA6E-6040-B8FB-EAC04127DD33}"/>
              </a:ext>
            </a:extLst>
          </p:cNvPr>
          <p:cNvPicPr>
            <a:picLocks/>
          </p:cNvPicPr>
          <p:nvPr/>
        </p:nvPicPr>
        <p:blipFill>
          <a:blip r:embed="rId4" cstate="email">
            <a:alphaModFix/>
            <a:extLst>
              <a:ext uri="{28A0092B-C50C-407E-A947-70E740481C1C}">
                <a14:useLocalDpi xmlns:a14="http://schemas.microsoft.com/office/drawing/2010/main"/>
              </a:ext>
            </a:extLst>
          </a:blip>
          <a:stretch>
            <a:fillRect/>
          </a:stretch>
        </p:blipFill>
        <p:spPr>
          <a:xfrm>
            <a:off x="2059896" y="1704088"/>
            <a:ext cx="5255305" cy="2243077"/>
          </a:xfrm>
          <a:prstGeom prst="rect">
            <a:avLst/>
          </a:prstGeom>
        </p:spPr>
      </p:pic>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E8F96A58-2C26-AE4F-97D2-B549FBBF4131}"/>
                  </a:ext>
                </a:extLst>
              </p:cNvPr>
              <p:cNvSpPr txBox="1"/>
              <p:nvPr/>
            </p:nvSpPr>
            <p:spPr>
              <a:xfrm>
                <a:off x="1138874" y="1574861"/>
                <a:ext cx="142488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1</m:t>
                          </m:r>
                        </m:e>
                      </m:d>
                      <m:r>
                        <a:rPr kumimoji="1" lang="en-US" altLang="ja-JP" sz="1500" i="1">
                          <a:latin typeface="Cambria Math" charset="0"/>
                          <a:ea typeface="メイリオ" panose="020B0604030504040204" pitchFamily="50" charset="-128"/>
                        </a:rPr>
                        <m:t>  0</m:t>
                      </m:r>
                      <m:r>
                        <a:rPr kumimoji="1" lang="en-US" altLang="ja-JP" sz="1500" i="1">
                          <a:latin typeface="Cambria Math" charset="0"/>
                          <a:ea typeface="Cambria Math" charset="0"/>
                          <a:cs typeface="Cambria Math" charset="0"/>
                        </a:rPr>
                        <m:t>≤</m:t>
                      </m:r>
                      <m:r>
                        <a:rPr kumimoji="1" lang="en-US" altLang="ja-JP" sz="1500" i="1">
                          <a:latin typeface="Cambria Math" charset="0"/>
                          <a:ea typeface="Cambria Math" charset="0"/>
                          <a:cs typeface="Cambria Math" charset="0"/>
                        </a:rPr>
                        <m:t>𝑓</m:t>
                      </m:r>
                      <m:d>
                        <m:dPr>
                          <m:ctrlPr>
                            <a:rPr kumimoji="1" lang="en-US" altLang="ja-JP" sz="1500" i="1">
                              <a:latin typeface="Cambria Math" panose="02040503050406030204" pitchFamily="18" charset="0"/>
                              <a:ea typeface="メイリオ" panose="020B0604030504040204" pitchFamily="50" charset="-128"/>
                            </a:rPr>
                          </m:ctrlPr>
                        </m:dPr>
                        <m:e>
                          <m:r>
                            <a:rPr kumimoji="1" lang="en-US" altLang="ja-JP" sz="1500" i="1">
                              <a:latin typeface="Cambria Math" charset="0"/>
                              <a:ea typeface="メイリオ" panose="020B0604030504040204" pitchFamily="50" charset="-128"/>
                            </a:rPr>
                            <m:t>𝑥</m:t>
                          </m:r>
                        </m:e>
                      </m:d>
                    </m:oMath>
                  </m:oMathPara>
                </a14:m>
                <a:endParaRPr kumimoji="1" lang="en-US" altLang="ja-JP" sz="1500" i="1" dirty="0">
                  <a:latin typeface="Cambria Math" charset="0"/>
                  <a:ea typeface="Cambria Math" charset="0"/>
                  <a:cs typeface="Cambria Math" charset="0"/>
                </a:endParaRPr>
              </a:p>
            </p:txBody>
          </p:sp>
        </mc:Choice>
        <mc:Fallback xmlns="">
          <p:sp>
            <p:nvSpPr>
              <p:cNvPr id="24" name="テキスト ボックス 23">
                <a:extLst>
                  <a:ext uri="{FF2B5EF4-FFF2-40B4-BE49-F238E27FC236}">
                    <a16:creationId xmlns:a16="http://schemas.microsoft.com/office/drawing/2014/main" id="{E8F96A58-2C26-AE4F-97D2-B549FBBF4131}"/>
                  </a:ext>
                </a:extLst>
              </p:cNvPr>
              <p:cNvSpPr txBox="1">
                <a:spLocks noRot="1" noChangeAspect="1" noMove="1" noResize="1" noEditPoints="1" noAdjustHandles="1" noChangeArrowheads="1" noChangeShapeType="1" noTextEdit="1"/>
              </p:cNvSpPr>
              <p:nvPr/>
            </p:nvSpPr>
            <p:spPr>
              <a:xfrm>
                <a:off x="1138874" y="1574861"/>
                <a:ext cx="1424882" cy="230832"/>
              </a:xfrm>
              <a:prstGeom prst="rect">
                <a:avLst/>
              </a:prstGeom>
              <a:blipFill>
                <a:blip r:embed="rId5"/>
                <a:stretch>
                  <a:fillRect t="-5263" b="-36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0F5FB3B1-AA94-1A48-B5CA-397DBD05207E}"/>
                  </a:ext>
                </a:extLst>
              </p:cNvPr>
              <p:cNvSpPr/>
              <p:nvPr/>
            </p:nvSpPr>
            <p:spPr>
              <a:xfrm>
                <a:off x="1176204" y="1829787"/>
                <a:ext cx="1841530" cy="590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sz="1500" i="1">
                              <a:latin typeface="Cambria Math" panose="02040503050406030204" pitchFamily="18" charset="0"/>
                              <a:ea typeface="Cambria Math" charset="0"/>
                              <a:cs typeface="Cambria Math" charset="0"/>
                            </a:rPr>
                          </m:ctrlPr>
                        </m:dPr>
                        <m:e>
                          <m:r>
                            <a:rPr lang="en-US" altLang="ja-JP" sz="1500" i="1">
                              <a:latin typeface="Cambria Math" charset="0"/>
                              <a:ea typeface="Cambria Math" charset="0"/>
                              <a:cs typeface="Cambria Math" charset="0"/>
                            </a:rPr>
                            <m:t>2</m:t>
                          </m:r>
                        </m:e>
                      </m:d>
                      <m:r>
                        <a:rPr lang="en-US" altLang="ja-JP" sz="1500" i="1">
                          <a:latin typeface="Cambria Math" charset="0"/>
                          <a:ea typeface="Cambria Math" charset="0"/>
                          <a:cs typeface="Cambria Math" charset="0"/>
                        </a:rPr>
                        <m:t> </m:t>
                      </m:r>
                      <m:nary>
                        <m:naryPr>
                          <m:ctrlPr>
                            <a:rPr lang="is-IS" altLang="ja-JP" sz="1500" i="1">
                              <a:latin typeface="Cambria Math" panose="02040503050406030204" pitchFamily="18" charset="0"/>
                              <a:ea typeface="Cambria Math" charset="0"/>
                              <a:cs typeface="Cambria Math" charset="0"/>
                            </a:rPr>
                          </m:ctrlPr>
                        </m:naryPr>
                        <m:sub>
                          <m:r>
                            <m:rPr>
                              <m:brk m:alnAt="23"/>
                            </m:rP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m:t>
                          </m:r>
                        </m:sub>
                        <m:sup>
                          <m:r>
                            <a:rPr lang="is-IS" altLang="ja-JP" sz="1500" i="1">
                              <a:latin typeface="Cambria Math" charset="0"/>
                              <a:ea typeface="Cambria Math" charset="0"/>
                              <a:cs typeface="Cambria Math" charset="0"/>
                            </a:rPr>
                            <m:t>∞</m:t>
                          </m:r>
                        </m:sup>
                        <m:e>
                          <m:r>
                            <a:rPr lang="en-US" altLang="ja-JP" sz="1500" i="1">
                              <a:latin typeface="Cambria Math" charset="0"/>
                              <a:ea typeface="Cambria Math" charset="0"/>
                              <a:cs typeface="Cambria Math" charset="0"/>
                            </a:rPr>
                            <m:t>𝑓</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𝑥</m:t>
                          </m:r>
                          <m:r>
                            <a:rPr lang="en-US" altLang="ja-JP" sz="1500" i="1">
                              <a:latin typeface="Cambria Math" charset="0"/>
                              <a:ea typeface="Cambria Math" charset="0"/>
                              <a:cs typeface="Cambria Math" charset="0"/>
                            </a:rPr>
                            <m:t>)</m:t>
                          </m:r>
                          <m:r>
                            <a:rPr lang="en-US" altLang="ja-JP" sz="1500" i="1">
                              <a:latin typeface="Cambria Math" charset="0"/>
                              <a:ea typeface="Cambria Math" charset="0"/>
                              <a:cs typeface="Cambria Math" charset="0"/>
                            </a:rPr>
                            <m:t>𝑑𝑥</m:t>
                          </m:r>
                        </m:e>
                      </m:nary>
                      <m:r>
                        <a:rPr lang="en-US" altLang="ja-JP" sz="1500" i="1">
                          <a:latin typeface="Cambria Math" charset="0"/>
                          <a:ea typeface="Cambria Math" charset="0"/>
                          <a:cs typeface="Cambria Math" charset="0"/>
                        </a:rPr>
                        <m:t>=1</m:t>
                      </m:r>
                    </m:oMath>
                  </m:oMathPara>
                </a14:m>
                <a:endParaRPr lang="ja-JP" altLang="en-US" sz="1500" dirty="0"/>
              </a:p>
            </p:txBody>
          </p:sp>
        </mc:Choice>
        <mc:Fallback xmlns="">
          <p:sp>
            <p:nvSpPr>
              <p:cNvPr id="25" name="正方形/長方形 24">
                <a:extLst>
                  <a:ext uri="{FF2B5EF4-FFF2-40B4-BE49-F238E27FC236}">
                    <a16:creationId xmlns:a16="http://schemas.microsoft.com/office/drawing/2014/main" id="{0F5FB3B1-AA94-1A48-B5CA-397DBD05207E}"/>
                  </a:ext>
                </a:extLst>
              </p:cNvPr>
              <p:cNvSpPr>
                <a:spLocks noRot="1" noChangeAspect="1" noMove="1" noResize="1" noEditPoints="1" noAdjustHandles="1" noChangeArrowheads="1" noChangeShapeType="1" noTextEdit="1"/>
              </p:cNvSpPr>
              <p:nvPr/>
            </p:nvSpPr>
            <p:spPr>
              <a:xfrm>
                <a:off x="1176204" y="1829787"/>
                <a:ext cx="1841530" cy="590354"/>
              </a:xfrm>
              <a:prstGeom prst="rect">
                <a:avLst/>
              </a:prstGeom>
              <a:blipFill>
                <a:blip r:embed="rId6"/>
                <a:stretch>
                  <a:fillRect l="-20548" t="-153191" b="-223404"/>
                </a:stretch>
              </a:blipFill>
            </p:spPr>
            <p:txBody>
              <a:bodyPr/>
              <a:lstStyle/>
              <a:p>
                <a:r>
                  <a:rPr lang="ja-JP" altLang="en-US">
                    <a:noFill/>
                  </a:rPr>
                  <a:t> </a:t>
                </a:r>
              </a:p>
            </p:txBody>
          </p:sp>
        </mc:Fallback>
      </mc:AlternateContent>
      <p:sp>
        <p:nvSpPr>
          <p:cNvPr id="26" name="角丸四角形 2">
            <a:extLst>
              <a:ext uri="{FF2B5EF4-FFF2-40B4-BE49-F238E27FC236}">
                <a16:creationId xmlns:a16="http://schemas.microsoft.com/office/drawing/2014/main" id="{34C0FD2B-DF47-414C-B6C5-B3B1E025E019}"/>
              </a:ext>
            </a:extLst>
          </p:cNvPr>
          <p:cNvSpPr/>
          <p:nvPr/>
        </p:nvSpPr>
        <p:spPr>
          <a:xfrm>
            <a:off x="1147742" y="1277440"/>
            <a:ext cx="1832974" cy="1294310"/>
          </a:xfrm>
          <a:prstGeom prst="roundRect">
            <a:avLst/>
          </a:prstGeom>
          <a:noFill/>
          <a:ln w="3175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正方形/長方形 26">
            <a:extLst>
              <a:ext uri="{FF2B5EF4-FFF2-40B4-BE49-F238E27FC236}">
                <a16:creationId xmlns:a16="http://schemas.microsoft.com/office/drawing/2014/main" id="{1B6E0C69-592A-B24A-888B-8AAF21035535}"/>
              </a:ext>
            </a:extLst>
          </p:cNvPr>
          <p:cNvSpPr/>
          <p:nvPr/>
        </p:nvSpPr>
        <p:spPr>
          <a:xfrm>
            <a:off x="1315000" y="1136142"/>
            <a:ext cx="1497224" cy="305468"/>
          </a:xfrm>
          <a:prstGeom prst="rect">
            <a:avLst/>
          </a:prstGeom>
          <a:solidFill>
            <a:schemeClr val="bg1"/>
          </a:solidFill>
        </p:spPr>
        <p:txBody>
          <a:bodyPr wrap="square">
            <a:spAutoFit/>
          </a:bodyPr>
          <a:lstStyle/>
          <a:p>
            <a:r>
              <a:rPr lang="ja-JP" altLang="en-US" sz="1385" dirty="0"/>
              <a:t>確率密度関数</a:t>
            </a:r>
          </a:p>
        </p:txBody>
      </p:sp>
      <p:sp>
        <p:nvSpPr>
          <p:cNvPr id="28" name="角丸四角形 27">
            <a:extLst>
              <a:ext uri="{FF2B5EF4-FFF2-40B4-BE49-F238E27FC236}">
                <a16:creationId xmlns:a16="http://schemas.microsoft.com/office/drawing/2014/main" id="{85FC78EA-C780-E547-BDAB-DB7416085FA9}"/>
              </a:ext>
            </a:extLst>
          </p:cNvPr>
          <p:cNvSpPr/>
          <p:nvPr/>
        </p:nvSpPr>
        <p:spPr bwMode="auto">
          <a:xfrm>
            <a:off x="1184042" y="1868259"/>
            <a:ext cx="1796674" cy="551882"/>
          </a:xfrm>
          <a:prstGeom prst="roundRect">
            <a:avLst/>
          </a:prstGeom>
          <a:solidFill>
            <a:schemeClr val="accent6">
              <a:lumMod val="20000"/>
              <a:lumOff val="80000"/>
              <a:alpha val="44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29" name="正方形/長方形 28">
                <a:extLst>
                  <a:ext uri="{FF2B5EF4-FFF2-40B4-BE49-F238E27FC236}">
                    <a16:creationId xmlns:a16="http://schemas.microsoft.com/office/drawing/2014/main" id="{E96F4D7F-A53E-6D42-9590-99A7FB33C80A}"/>
                  </a:ext>
                </a:extLst>
              </p:cNvPr>
              <p:cNvSpPr/>
              <p:nvPr/>
            </p:nvSpPr>
            <p:spPr>
              <a:xfrm>
                <a:off x="5948411" y="1565637"/>
                <a:ext cx="2169697" cy="606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メイリオ" panose="020B0604030504040204" pitchFamily="50" charset="-128"/>
                        </a:rPr>
                        <m:t>𝑓</m:t>
                      </m:r>
                      <m:d>
                        <m:dPr>
                          <m:ctrlPr>
                            <a:rPr lang="en-US"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e>
                      </m:d>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r>
                            <a:rPr lang="en-US" altLang="ja-JP" sz="1500" i="1">
                              <a:latin typeface="Cambria Math" charset="0"/>
                              <a:ea typeface="メイリオ" panose="020B0604030504040204" pitchFamily="50" charset="-128"/>
                            </a:rPr>
                            <m:t>1</m:t>
                          </m:r>
                        </m:num>
                        <m:den>
                          <m:rad>
                            <m:radPr>
                              <m:degHide m:val="on"/>
                              <m:ctrlPr>
                                <a:rPr lang="mr-IN" altLang="ja-JP" sz="1500" i="1">
                                  <a:latin typeface="Cambria Math" panose="02040503050406030204" pitchFamily="18" charset="0"/>
                                  <a:ea typeface="メイリオ" panose="020B0604030504040204" pitchFamily="50" charset="-128"/>
                                </a:rPr>
                              </m:ctrlPr>
                            </m:radPr>
                            <m:deg/>
                            <m:e>
                              <m:r>
                                <a:rPr lang="en-US" altLang="ja-JP" sz="1500" i="1">
                                  <a:latin typeface="Cambria Math" charset="0"/>
                                  <a:ea typeface="メイリオ" panose="020B0604030504040204" pitchFamily="50" charset="-128"/>
                                </a:rPr>
                                <m:t>2</m:t>
                              </m:r>
                              <m:r>
                                <a:rPr lang="en-US" altLang="ja-JP" sz="1500" i="1">
                                  <a:latin typeface="Cambria Math" charset="0"/>
                                  <a:ea typeface="Cambria Math" charset="0"/>
                                  <a:cs typeface="Cambria Math" charset="0"/>
                                </a:rPr>
                                <m:t>𝜋</m:t>
                              </m:r>
                              <m:sSup>
                                <m:sSupPr>
                                  <m:ctrlPr>
                                    <a:rPr lang="en-US" altLang="ja-JP" sz="1500" i="1">
                                      <a:latin typeface="Cambria Math" panose="02040503050406030204" pitchFamily="18" charset="0"/>
                                      <a:ea typeface="Cambria Math" charset="0"/>
                                      <a:cs typeface="Cambria Math" charset="0"/>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Cambria Math" charset="0"/>
                                      <a:cs typeface="Cambria Math" charset="0"/>
                                    </a:rPr>
                                    <m:t>2</m:t>
                                  </m:r>
                                </m:sup>
                              </m:sSup>
                            </m:e>
                          </m:rad>
                        </m:den>
                      </m:f>
                      <m:sSup>
                        <m:sSupPr>
                          <m:ctrlPr>
                            <a:rPr lang="mr-IN"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メイリオ" panose="020B0604030504040204" pitchFamily="50" charset="-128"/>
                            </a:rPr>
                            <m:t>𝑒</m:t>
                          </m:r>
                        </m:e>
                        <m:sup>
                          <m:r>
                            <a:rPr lang="en-US" altLang="ja-JP" sz="1500" i="1">
                              <a:latin typeface="Cambria Math" charset="0"/>
                              <a:ea typeface="メイリオ" panose="020B0604030504040204" pitchFamily="50" charset="-128"/>
                            </a:rPr>
                            <m:t>−</m:t>
                          </m:r>
                          <m:f>
                            <m:fPr>
                              <m:ctrlPr>
                                <a:rPr lang="mr-IN" altLang="ja-JP" sz="1500" i="1">
                                  <a:latin typeface="Cambria Math" panose="02040503050406030204" pitchFamily="18" charset="0"/>
                                  <a:ea typeface="メイリオ" panose="020B0604030504040204" pitchFamily="50" charset="-128"/>
                                </a:rPr>
                              </m:ctrlPr>
                            </m:fPr>
                            <m:num>
                              <m:sSup>
                                <m:sSupPr>
                                  <m:ctrlPr>
                                    <a:rPr lang="mr-IN" altLang="ja-JP" sz="1500" i="1">
                                      <a:latin typeface="Cambria Math" panose="02040503050406030204" pitchFamily="18" charset="0"/>
                                      <a:ea typeface="メイリオ" panose="020B0604030504040204" pitchFamily="50" charset="-128"/>
                                    </a:rPr>
                                  </m:ctrlPr>
                                </m:sSupPr>
                                <m:e>
                                  <m:d>
                                    <m:dPr>
                                      <m:ctrlPr>
                                        <a:rPr lang="mr-IN" altLang="ja-JP" sz="1500" i="1">
                                          <a:latin typeface="Cambria Math" panose="02040503050406030204" pitchFamily="18" charset="0"/>
                                          <a:ea typeface="メイリオ" panose="020B0604030504040204" pitchFamily="50" charset="-128"/>
                                        </a:rPr>
                                      </m:ctrlPr>
                                    </m:dPr>
                                    <m:e>
                                      <m:r>
                                        <a:rPr lang="en-US" altLang="ja-JP" sz="1500" i="1">
                                          <a:latin typeface="Cambria Math" charset="0"/>
                                          <a:ea typeface="メイリオ" panose="020B0604030504040204" pitchFamily="50" charset="-128"/>
                                        </a:rPr>
                                        <m:t>𝑥</m:t>
                                      </m:r>
                                      <m:r>
                                        <a:rPr lang="en-US" altLang="ja-JP" sz="1500" i="1">
                                          <a:latin typeface="Cambria Math" charset="0"/>
                                          <a:ea typeface="メイリオ" panose="020B0604030504040204" pitchFamily="50" charset="-128"/>
                                        </a:rPr>
                                        <m:t>−</m:t>
                                      </m:r>
                                      <m:r>
                                        <a:rPr lang="en-US" altLang="ja-JP" sz="1500" i="1">
                                          <a:latin typeface="Cambria Math" charset="0"/>
                                          <a:ea typeface="Cambria Math" charset="0"/>
                                          <a:cs typeface="Cambria Math" charset="0"/>
                                        </a:rPr>
                                        <m:t>𝜇</m:t>
                                      </m:r>
                                    </m:e>
                                  </m:d>
                                </m:e>
                                <m:sup>
                                  <m:r>
                                    <a:rPr lang="en-US" altLang="ja-JP" sz="1500" i="1">
                                      <a:latin typeface="Cambria Math" charset="0"/>
                                      <a:ea typeface="メイリオ" panose="020B0604030504040204" pitchFamily="50" charset="-128"/>
                                    </a:rPr>
                                    <m:t>2</m:t>
                                  </m:r>
                                </m:sup>
                              </m:sSup>
                            </m:num>
                            <m:den>
                              <m:r>
                                <a:rPr lang="en-US" altLang="ja-JP" sz="1500" i="1">
                                  <a:latin typeface="Cambria Math" charset="0"/>
                                  <a:ea typeface="メイリオ" panose="020B0604030504040204" pitchFamily="50" charset="-128"/>
                                </a:rPr>
                                <m:t>2</m:t>
                              </m:r>
                              <m:sSup>
                                <m:sSupPr>
                                  <m:ctrlPr>
                                    <a:rPr lang="en-US" altLang="ja-JP" sz="1500" i="1">
                                      <a:latin typeface="Cambria Math" panose="02040503050406030204" pitchFamily="18" charset="0"/>
                                      <a:ea typeface="メイリオ" panose="020B0604030504040204" pitchFamily="50" charset="-128"/>
                                    </a:rPr>
                                  </m:ctrlPr>
                                </m:sSupPr>
                                <m:e>
                                  <m:r>
                                    <a:rPr lang="en-US" altLang="ja-JP" sz="1500" i="1">
                                      <a:latin typeface="Cambria Math" charset="0"/>
                                      <a:ea typeface="Cambria Math" charset="0"/>
                                      <a:cs typeface="Cambria Math" charset="0"/>
                                    </a:rPr>
                                    <m:t>𝜎</m:t>
                                  </m:r>
                                </m:e>
                                <m:sup>
                                  <m:r>
                                    <a:rPr lang="en-US" altLang="ja-JP" sz="1500" i="1">
                                      <a:latin typeface="Cambria Math" charset="0"/>
                                      <a:ea typeface="メイリオ" panose="020B0604030504040204" pitchFamily="50" charset="-128"/>
                                    </a:rPr>
                                    <m:t>2</m:t>
                                  </m:r>
                                </m:sup>
                              </m:sSup>
                            </m:den>
                          </m:f>
                        </m:sup>
                      </m:sSup>
                    </m:oMath>
                  </m:oMathPara>
                </a14:m>
                <a:endParaRPr lang="ja-JP" altLang="en-US" sz="1500" dirty="0">
                  <a:latin typeface="メイリオ" panose="020B0604030504040204" pitchFamily="50" charset="-128"/>
                  <a:ea typeface="メイリオ" panose="020B0604030504040204" pitchFamily="50" charset="-128"/>
                </a:endParaRPr>
              </a:p>
            </p:txBody>
          </p:sp>
        </mc:Choice>
        <mc:Fallback xmlns="">
          <p:sp>
            <p:nvSpPr>
              <p:cNvPr id="29" name="正方形/長方形 28">
                <a:extLst>
                  <a:ext uri="{FF2B5EF4-FFF2-40B4-BE49-F238E27FC236}">
                    <a16:creationId xmlns:a16="http://schemas.microsoft.com/office/drawing/2014/main" id="{E96F4D7F-A53E-6D42-9590-99A7FB33C80A}"/>
                  </a:ext>
                </a:extLst>
              </p:cNvPr>
              <p:cNvSpPr>
                <a:spLocks noRot="1" noChangeAspect="1" noMove="1" noResize="1" noEditPoints="1" noAdjustHandles="1" noChangeArrowheads="1" noChangeShapeType="1" noTextEdit="1"/>
              </p:cNvSpPr>
              <p:nvPr/>
            </p:nvSpPr>
            <p:spPr>
              <a:xfrm>
                <a:off x="5948411" y="1565637"/>
                <a:ext cx="2169697" cy="606513"/>
              </a:xfrm>
              <a:prstGeom prst="rect">
                <a:avLst/>
              </a:prstGeom>
              <a:blipFill>
                <a:blip r:embed="rId7"/>
                <a:stretch>
                  <a:fillRect/>
                </a:stretch>
              </a:blipFill>
            </p:spPr>
            <p:txBody>
              <a:bodyPr/>
              <a:lstStyle/>
              <a:p>
                <a:r>
                  <a:rPr lang="ja-JP" altLang="en-US">
                    <a:noFill/>
                  </a:rPr>
                  <a:t> </a:t>
                </a:r>
              </a:p>
            </p:txBody>
          </p:sp>
        </mc:Fallback>
      </mc:AlternateContent>
      <p:sp>
        <p:nvSpPr>
          <p:cNvPr id="30" name="吹き出し: 四角形 3">
            <a:extLst>
              <a:ext uri="{FF2B5EF4-FFF2-40B4-BE49-F238E27FC236}">
                <a16:creationId xmlns:a16="http://schemas.microsoft.com/office/drawing/2014/main" id="{BAB8FCBE-00B7-494D-B2A9-4E31A4DEEC34}"/>
              </a:ext>
            </a:extLst>
          </p:cNvPr>
          <p:cNvSpPr/>
          <p:nvPr/>
        </p:nvSpPr>
        <p:spPr bwMode="auto">
          <a:xfrm>
            <a:off x="5791200" y="1428750"/>
            <a:ext cx="2382983" cy="857250"/>
          </a:xfrm>
          <a:prstGeom prst="wedgeRectCallout">
            <a:avLst>
              <a:gd name="adj1" fmla="val -67231"/>
              <a:gd name="adj2" fmla="val 86048"/>
            </a:avLst>
          </a:prstGeom>
          <a:no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657FA004-BA26-B245-A08A-B0F6FBFC843D}"/>
                  </a:ext>
                </a:extLst>
              </p:cNvPr>
              <p:cNvSpPr txBox="1"/>
              <p:nvPr/>
            </p:nvSpPr>
            <p:spPr>
              <a:xfrm>
                <a:off x="5832642" y="1007181"/>
                <a:ext cx="217572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確率密度関数</a:t>
                </a:r>
                <a14:m>
                  <m:oMath xmlns:m="http://schemas.openxmlformats.org/officeDocument/2006/math">
                    <m:r>
                      <a:rPr lang="en-US" altLang="ja-JP" sz="1800" b="0" i="0" smtClean="0">
                        <a:latin typeface="Cambria Math" panose="02040503050406030204" pitchFamily="18" charset="0"/>
                        <a:ea typeface="メイリオ" panose="020B0604030504040204" pitchFamily="50" charset="-128"/>
                      </a:rPr>
                      <m:t>: </m:t>
                    </m:r>
                    <m:r>
                      <a:rPr lang="en-US" altLang="ja-JP" sz="1800" i="1">
                        <a:latin typeface="Cambria Math" charset="0"/>
                        <a:ea typeface="メイリオ" panose="020B0604030504040204" pitchFamily="50" charset="-128"/>
                      </a:rPr>
                      <m:t>𝑓</m:t>
                    </m:r>
                    <m:d>
                      <m:dPr>
                        <m:ctrlPr>
                          <a:rPr lang="en-US" altLang="ja-JP" sz="1800" i="1">
                            <a:latin typeface="Cambria Math" panose="02040503050406030204" pitchFamily="18" charset="0"/>
                            <a:ea typeface="メイリオ" panose="020B0604030504040204" pitchFamily="50" charset="-128"/>
                          </a:rPr>
                        </m:ctrlPr>
                      </m:dPr>
                      <m:e>
                        <m:r>
                          <a:rPr lang="en-US" altLang="ja-JP" sz="1800" i="1">
                            <a:latin typeface="Cambria Math" charset="0"/>
                            <a:ea typeface="メイリオ" panose="020B0604030504040204" pitchFamily="50" charset="-128"/>
                          </a:rPr>
                          <m:t>𝑥</m:t>
                        </m:r>
                      </m:e>
                    </m:d>
                  </m:oMath>
                </a14:m>
                <a:endParaRPr kumimoji="1" lang="ja-JP" altLang="en-US" sz="1800">
                  <a:latin typeface="Meiryo" panose="020B0604030504040204" pitchFamily="34" charset="-128"/>
                  <a:ea typeface="Meiryo" panose="020B0604030504040204" pitchFamily="34" charset="-128"/>
                </a:endParaRPr>
              </a:p>
            </p:txBody>
          </p:sp>
        </mc:Choice>
        <mc:Fallback xmlns="">
          <p:sp>
            <p:nvSpPr>
              <p:cNvPr id="31" name="テキスト ボックス 30">
                <a:extLst>
                  <a:ext uri="{FF2B5EF4-FFF2-40B4-BE49-F238E27FC236}">
                    <a16:creationId xmlns:a16="http://schemas.microsoft.com/office/drawing/2014/main" id="{657FA004-BA26-B245-A08A-B0F6FBFC843D}"/>
                  </a:ext>
                </a:extLst>
              </p:cNvPr>
              <p:cNvSpPr txBox="1">
                <a:spLocks noRot="1" noChangeAspect="1" noMove="1" noResize="1" noEditPoints="1" noAdjustHandles="1" noChangeArrowheads="1" noChangeShapeType="1" noTextEdit="1"/>
              </p:cNvSpPr>
              <p:nvPr/>
            </p:nvSpPr>
            <p:spPr>
              <a:xfrm>
                <a:off x="5832642" y="1007181"/>
                <a:ext cx="2175724" cy="369332"/>
              </a:xfrm>
              <a:prstGeom prst="rect">
                <a:avLst/>
              </a:prstGeom>
              <a:blipFill>
                <a:blip r:embed="rId8"/>
                <a:stretch>
                  <a:fillRect l="-1156" b="-26667"/>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C4C61846-E3D4-2345-A88A-02572ABD7699}"/>
              </a:ext>
            </a:extLst>
          </p:cNvPr>
          <p:cNvSpPr txBox="1"/>
          <p:nvPr/>
        </p:nvSpPr>
        <p:spPr>
          <a:xfrm>
            <a:off x="3761521" y="2825626"/>
            <a:ext cx="1620957" cy="338554"/>
          </a:xfrm>
          <a:prstGeom prst="rect">
            <a:avLst/>
          </a:prstGeom>
          <a:noFill/>
        </p:spPr>
        <p:txBody>
          <a:bodyPr wrap="none" rtlCol="0">
            <a:spAutoFit/>
          </a:bodyPr>
          <a:lstStyle/>
          <a:p>
            <a:r>
              <a:rPr kumimoji="1" lang="ja-JP" altLang="en-US" sz="1600">
                <a:latin typeface="Meiryo" panose="020B0604030504040204" pitchFamily="34" charset="-128"/>
                <a:ea typeface="Meiryo" panose="020B0604030504040204" pitchFamily="34" charset="-128"/>
              </a:rPr>
              <a:t>面積の総和＝１</a:t>
            </a:r>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965793BE-C269-7242-BFFB-1AF6A40C3F01}"/>
                  </a:ext>
                </a:extLst>
              </p:cNvPr>
              <p:cNvSpPr/>
              <p:nvPr/>
            </p:nvSpPr>
            <p:spPr>
              <a:xfrm>
                <a:off x="4046246" y="3200340"/>
                <a:ext cx="10515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00" i="1" dirty="0">
                          <a:latin typeface="Cambria Math" panose="02040503050406030204" pitchFamily="18" charset="0"/>
                          <a:ea typeface="Meiryo" charset="-128"/>
                          <a:cs typeface="Meiryo" charset="-128"/>
                        </a:rPr>
                        <m:t>𝑃</m:t>
                      </m:r>
                      <m:r>
                        <a:rPr lang="en-US" altLang="ja-JP" sz="1600" i="1" dirty="0">
                          <a:latin typeface="Cambria Math" panose="02040503050406030204" pitchFamily="18" charset="0"/>
                          <a:ea typeface="Meiryo" charset="-128"/>
                        </a:rPr>
                        <m:t>(</m:t>
                      </m:r>
                      <m:r>
                        <a:rPr lang="en-US" altLang="ja-JP" sz="1600" i="1" dirty="0">
                          <a:latin typeface="Cambria Math" panose="02040503050406030204" pitchFamily="18" charset="0"/>
                          <a:ea typeface="Meiryo" charset="-128"/>
                          <a:cs typeface="Meiryo" charset="-128"/>
                        </a:rPr>
                        <m:t>𝑆</m:t>
                      </m:r>
                      <m:r>
                        <a:rPr lang="en-US" altLang="ja-JP" sz="1600" i="1" dirty="0">
                          <a:latin typeface="Cambria Math" panose="02040503050406030204" pitchFamily="18" charset="0"/>
                          <a:ea typeface="Meiryo" charset="-128"/>
                          <a:cs typeface="Meiryo" charset="-128"/>
                        </a:rPr>
                        <m:t>)=1</m:t>
                      </m:r>
                    </m:oMath>
                  </m:oMathPara>
                </a14:m>
                <a:endParaRPr lang="en-US" altLang="ja-JP" sz="1600" dirty="0">
                  <a:latin typeface="Meiryo" charset="-128"/>
                  <a:ea typeface="Meiryo" charset="-128"/>
                  <a:cs typeface="Meiryo" charset="-128"/>
                </a:endParaRPr>
              </a:p>
            </p:txBody>
          </p:sp>
        </mc:Choice>
        <mc:Fallback xmlns="">
          <p:sp>
            <p:nvSpPr>
              <p:cNvPr id="40" name="正方形/長方形 39">
                <a:extLst>
                  <a:ext uri="{FF2B5EF4-FFF2-40B4-BE49-F238E27FC236}">
                    <a16:creationId xmlns:a16="http://schemas.microsoft.com/office/drawing/2014/main" id="{965793BE-C269-7242-BFFB-1AF6A40C3F01}"/>
                  </a:ext>
                </a:extLst>
              </p:cNvPr>
              <p:cNvSpPr>
                <a:spLocks noRot="1" noChangeAspect="1" noMove="1" noResize="1" noEditPoints="1" noAdjustHandles="1" noChangeArrowheads="1" noChangeShapeType="1" noTextEdit="1"/>
              </p:cNvSpPr>
              <p:nvPr/>
            </p:nvSpPr>
            <p:spPr>
              <a:xfrm>
                <a:off x="4046246" y="3200340"/>
                <a:ext cx="1051505" cy="338554"/>
              </a:xfrm>
              <a:prstGeom prst="rect">
                <a:avLst/>
              </a:prstGeom>
              <a:blipFill>
                <a:blip r:embed="rId9"/>
                <a:stretch>
                  <a:fillRect b="-7407"/>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F4E3006A-C2F6-9A48-A6BF-1C39BD51D679}"/>
              </a:ext>
            </a:extLst>
          </p:cNvPr>
          <p:cNvCxnSpPr/>
          <p:nvPr/>
        </p:nvCxnSpPr>
        <p:spPr bwMode="auto">
          <a:xfrm>
            <a:off x="3505200" y="3369617"/>
            <a:ext cx="541046"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3" name="テキスト ボックス 42">
            <a:extLst>
              <a:ext uri="{FF2B5EF4-FFF2-40B4-BE49-F238E27FC236}">
                <a16:creationId xmlns:a16="http://schemas.microsoft.com/office/drawing/2014/main" id="{03A3383C-B075-A84F-8F96-D65DEA4EAA10}"/>
              </a:ext>
            </a:extLst>
          </p:cNvPr>
          <p:cNvSpPr txBox="1"/>
          <p:nvPr/>
        </p:nvSpPr>
        <p:spPr>
          <a:xfrm>
            <a:off x="1780407" y="4131914"/>
            <a:ext cx="5509064" cy="584775"/>
          </a:xfrm>
          <a:prstGeom prst="rect">
            <a:avLst/>
          </a:prstGeom>
          <a:noFill/>
        </p:spPr>
        <p:txBody>
          <a:bodyPr wrap="square" rtlCol="0">
            <a:spAutoFit/>
          </a:bodyPr>
          <a:lstStyle/>
          <a:p>
            <a:r>
              <a:rPr kumimoji="1" lang="ja-JP" altLang="en-US" sz="1600">
                <a:solidFill>
                  <a:srgbClr val="FF0000"/>
                </a:solidFill>
                <a:latin typeface="Meiryo" panose="020B0604030504040204" pitchFamily="34" charset="-128"/>
                <a:ea typeface="Meiryo" panose="020B0604030504040204" pitchFamily="34" charset="-128"/>
              </a:rPr>
              <a:t>「確率密度関数はヒストグラムの階級の幅をどんどん狭くしていくとき，ヒストグラムの形が近づいていく曲線</a:t>
            </a:r>
          </a:p>
        </p:txBody>
      </p:sp>
    </p:spTree>
    <p:extLst>
      <p:ext uri="{BB962C8B-B14F-4D97-AF65-F5344CB8AC3E}">
        <p14:creationId xmlns:p14="http://schemas.microsoft.com/office/powerpoint/2010/main" val="23768890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dirty="0"/>
              <a:t>問題演習１</a:t>
            </a:r>
            <a:endParaRPr kumimoji="1" lang="ja-JP" altLang="en-US" b="1" dirty="0"/>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4644594" y="3550173"/>
            <a:ext cx="237392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723724" y="1809296"/>
            <a:ext cx="0" cy="1899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Line 12">
            <a:extLst>
              <a:ext uri="{FF2B5EF4-FFF2-40B4-BE49-F238E27FC236}">
                <a16:creationId xmlns:a16="http://schemas.microsoft.com/office/drawing/2014/main" id="{8EF48CEA-A595-464B-83C5-C12626B9C2DF}"/>
              </a:ext>
            </a:extLst>
          </p:cNvPr>
          <p:cNvCxnSpPr>
            <a:cxnSpLocks noChangeShapeType="1"/>
          </p:cNvCxnSpPr>
          <p:nvPr/>
        </p:nvCxnSpPr>
        <p:spPr bwMode="auto">
          <a:xfrm flipV="1">
            <a:off x="5119378"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 name="Line 13">
            <a:extLst>
              <a:ext uri="{FF2B5EF4-FFF2-40B4-BE49-F238E27FC236}">
                <a16:creationId xmlns:a16="http://schemas.microsoft.com/office/drawing/2014/main" id="{27A74576-DF5F-124E-97A4-58506DEBF96A}"/>
              </a:ext>
            </a:extLst>
          </p:cNvPr>
          <p:cNvCxnSpPr>
            <a:cxnSpLocks noChangeShapeType="1"/>
          </p:cNvCxnSpPr>
          <p:nvPr/>
        </p:nvCxnSpPr>
        <p:spPr bwMode="auto">
          <a:xfrm flipV="1">
            <a:off x="5515032"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 name="Line 14">
            <a:extLst>
              <a:ext uri="{FF2B5EF4-FFF2-40B4-BE49-F238E27FC236}">
                <a16:creationId xmlns:a16="http://schemas.microsoft.com/office/drawing/2014/main" id="{2A11C3B9-99BB-224D-8801-BDD86BC4C662}"/>
              </a:ext>
            </a:extLst>
          </p:cNvPr>
          <p:cNvCxnSpPr>
            <a:cxnSpLocks noChangeShapeType="1"/>
          </p:cNvCxnSpPr>
          <p:nvPr/>
        </p:nvCxnSpPr>
        <p:spPr bwMode="auto">
          <a:xfrm flipV="1">
            <a:off x="5910686"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 name="Line 15">
            <a:extLst>
              <a:ext uri="{FF2B5EF4-FFF2-40B4-BE49-F238E27FC236}">
                <a16:creationId xmlns:a16="http://schemas.microsoft.com/office/drawing/2014/main" id="{81827FC9-7719-8040-946E-B8A7172EEFCF}"/>
              </a:ext>
            </a:extLst>
          </p:cNvPr>
          <p:cNvCxnSpPr>
            <a:cxnSpLocks noChangeShapeType="1"/>
          </p:cNvCxnSpPr>
          <p:nvPr/>
        </p:nvCxnSpPr>
        <p:spPr bwMode="auto">
          <a:xfrm flipV="1">
            <a:off x="6306340"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 name="Line 16">
            <a:extLst>
              <a:ext uri="{FF2B5EF4-FFF2-40B4-BE49-F238E27FC236}">
                <a16:creationId xmlns:a16="http://schemas.microsoft.com/office/drawing/2014/main" id="{AB0E11AB-1DD7-4640-8B7E-D629C80A9DAF}"/>
              </a:ext>
            </a:extLst>
          </p:cNvPr>
          <p:cNvCxnSpPr>
            <a:cxnSpLocks noChangeShapeType="1"/>
          </p:cNvCxnSpPr>
          <p:nvPr/>
        </p:nvCxnSpPr>
        <p:spPr bwMode="auto">
          <a:xfrm flipV="1">
            <a:off x="6701993"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4561572" y="3629017"/>
            <a:ext cx="3224579" cy="1582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0    100     200    300     400     500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723725" y="325755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723725" y="297180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723725" y="268605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723725" y="240030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19" name="Rectangle 16">
            <a:extLst>
              <a:ext uri="{FF2B5EF4-FFF2-40B4-BE49-F238E27FC236}">
                <a16:creationId xmlns:a16="http://schemas.microsoft.com/office/drawing/2014/main" id="{A5AEF3FC-B86D-5348-A0C7-B621420AF656}"/>
              </a:ext>
            </a:extLst>
          </p:cNvPr>
          <p:cNvSpPr>
            <a:spLocks noChangeArrowheads="1"/>
          </p:cNvSpPr>
          <p:nvPr/>
        </p:nvSpPr>
        <p:spPr bwMode="auto">
          <a:xfrm>
            <a:off x="5422724" y="1233793"/>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520976" y="1703739"/>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4" name="正方形/長方形 3">
            <a:extLst>
              <a:ext uri="{FF2B5EF4-FFF2-40B4-BE49-F238E27FC236}">
                <a16:creationId xmlns:a16="http://schemas.microsoft.com/office/drawing/2014/main" id="{6F142AA4-DA23-48A9-9D04-4B284C9FA520}"/>
              </a:ext>
            </a:extLst>
          </p:cNvPr>
          <p:cNvSpPr/>
          <p:nvPr/>
        </p:nvSpPr>
        <p:spPr bwMode="auto">
          <a:xfrm>
            <a:off x="1794808" y="1085850"/>
            <a:ext cx="5794770" cy="3086100"/>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3" name="正方形/長方形 12">
            <a:extLst>
              <a:ext uri="{FF2B5EF4-FFF2-40B4-BE49-F238E27FC236}">
                <a16:creationId xmlns:a16="http://schemas.microsoft.com/office/drawing/2014/main" id="{7E70EFCD-0D78-4B1B-A91C-169B9ACACDB8}"/>
              </a:ext>
            </a:extLst>
          </p:cNvPr>
          <p:cNvSpPr/>
          <p:nvPr/>
        </p:nvSpPr>
        <p:spPr>
          <a:xfrm>
            <a:off x="2031744" y="1359021"/>
            <a:ext cx="5557834" cy="300082"/>
          </a:xfrm>
          <a:prstGeom prst="rect">
            <a:avLst/>
          </a:prstGeom>
        </p:spPr>
        <p:txBody>
          <a:bodyPr wrap="square">
            <a:spAutoFit/>
          </a:bodyPr>
          <a:lstStyle/>
          <a:p>
            <a:pPr algn="l"/>
            <a:r>
              <a:rPr lang="ja-JP" altLang="ja-JP" sz="1350" dirty="0">
                <a:latin typeface="メイリオ" panose="020B0604030504040204" pitchFamily="50" charset="-128"/>
                <a:ea typeface="メイリオ" panose="020B0604030504040204" pitchFamily="50" charset="-128"/>
              </a:rPr>
              <a:t>次のような集計表が得られた。ヒストグラムを作成し</a:t>
            </a:r>
            <a:r>
              <a:rPr lang="ja-JP" altLang="en-US" sz="1350" dirty="0">
                <a:latin typeface="メイリオ" panose="020B0604030504040204" pitchFamily="50" charset="-128"/>
                <a:ea typeface="メイリオ" panose="020B0604030504040204" pitchFamily="50" charset="-128"/>
              </a:rPr>
              <a:t>てください。</a:t>
            </a:r>
            <a:endParaRPr kumimoji="1" lang="ja-JP" altLang="en-US" sz="1350" dirty="0">
              <a:latin typeface="メイリオ" panose="020B0604030504040204" pitchFamily="50" charset="-128"/>
              <a:ea typeface="メイリオ" panose="020B0604030504040204" pitchFamily="50" charset="-128"/>
            </a:endParaRPr>
          </a:p>
        </p:txBody>
      </p:sp>
      <p:graphicFrame>
        <p:nvGraphicFramePr>
          <p:cNvPr id="26" name="表 26">
            <a:extLst>
              <a:ext uri="{FF2B5EF4-FFF2-40B4-BE49-F238E27FC236}">
                <a16:creationId xmlns:a16="http://schemas.microsoft.com/office/drawing/2014/main" id="{E6871F5E-19CF-492A-91B4-9A29009B202A}"/>
              </a:ext>
            </a:extLst>
          </p:cNvPr>
          <p:cNvGraphicFramePr>
            <a:graphicFrameLocks noGrp="1"/>
          </p:cNvGraphicFramePr>
          <p:nvPr/>
        </p:nvGraphicFramePr>
        <p:xfrm>
          <a:off x="2375526" y="2010909"/>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10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t>100 - 200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549524"/>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6338068"/>
                  </a:ext>
                </a:extLst>
              </a:tr>
              <a:tr h="278130">
                <a:tc>
                  <a:txBody>
                    <a:bodyPr/>
                    <a:lstStyle/>
                    <a:p>
                      <a:pPr algn="ctr"/>
                      <a:r>
                        <a:rPr kumimoji="1" lang="en-US" altLang="ja-JP" sz="1000" dirty="0"/>
                        <a:t>300 – 400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18</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400 - 500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12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3" name="正方形/長方形 2">
            <a:extLst>
              <a:ext uri="{FF2B5EF4-FFF2-40B4-BE49-F238E27FC236}">
                <a16:creationId xmlns:a16="http://schemas.microsoft.com/office/drawing/2014/main" id="{F537F9E8-75AB-4B9E-A9A2-F5F9689E4276}"/>
              </a:ext>
            </a:extLst>
          </p:cNvPr>
          <p:cNvSpPr/>
          <p:nvPr/>
        </p:nvSpPr>
        <p:spPr>
          <a:xfrm>
            <a:off x="4432319" y="3108201"/>
            <a:ext cx="212274" cy="323165"/>
          </a:xfrm>
          <a:prstGeom prst="rect">
            <a:avLst/>
          </a:prstGeom>
        </p:spPr>
        <p:txBody>
          <a:bodyPr wrap="square">
            <a:spAutoFit/>
          </a:bodyPr>
          <a:lstStyle/>
          <a:p>
            <a:r>
              <a:rPr kumimoji="1" lang="en-US" altLang="ja-JP" sz="1500" dirty="0"/>
              <a:t>5</a:t>
            </a:r>
            <a:endParaRPr kumimoji="1" lang="ja-JP" altLang="en-US" sz="1500" dirty="0"/>
          </a:p>
        </p:txBody>
      </p:sp>
      <p:sp>
        <p:nvSpPr>
          <p:cNvPr id="23" name="正方形/長方形 22">
            <a:extLst>
              <a:ext uri="{FF2B5EF4-FFF2-40B4-BE49-F238E27FC236}">
                <a16:creationId xmlns:a16="http://schemas.microsoft.com/office/drawing/2014/main" id="{55446053-F7E0-479B-B01E-9F83A02937E9}"/>
              </a:ext>
            </a:extLst>
          </p:cNvPr>
          <p:cNvSpPr/>
          <p:nvPr/>
        </p:nvSpPr>
        <p:spPr>
          <a:xfrm>
            <a:off x="4343733" y="2800260"/>
            <a:ext cx="380233" cy="323165"/>
          </a:xfrm>
          <a:prstGeom prst="rect">
            <a:avLst/>
          </a:prstGeom>
        </p:spPr>
        <p:txBody>
          <a:bodyPr wrap="none">
            <a:spAutoFit/>
          </a:bodyPr>
          <a:lstStyle/>
          <a:p>
            <a:r>
              <a:rPr kumimoji="1" lang="en-US" altLang="ja-JP" sz="1500" dirty="0"/>
              <a:t>10</a:t>
            </a:r>
            <a:endParaRPr kumimoji="1" lang="ja-JP" altLang="en-US" sz="1500" dirty="0"/>
          </a:p>
        </p:txBody>
      </p:sp>
      <p:sp>
        <p:nvSpPr>
          <p:cNvPr id="25" name="正方形/長方形 24">
            <a:extLst>
              <a:ext uri="{FF2B5EF4-FFF2-40B4-BE49-F238E27FC236}">
                <a16:creationId xmlns:a16="http://schemas.microsoft.com/office/drawing/2014/main" id="{395E0B4D-9960-4956-9225-0CE88F756953}"/>
              </a:ext>
            </a:extLst>
          </p:cNvPr>
          <p:cNvSpPr/>
          <p:nvPr/>
        </p:nvSpPr>
        <p:spPr>
          <a:xfrm>
            <a:off x="4341119" y="2511075"/>
            <a:ext cx="380233" cy="323165"/>
          </a:xfrm>
          <a:prstGeom prst="rect">
            <a:avLst/>
          </a:prstGeom>
        </p:spPr>
        <p:txBody>
          <a:bodyPr wrap="none">
            <a:spAutoFit/>
          </a:bodyPr>
          <a:lstStyle/>
          <a:p>
            <a:r>
              <a:rPr kumimoji="1" lang="en-US" altLang="ja-JP" sz="1500" dirty="0"/>
              <a:t>15</a:t>
            </a:r>
            <a:endParaRPr kumimoji="1" lang="ja-JP" altLang="en-US" sz="1500" dirty="0"/>
          </a:p>
        </p:txBody>
      </p:sp>
      <p:sp>
        <p:nvSpPr>
          <p:cNvPr id="27" name="正方形/長方形 26">
            <a:extLst>
              <a:ext uri="{FF2B5EF4-FFF2-40B4-BE49-F238E27FC236}">
                <a16:creationId xmlns:a16="http://schemas.microsoft.com/office/drawing/2014/main" id="{2595586A-83F4-4EB0-8AAC-6B43179A2F0B}"/>
              </a:ext>
            </a:extLst>
          </p:cNvPr>
          <p:cNvSpPr/>
          <p:nvPr/>
        </p:nvSpPr>
        <p:spPr>
          <a:xfrm>
            <a:off x="4331329" y="2233715"/>
            <a:ext cx="390646" cy="323165"/>
          </a:xfrm>
          <a:prstGeom prst="rect">
            <a:avLst/>
          </a:prstGeom>
        </p:spPr>
        <p:txBody>
          <a:bodyPr wrap="square">
            <a:spAutoFit/>
          </a:bodyPr>
          <a:lstStyle/>
          <a:p>
            <a:r>
              <a:rPr kumimoji="1" lang="en-US" altLang="ja-JP" sz="1500" dirty="0"/>
              <a:t>20</a:t>
            </a:r>
            <a:endParaRPr kumimoji="1" lang="ja-JP" altLang="en-US" sz="1500" dirty="0"/>
          </a:p>
        </p:txBody>
      </p:sp>
      <p:cxnSp>
        <p:nvCxnSpPr>
          <p:cNvPr id="28" name="Line 25">
            <a:extLst>
              <a:ext uri="{FF2B5EF4-FFF2-40B4-BE49-F238E27FC236}">
                <a16:creationId xmlns:a16="http://schemas.microsoft.com/office/drawing/2014/main" id="{4413EF2F-3C3A-44A3-8FEF-84DED4340715}"/>
              </a:ext>
            </a:extLst>
          </p:cNvPr>
          <p:cNvCxnSpPr>
            <a:cxnSpLocks noChangeShapeType="1"/>
          </p:cNvCxnSpPr>
          <p:nvPr/>
        </p:nvCxnSpPr>
        <p:spPr bwMode="auto">
          <a:xfrm>
            <a:off x="4723724" y="2115525"/>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9" name="正方形/長方形 28">
            <a:extLst>
              <a:ext uri="{FF2B5EF4-FFF2-40B4-BE49-F238E27FC236}">
                <a16:creationId xmlns:a16="http://schemas.microsoft.com/office/drawing/2014/main" id="{BA9FA074-2455-497E-AA1D-DEA2145A33C8}"/>
              </a:ext>
            </a:extLst>
          </p:cNvPr>
          <p:cNvSpPr/>
          <p:nvPr/>
        </p:nvSpPr>
        <p:spPr>
          <a:xfrm>
            <a:off x="4331329" y="1958328"/>
            <a:ext cx="390646" cy="323165"/>
          </a:xfrm>
          <a:prstGeom prst="rect">
            <a:avLst/>
          </a:prstGeom>
        </p:spPr>
        <p:txBody>
          <a:bodyPr wrap="square">
            <a:spAutoFit/>
          </a:bodyPr>
          <a:lstStyle/>
          <a:p>
            <a:r>
              <a:rPr kumimoji="1" lang="en-US" altLang="ja-JP" sz="1500" dirty="0"/>
              <a:t>25</a:t>
            </a:r>
            <a:endParaRPr kumimoji="1" lang="ja-JP" altLang="en-US" sz="1500" dirty="0"/>
          </a:p>
        </p:txBody>
      </p:sp>
      <p:sp>
        <p:nvSpPr>
          <p:cNvPr id="21" name="コンテンツ プレースホルダー 20">
            <a:extLst>
              <a:ext uri="{FF2B5EF4-FFF2-40B4-BE49-F238E27FC236}">
                <a16:creationId xmlns:a16="http://schemas.microsoft.com/office/drawing/2014/main" id="{43521E0A-8F68-4E33-B524-6C0ECEE90854}"/>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20988344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dirty="0"/>
              <a:t>問題演習１</a:t>
            </a:r>
            <a:endParaRPr kumimoji="1" lang="ja-JP" altLang="en-US" b="1" dirty="0"/>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4644594" y="3550173"/>
            <a:ext cx="237392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723724" y="1809296"/>
            <a:ext cx="0" cy="1899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Line 12">
            <a:extLst>
              <a:ext uri="{FF2B5EF4-FFF2-40B4-BE49-F238E27FC236}">
                <a16:creationId xmlns:a16="http://schemas.microsoft.com/office/drawing/2014/main" id="{8EF48CEA-A595-464B-83C5-C12626B9C2DF}"/>
              </a:ext>
            </a:extLst>
          </p:cNvPr>
          <p:cNvCxnSpPr>
            <a:cxnSpLocks noChangeShapeType="1"/>
          </p:cNvCxnSpPr>
          <p:nvPr/>
        </p:nvCxnSpPr>
        <p:spPr bwMode="auto">
          <a:xfrm flipV="1">
            <a:off x="5119378"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 name="Line 13">
            <a:extLst>
              <a:ext uri="{FF2B5EF4-FFF2-40B4-BE49-F238E27FC236}">
                <a16:creationId xmlns:a16="http://schemas.microsoft.com/office/drawing/2014/main" id="{27A74576-DF5F-124E-97A4-58506DEBF96A}"/>
              </a:ext>
            </a:extLst>
          </p:cNvPr>
          <p:cNvCxnSpPr>
            <a:cxnSpLocks noChangeShapeType="1"/>
          </p:cNvCxnSpPr>
          <p:nvPr/>
        </p:nvCxnSpPr>
        <p:spPr bwMode="auto">
          <a:xfrm flipV="1">
            <a:off x="5515032"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 name="Line 14">
            <a:extLst>
              <a:ext uri="{FF2B5EF4-FFF2-40B4-BE49-F238E27FC236}">
                <a16:creationId xmlns:a16="http://schemas.microsoft.com/office/drawing/2014/main" id="{2A11C3B9-99BB-224D-8801-BDD86BC4C662}"/>
              </a:ext>
            </a:extLst>
          </p:cNvPr>
          <p:cNvCxnSpPr>
            <a:cxnSpLocks noChangeShapeType="1"/>
          </p:cNvCxnSpPr>
          <p:nvPr/>
        </p:nvCxnSpPr>
        <p:spPr bwMode="auto">
          <a:xfrm flipV="1">
            <a:off x="5910686"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 name="Line 15">
            <a:extLst>
              <a:ext uri="{FF2B5EF4-FFF2-40B4-BE49-F238E27FC236}">
                <a16:creationId xmlns:a16="http://schemas.microsoft.com/office/drawing/2014/main" id="{81827FC9-7719-8040-946E-B8A7172EEFCF}"/>
              </a:ext>
            </a:extLst>
          </p:cNvPr>
          <p:cNvCxnSpPr>
            <a:cxnSpLocks noChangeShapeType="1"/>
          </p:cNvCxnSpPr>
          <p:nvPr/>
        </p:nvCxnSpPr>
        <p:spPr bwMode="auto">
          <a:xfrm flipV="1">
            <a:off x="6306340"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 name="Line 16">
            <a:extLst>
              <a:ext uri="{FF2B5EF4-FFF2-40B4-BE49-F238E27FC236}">
                <a16:creationId xmlns:a16="http://schemas.microsoft.com/office/drawing/2014/main" id="{AB0E11AB-1DD7-4640-8B7E-D629C80A9DAF}"/>
              </a:ext>
            </a:extLst>
          </p:cNvPr>
          <p:cNvCxnSpPr>
            <a:cxnSpLocks noChangeShapeType="1"/>
          </p:cNvCxnSpPr>
          <p:nvPr/>
        </p:nvCxnSpPr>
        <p:spPr bwMode="auto">
          <a:xfrm flipV="1">
            <a:off x="6701993"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4561572" y="3629017"/>
            <a:ext cx="3224579" cy="1582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0    100     200    300     400     500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723725" y="325755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723725" y="297180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723725" y="268605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723725" y="240030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19" name="Rectangle 16">
            <a:extLst>
              <a:ext uri="{FF2B5EF4-FFF2-40B4-BE49-F238E27FC236}">
                <a16:creationId xmlns:a16="http://schemas.microsoft.com/office/drawing/2014/main" id="{A5AEF3FC-B86D-5348-A0C7-B621420AF656}"/>
              </a:ext>
            </a:extLst>
          </p:cNvPr>
          <p:cNvSpPr>
            <a:spLocks noChangeArrowheads="1"/>
          </p:cNvSpPr>
          <p:nvPr/>
        </p:nvSpPr>
        <p:spPr bwMode="auto">
          <a:xfrm>
            <a:off x="5422724" y="1233793"/>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520976" y="1703739"/>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4" name="正方形/長方形 3">
            <a:extLst>
              <a:ext uri="{FF2B5EF4-FFF2-40B4-BE49-F238E27FC236}">
                <a16:creationId xmlns:a16="http://schemas.microsoft.com/office/drawing/2014/main" id="{6F142AA4-DA23-48A9-9D04-4B284C9FA520}"/>
              </a:ext>
            </a:extLst>
          </p:cNvPr>
          <p:cNvSpPr/>
          <p:nvPr/>
        </p:nvSpPr>
        <p:spPr bwMode="auto">
          <a:xfrm>
            <a:off x="1794808" y="1085850"/>
            <a:ext cx="5794770" cy="3086100"/>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3" name="正方形/長方形 12">
            <a:extLst>
              <a:ext uri="{FF2B5EF4-FFF2-40B4-BE49-F238E27FC236}">
                <a16:creationId xmlns:a16="http://schemas.microsoft.com/office/drawing/2014/main" id="{7E70EFCD-0D78-4B1B-A91C-169B9ACACDB8}"/>
              </a:ext>
            </a:extLst>
          </p:cNvPr>
          <p:cNvSpPr/>
          <p:nvPr/>
        </p:nvSpPr>
        <p:spPr>
          <a:xfrm>
            <a:off x="2031744" y="1359021"/>
            <a:ext cx="5557834" cy="300082"/>
          </a:xfrm>
          <a:prstGeom prst="rect">
            <a:avLst/>
          </a:prstGeom>
        </p:spPr>
        <p:txBody>
          <a:bodyPr wrap="square">
            <a:spAutoFit/>
          </a:bodyPr>
          <a:lstStyle/>
          <a:p>
            <a:pPr algn="l"/>
            <a:r>
              <a:rPr lang="ja-JP" altLang="ja-JP" sz="1350" dirty="0">
                <a:latin typeface="メイリオ" panose="020B0604030504040204" pitchFamily="50" charset="-128"/>
                <a:ea typeface="メイリオ" panose="020B0604030504040204" pitchFamily="50" charset="-128"/>
              </a:rPr>
              <a:t>次のような集計表が得られた。ヒストグラムを作成し</a:t>
            </a:r>
            <a:r>
              <a:rPr lang="ja-JP" altLang="en-US" sz="1350" dirty="0">
                <a:latin typeface="メイリオ" panose="020B0604030504040204" pitchFamily="50" charset="-128"/>
                <a:ea typeface="メイリオ" panose="020B0604030504040204" pitchFamily="50" charset="-128"/>
              </a:rPr>
              <a:t>てください。</a:t>
            </a:r>
            <a:endParaRPr kumimoji="1" lang="ja-JP" altLang="en-US" sz="1350" dirty="0">
              <a:latin typeface="メイリオ" panose="020B0604030504040204" pitchFamily="50" charset="-128"/>
              <a:ea typeface="メイリオ" panose="020B0604030504040204" pitchFamily="50" charset="-128"/>
            </a:endParaRPr>
          </a:p>
        </p:txBody>
      </p:sp>
      <p:graphicFrame>
        <p:nvGraphicFramePr>
          <p:cNvPr id="26" name="表 26">
            <a:extLst>
              <a:ext uri="{FF2B5EF4-FFF2-40B4-BE49-F238E27FC236}">
                <a16:creationId xmlns:a16="http://schemas.microsoft.com/office/drawing/2014/main" id="{E6871F5E-19CF-492A-91B4-9A29009B202A}"/>
              </a:ext>
            </a:extLst>
          </p:cNvPr>
          <p:cNvGraphicFramePr>
            <a:graphicFrameLocks noGrp="1"/>
          </p:cNvGraphicFramePr>
          <p:nvPr/>
        </p:nvGraphicFramePr>
        <p:xfrm>
          <a:off x="2375526" y="2010909"/>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10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t>100 - 200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549524"/>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6338068"/>
                  </a:ext>
                </a:extLst>
              </a:tr>
              <a:tr h="278130">
                <a:tc>
                  <a:txBody>
                    <a:bodyPr/>
                    <a:lstStyle/>
                    <a:p>
                      <a:pPr algn="ctr"/>
                      <a:r>
                        <a:rPr kumimoji="1" lang="en-US" altLang="ja-JP" sz="1000" dirty="0"/>
                        <a:t>300 – 400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18</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400 - 500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12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3" name="正方形/長方形 2">
            <a:extLst>
              <a:ext uri="{FF2B5EF4-FFF2-40B4-BE49-F238E27FC236}">
                <a16:creationId xmlns:a16="http://schemas.microsoft.com/office/drawing/2014/main" id="{F537F9E8-75AB-4B9E-A9A2-F5F9689E4276}"/>
              </a:ext>
            </a:extLst>
          </p:cNvPr>
          <p:cNvSpPr/>
          <p:nvPr/>
        </p:nvSpPr>
        <p:spPr>
          <a:xfrm>
            <a:off x="4432319" y="3108201"/>
            <a:ext cx="212274" cy="323165"/>
          </a:xfrm>
          <a:prstGeom prst="rect">
            <a:avLst/>
          </a:prstGeom>
        </p:spPr>
        <p:txBody>
          <a:bodyPr wrap="square">
            <a:spAutoFit/>
          </a:bodyPr>
          <a:lstStyle/>
          <a:p>
            <a:r>
              <a:rPr kumimoji="1" lang="en-US" altLang="ja-JP" sz="1500" dirty="0"/>
              <a:t>5</a:t>
            </a:r>
            <a:endParaRPr kumimoji="1" lang="ja-JP" altLang="en-US" sz="1500" dirty="0"/>
          </a:p>
        </p:txBody>
      </p:sp>
      <p:sp>
        <p:nvSpPr>
          <p:cNvPr id="23" name="正方形/長方形 22">
            <a:extLst>
              <a:ext uri="{FF2B5EF4-FFF2-40B4-BE49-F238E27FC236}">
                <a16:creationId xmlns:a16="http://schemas.microsoft.com/office/drawing/2014/main" id="{55446053-F7E0-479B-B01E-9F83A02937E9}"/>
              </a:ext>
            </a:extLst>
          </p:cNvPr>
          <p:cNvSpPr/>
          <p:nvPr/>
        </p:nvSpPr>
        <p:spPr>
          <a:xfrm>
            <a:off x="4343733" y="2800260"/>
            <a:ext cx="380233" cy="323165"/>
          </a:xfrm>
          <a:prstGeom prst="rect">
            <a:avLst/>
          </a:prstGeom>
        </p:spPr>
        <p:txBody>
          <a:bodyPr wrap="none">
            <a:spAutoFit/>
          </a:bodyPr>
          <a:lstStyle/>
          <a:p>
            <a:r>
              <a:rPr kumimoji="1" lang="en-US" altLang="ja-JP" sz="1500" dirty="0"/>
              <a:t>10</a:t>
            </a:r>
            <a:endParaRPr kumimoji="1" lang="ja-JP" altLang="en-US" sz="1500" dirty="0"/>
          </a:p>
        </p:txBody>
      </p:sp>
      <p:sp>
        <p:nvSpPr>
          <p:cNvPr id="25" name="正方形/長方形 24">
            <a:extLst>
              <a:ext uri="{FF2B5EF4-FFF2-40B4-BE49-F238E27FC236}">
                <a16:creationId xmlns:a16="http://schemas.microsoft.com/office/drawing/2014/main" id="{395E0B4D-9960-4956-9225-0CE88F756953}"/>
              </a:ext>
            </a:extLst>
          </p:cNvPr>
          <p:cNvSpPr/>
          <p:nvPr/>
        </p:nvSpPr>
        <p:spPr>
          <a:xfrm>
            <a:off x="4341119" y="2511075"/>
            <a:ext cx="380233" cy="323165"/>
          </a:xfrm>
          <a:prstGeom prst="rect">
            <a:avLst/>
          </a:prstGeom>
        </p:spPr>
        <p:txBody>
          <a:bodyPr wrap="none">
            <a:spAutoFit/>
          </a:bodyPr>
          <a:lstStyle/>
          <a:p>
            <a:r>
              <a:rPr kumimoji="1" lang="en-US" altLang="ja-JP" sz="1500" dirty="0"/>
              <a:t>15</a:t>
            </a:r>
            <a:endParaRPr kumimoji="1" lang="ja-JP" altLang="en-US" sz="1500" dirty="0"/>
          </a:p>
        </p:txBody>
      </p:sp>
      <p:sp>
        <p:nvSpPr>
          <p:cNvPr id="27" name="正方形/長方形 26">
            <a:extLst>
              <a:ext uri="{FF2B5EF4-FFF2-40B4-BE49-F238E27FC236}">
                <a16:creationId xmlns:a16="http://schemas.microsoft.com/office/drawing/2014/main" id="{2595586A-83F4-4EB0-8AAC-6B43179A2F0B}"/>
              </a:ext>
            </a:extLst>
          </p:cNvPr>
          <p:cNvSpPr/>
          <p:nvPr/>
        </p:nvSpPr>
        <p:spPr>
          <a:xfrm>
            <a:off x="4331329" y="2233715"/>
            <a:ext cx="390646" cy="323165"/>
          </a:xfrm>
          <a:prstGeom prst="rect">
            <a:avLst/>
          </a:prstGeom>
        </p:spPr>
        <p:txBody>
          <a:bodyPr wrap="square">
            <a:spAutoFit/>
          </a:bodyPr>
          <a:lstStyle/>
          <a:p>
            <a:r>
              <a:rPr kumimoji="1" lang="en-US" altLang="ja-JP" sz="1500" dirty="0"/>
              <a:t>20</a:t>
            </a:r>
            <a:endParaRPr kumimoji="1" lang="ja-JP" altLang="en-US" sz="1500" dirty="0"/>
          </a:p>
        </p:txBody>
      </p:sp>
      <p:cxnSp>
        <p:nvCxnSpPr>
          <p:cNvPr id="28" name="Line 25">
            <a:extLst>
              <a:ext uri="{FF2B5EF4-FFF2-40B4-BE49-F238E27FC236}">
                <a16:creationId xmlns:a16="http://schemas.microsoft.com/office/drawing/2014/main" id="{4413EF2F-3C3A-44A3-8FEF-84DED4340715}"/>
              </a:ext>
            </a:extLst>
          </p:cNvPr>
          <p:cNvCxnSpPr>
            <a:cxnSpLocks noChangeShapeType="1"/>
          </p:cNvCxnSpPr>
          <p:nvPr/>
        </p:nvCxnSpPr>
        <p:spPr bwMode="auto">
          <a:xfrm>
            <a:off x="4723724" y="2115525"/>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9" name="正方形/長方形 28">
            <a:extLst>
              <a:ext uri="{FF2B5EF4-FFF2-40B4-BE49-F238E27FC236}">
                <a16:creationId xmlns:a16="http://schemas.microsoft.com/office/drawing/2014/main" id="{BA9FA074-2455-497E-AA1D-DEA2145A33C8}"/>
              </a:ext>
            </a:extLst>
          </p:cNvPr>
          <p:cNvSpPr/>
          <p:nvPr/>
        </p:nvSpPr>
        <p:spPr>
          <a:xfrm>
            <a:off x="4331329" y="1958328"/>
            <a:ext cx="390646" cy="323165"/>
          </a:xfrm>
          <a:prstGeom prst="rect">
            <a:avLst/>
          </a:prstGeom>
        </p:spPr>
        <p:txBody>
          <a:bodyPr wrap="square">
            <a:spAutoFit/>
          </a:bodyPr>
          <a:lstStyle/>
          <a:p>
            <a:r>
              <a:rPr kumimoji="1" lang="en-US" altLang="ja-JP" sz="1500" dirty="0"/>
              <a:t>25</a:t>
            </a:r>
            <a:endParaRPr kumimoji="1" lang="ja-JP" altLang="en-US" sz="1500" dirty="0"/>
          </a:p>
        </p:txBody>
      </p:sp>
      <p:sp>
        <p:nvSpPr>
          <p:cNvPr id="30" name="正方形/長方形 29">
            <a:extLst>
              <a:ext uri="{FF2B5EF4-FFF2-40B4-BE49-F238E27FC236}">
                <a16:creationId xmlns:a16="http://schemas.microsoft.com/office/drawing/2014/main" id="{9A23C1C1-FF5D-4EAE-A86C-5DD89D0F7A8F}"/>
              </a:ext>
            </a:extLst>
          </p:cNvPr>
          <p:cNvSpPr/>
          <p:nvPr/>
        </p:nvSpPr>
        <p:spPr>
          <a:xfrm>
            <a:off x="4758834" y="2991306"/>
            <a:ext cx="342547" cy="55199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1" name="正方形/長方形 30">
            <a:extLst>
              <a:ext uri="{FF2B5EF4-FFF2-40B4-BE49-F238E27FC236}">
                <a16:creationId xmlns:a16="http://schemas.microsoft.com/office/drawing/2014/main" id="{F8034714-4E9E-43E9-8DA4-35D7C7FCFE39}"/>
              </a:ext>
            </a:extLst>
          </p:cNvPr>
          <p:cNvSpPr/>
          <p:nvPr/>
        </p:nvSpPr>
        <p:spPr>
          <a:xfrm>
            <a:off x="5137376" y="2407174"/>
            <a:ext cx="360544" cy="112539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2" name="正方形/長方形 31">
            <a:extLst>
              <a:ext uri="{FF2B5EF4-FFF2-40B4-BE49-F238E27FC236}">
                <a16:creationId xmlns:a16="http://schemas.microsoft.com/office/drawing/2014/main" id="{13C5791F-2A53-464D-A6A3-865BFAF2753F}"/>
              </a:ext>
            </a:extLst>
          </p:cNvPr>
          <p:cNvSpPr/>
          <p:nvPr/>
        </p:nvSpPr>
        <p:spPr>
          <a:xfrm>
            <a:off x="5529984" y="2115525"/>
            <a:ext cx="360544" cy="142584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3" name="正方形/長方形 32">
            <a:extLst>
              <a:ext uri="{FF2B5EF4-FFF2-40B4-BE49-F238E27FC236}">
                <a16:creationId xmlns:a16="http://schemas.microsoft.com/office/drawing/2014/main" id="{20A1421F-73B5-46E4-B938-B50E6617D58B}"/>
              </a:ext>
            </a:extLst>
          </p:cNvPr>
          <p:cNvSpPr/>
          <p:nvPr/>
        </p:nvSpPr>
        <p:spPr>
          <a:xfrm>
            <a:off x="5928241" y="2500142"/>
            <a:ext cx="360544" cy="103682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4" name="正方形/長方形 33">
            <a:extLst>
              <a:ext uri="{FF2B5EF4-FFF2-40B4-BE49-F238E27FC236}">
                <a16:creationId xmlns:a16="http://schemas.microsoft.com/office/drawing/2014/main" id="{194679DB-1AD4-4083-95C9-D1A3B1FA370F}"/>
              </a:ext>
            </a:extLst>
          </p:cNvPr>
          <p:cNvSpPr/>
          <p:nvPr/>
        </p:nvSpPr>
        <p:spPr>
          <a:xfrm>
            <a:off x="6323895" y="2871958"/>
            <a:ext cx="360544" cy="66061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1" name="コンテンツ プレースホルダー 20">
            <a:extLst>
              <a:ext uri="{FF2B5EF4-FFF2-40B4-BE49-F238E27FC236}">
                <a16:creationId xmlns:a16="http://schemas.microsoft.com/office/drawing/2014/main" id="{600D3811-29C8-4AC6-8C6D-7FB9082340CF}"/>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20732701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dirty="0"/>
              <a:t>問題演習１</a:t>
            </a:r>
            <a:endParaRPr kumimoji="1" lang="ja-JP" altLang="en-US" b="1" dirty="0"/>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4644594" y="3550173"/>
            <a:ext cx="237392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723724" y="1809296"/>
            <a:ext cx="0" cy="1899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Line 12">
            <a:extLst>
              <a:ext uri="{FF2B5EF4-FFF2-40B4-BE49-F238E27FC236}">
                <a16:creationId xmlns:a16="http://schemas.microsoft.com/office/drawing/2014/main" id="{8EF48CEA-A595-464B-83C5-C12626B9C2DF}"/>
              </a:ext>
            </a:extLst>
          </p:cNvPr>
          <p:cNvCxnSpPr>
            <a:cxnSpLocks noChangeShapeType="1"/>
          </p:cNvCxnSpPr>
          <p:nvPr/>
        </p:nvCxnSpPr>
        <p:spPr bwMode="auto">
          <a:xfrm flipV="1">
            <a:off x="5119378"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 name="Line 13">
            <a:extLst>
              <a:ext uri="{FF2B5EF4-FFF2-40B4-BE49-F238E27FC236}">
                <a16:creationId xmlns:a16="http://schemas.microsoft.com/office/drawing/2014/main" id="{27A74576-DF5F-124E-97A4-58506DEBF96A}"/>
              </a:ext>
            </a:extLst>
          </p:cNvPr>
          <p:cNvCxnSpPr>
            <a:cxnSpLocks noChangeShapeType="1"/>
          </p:cNvCxnSpPr>
          <p:nvPr/>
        </p:nvCxnSpPr>
        <p:spPr bwMode="auto">
          <a:xfrm flipV="1">
            <a:off x="5515032"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 name="Line 14">
            <a:extLst>
              <a:ext uri="{FF2B5EF4-FFF2-40B4-BE49-F238E27FC236}">
                <a16:creationId xmlns:a16="http://schemas.microsoft.com/office/drawing/2014/main" id="{2A11C3B9-99BB-224D-8801-BDD86BC4C662}"/>
              </a:ext>
            </a:extLst>
          </p:cNvPr>
          <p:cNvCxnSpPr>
            <a:cxnSpLocks noChangeShapeType="1"/>
          </p:cNvCxnSpPr>
          <p:nvPr/>
        </p:nvCxnSpPr>
        <p:spPr bwMode="auto">
          <a:xfrm flipV="1">
            <a:off x="5910686"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 name="Line 15">
            <a:extLst>
              <a:ext uri="{FF2B5EF4-FFF2-40B4-BE49-F238E27FC236}">
                <a16:creationId xmlns:a16="http://schemas.microsoft.com/office/drawing/2014/main" id="{81827FC9-7719-8040-946E-B8A7172EEFCF}"/>
              </a:ext>
            </a:extLst>
          </p:cNvPr>
          <p:cNvCxnSpPr>
            <a:cxnSpLocks noChangeShapeType="1"/>
          </p:cNvCxnSpPr>
          <p:nvPr/>
        </p:nvCxnSpPr>
        <p:spPr bwMode="auto">
          <a:xfrm flipV="1">
            <a:off x="6306340"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 name="Line 16">
            <a:extLst>
              <a:ext uri="{FF2B5EF4-FFF2-40B4-BE49-F238E27FC236}">
                <a16:creationId xmlns:a16="http://schemas.microsoft.com/office/drawing/2014/main" id="{AB0E11AB-1DD7-4640-8B7E-D629C80A9DAF}"/>
              </a:ext>
            </a:extLst>
          </p:cNvPr>
          <p:cNvCxnSpPr>
            <a:cxnSpLocks noChangeShapeType="1"/>
          </p:cNvCxnSpPr>
          <p:nvPr/>
        </p:nvCxnSpPr>
        <p:spPr bwMode="auto">
          <a:xfrm flipV="1">
            <a:off x="6701993"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4561572" y="3629017"/>
            <a:ext cx="3224579" cy="1582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0    100     200    300     400     500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723725" y="325755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723725" y="297180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723725" y="268605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723725" y="240030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19" name="Rectangle 16">
            <a:extLst>
              <a:ext uri="{FF2B5EF4-FFF2-40B4-BE49-F238E27FC236}">
                <a16:creationId xmlns:a16="http://schemas.microsoft.com/office/drawing/2014/main" id="{A5AEF3FC-B86D-5348-A0C7-B621420AF656}"/>
              </a:ext>
            </a:extLst>
          </p:cNvPr>
          <p:cNvSpPr>
            <a:spLocks noChangeArrowheads="1"/>
          </p:cNvSpPr>
          <p:nvPr/>
        </p:nvSpPr>
        <p:spPr bwMode="auto">
          <a:xfrm>
            <a:off x="5422724" y="1233793"/>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520976" y="1703739"/>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4" name="正方形/長方形 3">
            <a:extLst>
              <a:ext uri="{FF2B5EF4-FFF2-40B4-BE49-F238E27FC236}">
                <a16:creationId xmlns:a16="http://schemas.microsoft.com/office/drawing/2014/main" id="{6F142AA4-DA23-48A9-9D04-4B284C9FA520}"/>
              </a:ext>
            </a:extLst>
          </p:cNvPr>
          <p:cNvSpPr/>
          <p:nvPr/>
        </p:nvSpPr>
        <p:spPr bwMode="auto">
          <a:xfrm>
            <a:off x="1794808" y="1085850"/>
            <a:ext cx="5794770" cy="3086100"/>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3" name="正方形/長方形 12">
            <a:extLst>
              <a:ext uri="{FF2B5EF4-FFF2-40B4-BE49-F238E27FC236}">
                <a16:creationId xmlns:a16="http://schemas.microsoft.com/office/drawing/2014/main" id="{7E70EFCD-0D78-4B1B-A91C-169B9ACACDB8}"/>
              </a:ext>
            </a:extLst>
          </p:cNvPr>
          <p:cNvSpPr/>
          <p:nvPr/>
        </p:nvSpPr>
        <p:spPr>
          <a:xfrm>
            <a:off x="2031744" y="1359021"/>
            <a:ext cx="5557834" cy="300082"/>
          </a:xfrm>
          <a:prstGeom prst="rect">
            <a:avLst/>
          </a:prstGeom>
        </p:spPr>
        <p:txBody>
          <a:bodyPr wrap="square">
            <a:spAutoFit/>
          </a:bodyPr>
          <a:lstStyle/>
          <a:p>
            <a:pPr algn="l"/>
            <a:r>
              <a:rPr lang="ja-JP" altLang="ja-JP" sz="1350" dirty="0">
                <a:latin typeface="メイリオ" panose="020B0604030504040204" pitchFamily="50" charset="-128"/>
                <a:ea typeface="メイリオ" panose="020B0604030504040204" pitchFamily="50" charset="-128"/>
              </a:rPr>
              <a:t>次のような集計表が得られた。ヒストグラムを作成し</a:t>
            </a:r>
            <a:r>
              <a:rPr lang="ja-JP" altLang="en-US" sz="1350" dirty="0">
                <a:latin typeface="メイリオ" panose="020B0604030504040204" pitchFamily="50" charset="-128"/>
                <a:ea typeface="メイリオ" panose="020B0604030504040204" pitchFamily="50" charset="-128"/>
              </a:rPr>
              <a:t>てください。</a:t>
            </a:r>
            <a:endParaRPr kumimoji="1" lang="ja-JP" altLang="en-US" sz="1350" dirty="0">
              <a:latin typeface="メイリオ" panose="020B0604030504040204" pitchFamily="50" charset="-128"/>
              <a:ea typeface="メイリオ" panose="020B0604030504040204" pitchFamily="50" charset="-128"/>
            </a:endParaRPr>
          </a:p>
        </p:txBody>
      </p:sp>
      <p:graphicFrame>
        <p:nvGraphicFramePr>
          <p:cNvPr id="26" name="表 26">
            <a:extLst>
              <a:ext uri="{FF2B5EF4-FFF2-40B4-BE49-F238E27FC236}">
                <a16:creationId xmlns:a16="http://schemas.microsoft.com/office/drawing/2014/main" id="{E6871F5E-19CF-492A-91B4-9A29009B202A}"/>
              </a:ext>
            </a:extLst>
          </p:cNvPr>
          <p:cNvGraphicFramePr>
            <a:graphicFrameLocks noGrp="1"/>
          </p:cNvGraphicFramePr>
          <p:nvPr>
            <p:extLst>
              <p:ext uri="{D42A27DB-BD31-4B8C-83A1-F6EECF244321}">
                <p14:modId xmlns:p14="http://schemas.microsoft.com/office/powerpoint/2010/main" val="1101077748"/>
              </p:ext>
            </p:extLst>
          </p:nvPr>
        </p:nvGraphicFramePr>
        <p:xfrm>
          <a:off x="2375526" y="2010909"/>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相対度数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latin typeface="+mn-lt"/>
                        </a:rPr>
                        <a:t>0 -100</a:t>
                      </a:r>
                      <a:endParaRPr kumimoji="1" lang="ja-JP" altLang="en-US" sz="10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200" b="0" i="0" u="none" strike="noStrike" dirty="0">
                          <a:solidFill>
                            <a:srgbClr val="000000"/>
                          </a:solidFill>
                          <a:effectLst/>
                          <a:latin typeface="+mn-lt"/>
                          <a:ea typeface="游ゴシック" panose="020B0400000000000000" pitchFamily="34" charset="-128"/>
                        </a:rPr>
                        <a:t>0.11764706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latin typeface="+mn-lt"/>
                        </a:rPr>
                        <a:t>100 - 200</a:t>
                      </a:r>
                      <a:endParaRPr kumimoji="1" lang="ja-JP" altLang="en-US" sz="10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200" b="0" i="0" u="none" strike="noStrike" dirty="0">
                          <a:solidFill>
                            <a:srgbClr val="000000"/>
                          </a:solidFill>
                          <a:effectLst/>
                          <a:latin typeface="+mn-lt"/>
                          <a:ea typeface="游ゴシック" panose="020B0400000000000000" pitchFamily="34" charset="-128"/>
                        </a:rPr>
                        <a:t>0.23529412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549524"/>
                  </a:ext>
                </a:extLst>
              </a:tr>
              <a:tr h="278130">
                <a:tc>
                  <a:txBody>
                    <a:bodyPr/>
                    <a:lstStyle/>
                    <a:p>
                      <a:pPr algn="ctr"/>
                      <a:r>
                        <a:rPr kumimoji="1" lang="en-US" altLang="ja-JP" sz="1000" dirty="0">
                          <a:latin typeface="+mn-lt"/>
                        </a:rPr>
                        <a:t>200 – 300</a:t>
                      </a:r>
                      <a:endParaRPr kumimoji="1" lang="ja-JP" altLang="en-US" sz="10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200" b="0" i="0" u="none" strike="noStrike" dirty="0">
                          <a:solidFill>
                            <a:srgbClr val="000000"/>
                          </a:solidFill>
                          <a:effectLst/>
                          <a:latin typeface="+mn-lt"/>
                          <a:ea typeface="游ゴシック" panose="020B0400000000000000" pitchFamily="34" charset="-128"/>
                        </a:rPr>
                        <a:t>0.29411765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6338068"/>
                  </a:ext>
                </a:extLst>
              </a:tr>
              <a:tr h="278130">
                <a:tc>
                  <a:txBody>
                    <a:bodyPr/>
                    <a:lstStyle/>
                    <a:p>
                      <a:pPr algn="ctr"/>
                      <a:r>
                        <a:rPr kumimoji="1" lang="en-US" altLang="ja-JP" sz="1000" dirty="0">
                          <a:latin typeface="+mn-lt"/>
                        </a:rPr>
                        <a:t>300 – 400</a:t>
                      </a:r>
                      <a:endParaRPr kumimoji="1" lang="ja-JP" altLang="en-US" sz="10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200" b="0" i="0" u="none" strike="noStrike" dirty="0">
                          <a:solidFill>
                            <a:srgbClr val="000000"/>
                          </a:solidFill>
                          <a:effectLst/>
                          <a:latin typeface="+mn-lt"/>
                          <a:ea typeface="游ゴシック" panose="020B0400000000000000" pitchFamily="34" charset="-128"/>
                        </a:rPr>
                        <a:t>0.21176471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latin typeface="+mn-lt"/>
                        </a:rPr>
                        <a:t>400 - 500</a:t>
                      </a:r>
                      <a:endParaRPr kumimoji="1" lang="ja-JP" altLang="en-US" sz="10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200" b="0" i="0" u="none" strike="noStrike" dirty="0">
                          <a:solidFill>
                            <a:srgbClr val="000000"/>
                          </a:solidFill>
                          <a:effectLst/>
                          <a:latin typeface="+mn-lt"/>
                          <a:ea typeface="游ゴシック" panose="020B0400000000000000" pitchFamily="34" charset="-128"/>
                        </a:rPr>
                        <a:t>0.14117647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3" name="正方形/長方形 22">
            <a:extLst>
              <a:ext uri="{FF2B5EF4-FFF2-40B4-BE49-F238E27FC236}">
                <a16:creationId xmlns:a16="http://schemas.microsoft.com/office/drawing/2014/main" id="{55446053-F7E0-479B-B01E-9F83A02937E9}"/>
              </a:ext>
            </a:extLst>
          </p:cNvPr>
          <p:cNvSpPr/>
          <p:nvPr/>
        </p:nvSpPr>
        <p:spPr>
          <a:xfrm>
            <a:off x="4155152" y="2865402"/>
            <a:ext cx="526106" cy="323165"/>
          </a:xfrm>
          <a:prstGeom prst="rect">
            <a:avLst/>
          </a:prstGeom>
        </p:spPr>
        <p:txBody>
          <a:bodyPr wrap="none">
            <a:spAutoFit/>
          </a:bodyPr>
          <a:lstStyle/>
          <a:p>
            <a:r>
              <a:rPr kumimoji="1" lang="en-US" altLang="ja-JP" sz="1500" dirty="0"/>
              <a:t>0.11</a:t>
            </a:r>
            <a:endParaRPr kumimoji="1" lang="ja-JP" altLang="en-US" sz="1500" dirty="0"/>
          </a:p>
        </p:txBody>
      </p:sp>
      <p:sp>
        <p:nvSpPr>
          <p:cNvPr id="25" name="正方形/長方形 24">
            <a:extLst>
              <a:ext uri="{FF2B5EF4-FFF2-40B4-BE49-F238E27FC236}">
                <a16:creationId xmlns:a16="http://schemas.microsoft.com/office/drawing/2014/main" id="{395E0B4D-9960-4956-9225-0CE88F756953}"/>
              </a:ext>
            </a:extLst>
          </p:cNvPr>
          <p:cNvSpPr/>
          <p:nvPr/>
        </p:nvSpPr>
        <p:spPr>
          <a:xfrm>
            <a:off x="4162583" y="2554645"/>
            <a:ext cx="526106" cy="323165"/>
          </a:xfrm>
          <a:prstGeom prst="rect">
            <a:avLst/>
          </a:prstGeom>
        </p:spPr>
        <p:txBody>
          <a:bodyPr wrap="none">
            <a:spAutoFit/>
          </a:bodyPr>
          <a:lstStyle/>
          <a:p>
            <a:r>
              <a:rPr kumimoji="1" lang="en-US" altLang="ja-JP" sz="1500" dirty="0"/>
              <a:t>0.14</a:t>
            </a:r>
            <a:endParaRPr kumimoji="1" lang="ja-JP" altLang="en-US" sz="1500" dirty="0"/>
          </a:p>
        </p:txBody>
      </p:sp>
      <p:sp>
        <p:nvSpPr>
          <p:cNvPr id="27" name="正方形/長方形 26">
            <a:extLst>
              <a:ext uri="{FF2B5EF4-FFF2-40B4-BE49-F238E27FC236}">
                <a16:creationId xmlns:a16="http://schemas.microsoft.com/office/drawing/2014/main" id="{2595586A-83F4-4EB0-8AAC-6B43179A2F0B}"/>
              </a:ext>
            </a:extLst>
          </p:cNvPr>
          <p:cNvSpPr/>
          <p:nvPr/>
        </p:nvSpPr>
        <p:spPr>
          <a:xfrm>
            <a:off x="4115491" y="2233715"/>
            <a:ext cx="606484" cy="323165"/>
          </a:xfrm>
          <a:prstGeom prst="rect">
            <a:avLst/>
          </a:prstGeom>
        </p:spPr>
        <p:txBody>
          <a:bodyPr wrap="square">
            <a:spAutoFit/>
          </a:bodyPr>
          <a:lstStyle/>
          <a:p>
            <a:r>
              <a:rPr kumimoji="1" lang="en-US" altLang="ja-JP" sz="1500" dirty="0"/>
              <a:t>0.23</a:t>
            </a:r>
            <a:endParaRPr kumimoji="1" lang="ja-JP" altLang="en-US" sz="1500" dirty="0"/>
          </a:p>
        </p:txBody>
      </p:sp>
      <p:cxnSp>
        <p:nvCxnSpPr>
          <p:cNvPr id="28" name="Line 25">
            <a:extLst>
              <a:ext uri="{FF2B5EF4-FFF2-40B4-BE49-F238E27FC236}">
                <a16:creationId xmlns:a16="http://schemas.microsoft.com/office/drawing/2014/main" id="{4413EF2F-3C3A-44A3-8FEF-84DED4340715}"/>
              </a:ext>
            </a:extLst>
          </p:cNvPr>
          <p:cNvCxnSpPr>
            <a:cxnSpLocks noChangeShapeType="1"/>
          </p:cNvCxnSpPr>
          <p:nvPr/>
        </p:nvCxnSpPr>
        <p:spPr bwMode="auto">
          <a:xfrm>
            <a:off x="4723724" y="2115525"/>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9" name="正方形/長方形 28">
            <a:extLst>
              <a:ext uri="{FF2B5EF4-FFF2-40B4-BE49-F238E27FC236}">
                <a16:creationId xmlns:a16="http://schemas.microsoft.com/office/drawing/2014/main" id="{BA9FA074-2455-497E-AA1D-DEA2145A33C8}"/>
              </a:ext>
            </a:extLst>
          </p:cNvPr>
          <p:cNvSpPr/>
          <p:nvPr/>
        </p:nvSpPr>
        <p:spPr>
          <a:xfrm>
            <a:off x="4100540" y="1947965"/>
            <a:ext cx="648852" cy="323165"/>
          </a:xfrm>
          <a:prstGeom prst="rect">
            <a:avLst/>
          </a:prstGeom>
        </p:spPr>
        <p:txBody>
          <a:bodyPr wrap="square">
            <a:spAutoFit/>
          </a:bodyPr>
          <a:lstStyle/>
          <a:p>
            <a:r>
              <a:rPr kumimoji="1" lang="en-US" altLang="ja-JP" sz="1500" dirty="0"/>
              <a:t>0.29</a:t>
            </a:r>
            <a:endParaRPr kumimoji="1" lang="ja-JP" altLang="en-US" sz="1500" dirty="0"/>
          </a:p>
        </p:txBody>
      </p:sp>
      <p:sp>
        <p:nvSpPr>
          <p:cNvPr id="30" name="正方形/長方形 29">
            <a:extLst>
              <a:ext uri="{FF2B5EF4-FFF2-40B4-BE49-F238E27FC236}">
                <a16:creationId xmlns:a16="http://schemas.microsoft.com/office/drawing/2014/main" id="{9A23C1C1-FF5D-4EAE-A86C-5DD89D0F7A8F}"/>
              </a:ext>
            </a:extLst>
          </p:cNvPr>
          <p:cNvSpPr/>
          <p:nvPr/>
        </p:nvSpPr>
        <p:spPr>
          <a:xfrm>
            <a:off x="4758834" y="2991306"/>
            <a:ext cx="342547" cy="55199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1" name="正方形/長方形 30">
            <a:extLst>
              <a:ext uri="{FF2B5EF4-FFF2-40B4-BE49-F238E27FC236}">
                <a16:creationId xmlns:a16="http://schemas.microsoft.com/office/drawing/2014/main" id="{F8034714-4E9E-43E9-8DA4-35D7C7FCFE39}"/>
              </a:ext>
            </a:extLst>
          </p:cNvPr>
          <p:cNvSpPr/>
          <p:nvPr/>
        </p:nvSpPr>
        <p:spPr>
          <a:xfrm>
            <a:off x="5137376" y="2407174"/>
            <a:ext cx="360544" cy="112539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2" name="正方形/長方形 31">
            <a:extLst>
              <a:ext uri="{FF2B5EF4-FFF2-40B4-BE49-F238E27FC236}">
                <a16:creationId xmlns:a16="http://schemas.microsoft.com/office/drawing/2014/main" id="{13C5791F-2A53-464D-A6A3-865BFAF2753F}"/>
              </a:ext>
            </a:extLst>
          </p:cNvPr>
          <p:cNvSpPr/>
          <p:nvPr/>
        </p:nvSpPr>
        <p:spPr>
          <a:xfrm>
            <a:off x="5529984" y="2115525"/>
            <a:ext cx="360544" cy="142584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3" name="正方形/長方形 32">
            <a:extLst>
              <a:ext uri="{FF2B5EF4-FFF2-40B4-BE49-F238E27FC236}">
                <a16:creationId xmlns:a16="http://schemas.microsoft.com/office/drawing/2014/main" id="{20A1421F-73B5-46E4-B938-B50E6617D58B}"/>
              </a:ext>
            </a:extLst>
          </p:cNvPr>
          <p:cNvSpPr/>
          <p:nvPr/>
        </p:nvSpPr>
        <p:spPr>
          <a:xfrm>
            <a:off x="5928241" y="2500142"/>
            <a:ext cx="360544" cy="103682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4" name="正方形/長方形 33">
            <a:extLst>
              <a:ext uri="{FF2B5EF4-FFF2-40B4-BE49-F238E27FC236}">
                <a16:creationId xmlns:a16="http://schemas.microsoft.com/office/drawing/2014/main" id="{194679DB-1AD4-4083-95C9-D1A3B1FA370F}"/>
              </a:ext>
            </a:extLst>
          </p:cNvPr>
          <p:cNvSpPr/>
          <p:nvPr/>
        </p:nvSpPr>
        <p:spPr>
          <a:xfrm>
            <a:off x="6323895" y="2871958"/>
            <a:ext cx="360544" cy="66061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1" name="コンテンツ プレースホルダー 20">
            <a:extLst>
              <a:ext uri="{FF2B5EF4-FFF2-40B4-BE49-F238E27FC236}">
                <a16:creationId xmlns:a16="http://schemas.microsoft.com/office/drawing/2014/main" id="{600D3811-29C8-4AC6-8C6D-7FB9082340CF}"/>
              </a:ext>
            </a:extLst>
          </p:cNvPr>
          <p:cNvSpPr>
            <a:spLocks noGrp="1"/>
          </p:cNvSpPr>
          <p:nvPr>
            <p:ph idx="1"/>
          </p:nvPr>
        </p:nvSpPr>
        <p:spPr/>
        <p:txBody>
          <a:bodyPr/>
          <a:lstStyle/>
          <a:p>
            <a:endParaRPr lang="ja-JP" altLang="en-US"/>
          </a:p>
        </p:txBody>
      </p:sp>
      <p:sp>
        <p:nvSpPr>
          <p:cNvPr id="35" name="テキスト ボックス 34">
            <a:extLst>
              <a:ext uri="{FF2B5EF4-FFF2-40B4-BE49-F238E27FC236}">
                <a16:creationId xmlns:a16="http://schemas.microsoft.com/office/drawing/2014/main" id="{490243B7-97F0-D248-8EB8-6B6D3F918DDA}"/>
              </a:ext>
            </a:extLst>
          </p:cNvPr>
          <p:cNvSpPr txBox="1"/>
          <p:nvPr/>
        </p:nvSpPr>
        <p:spPr>
          <a:xfrm>
            <a:off x="4970562" y="1625309"/>
            <a:ext cx="1896674" cy="400110"/>
          </a:xfrm>
          <a:prstGeom prst="rect">
            <a:avLst/>
          </a:prstGeom>
          <a:noFill/>
        </p:spPr>
        <p:txBody>
          <a:bodyPr wrap="none" rtlCol="0">
            <a:spAutoFit/>
          </a:bodyPr>
          <a:lstStyle/>
          <a:p>
            <a:r>
              <a:rPr kumimoji="1" lang="ja-JP" altLang="en-US"/>
              <a:t>面積の総和＝１</a:t>
            </a:r>
          </a:p>
        </p:txBody>
      </p:sp>
    </p:spTree>
    <p:extLst>
      <p:ext uri="{BB962C8B-B14F-4D97-AF65-F5344CB8AC3E}">
        <p14:creationId xmlns:p14="http://schemas.microsoft.com/office/powerpoint/2010/main" val="42947093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dirty="0"/>
              <a:t>問題演習</a:t>
            </a:r>
            <a:r>
              <a:rPr lang="en-US" altLang="ja-JP" b="1" dirty="0"/>
              <a:t>2</a:t>
            </a:r>
            <a:endParaRPr kumimoji="1" lang="ja-JP" altLang="en-US" b="1" dirty="0"/>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4644594" y="3550173"/>
            <a:ext cx="237392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723724" y="1809296"/>
            <a:ext cx="0" cy="18991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Line 12">
            <a:extLst>
              <a:ext uri="{FF2B5EF4-FFF2-40B4-BE49-F238E27FC236}">
                <a16:creationId xmlns:a16="http://schemas.microsoft.com/office/drawing/2014/main" id="{8EF48CEA-A595-464B-83C5-C12626B9C2DF}"/>
              </a:ext>
            </a:extLst>
          </p:cNvPr>
          <p:cNvCxnSpPr>
            <a:cxnSpLocks noChangeShapeType="1"/>
          </p:cNvCxnSpPr>
          <p:nvPr/>
        </p:nvCxnSpPr>
        <p:spPr bwMode="auto">
          <a:xfrm flipV="1">
            <a:off x="5119378"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 name="Line 13">
            <a:extLst>
              <a:ext uri="{FF2B5EF4-FFF2-40B4-BE49-F238E27FC236}">
                <a16:creationId xmlns:a16="http://schemas.microsoft.com/office/drawing/2014/main" id="{27A74576-DF5F-124E-97A4-58506DEBF96A}"/>
              </a:ext>
            </a:extLst>
          </p:cNvPr>
          <p:cNvCxnSpPr>
            <a:cxnSpLocks noChangeShapeType="1"/>
          </p:cNvCxnSpPr>
          <p:nvPr/>
        </p:nvCxnSpPr>
        <p:spPr bwMode="auto">
          <a:xfrm flipV="1">
            <a:off x="5515032"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 name="Line 14">
            <a:extLst>
              <a:ext uri="{FF2B5EF4-FFF2-40B4-BE49-F238E27FC236}">
                <a16:creationId xmlns:a16="http://schemas.microsoft.com/office/drawing/2014/main" id="{2A11C3B9-99BB-224D-8801-BDD86BC4C662}"/>
              </a:ext>
            </a:extLst>
          </p:cNvPr>
          <p:cNvCxnSpPr>
            <a:cxnSpLocks noChangeShapeType="1"/>
          </p:cNvCxnSpPr>
          <p:nvPr/>
        </p:nvCxnSpPr>
        <p:spPr bwMode="auto">
          <a:xfrm flipV="1">
            <a:off x="5910686"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 name="Line 15">
            <a:extLst>
              <a:ext uri="{FF2B5EF4-FFF2-40B4-BE49-F238E27FC236}">
                <a16:creationId xmlns:a16="http://schemas.microsoft.com/office/drawing/2014/main" id="{81827FC9-7719-8040-946E-B8A7172EEFCF}"/>
              </a:ext>
            </a:extLst>
          </p:cNvPr>
          <p:cNvCxnSpPr>
            <a:cxnSpLocks noChangeShapeType="1"/>
          </p:cNvCxnSpPr>
          <p:nvPr/>
        </p:nvCxnSpPr>
        <p:spPr bwMode="auto">
          <a:xfrm flipV="1">
            <a:off x="6306340"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 name="Line 16">
            <a:extLst>
              <a:ext uri="{FF2B5EF4-FFF2-40B4-BE49-F238E27FC236}">
                <a16:creationId xmlns:a16="http://schemas.microsoft.com/office/drawing/2014/main" id="{AB0E11AB-1DD7-4640-8B7E-D629C80A9DAF}"/>
              </a:ext>
            </a:extLst>
          </p:cNvPr>
          <p:cNvCxnSpPr>
            <a:cxnSpLocks noChangeShapeType="1"/>
          </p:cNvCxnSpPr>
          <p:nvPr/>
        </p:nvCxnSpPr>
        <p:spPr bwMode="auto">
          <a:xfrm flipV="1">
            <a:off x="6701993" y="3471042"/>
            <a:ext cx="0" cy="79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4561572" y="3629017"/>
            <a:ext cx="3224579" cy="1582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0    100     200    300     400     500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723725" y="325755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723725" y="297180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723725" y="268605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723725" y="2400300"/>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19" name="Rectangle 16">
            <a:extLst>
              <a:ext uri="{FF2B5EF4-FFF2-40B4-BE49-F238E27FC236}">
                <a16:creationId xmlns:a16="http://schemas.microsoft.com/office/drawing/2014/main" id="{A5AEF3FC-B86D-5348-A0C7-B621420AF656}"/>
              </a:ext>
            </a:extLst>
          </p:cNvPr>
          <p:cNvSpPr>
            <a:spLocks noChangeArrowheads="1"/>
          </p:cNvSpPr>
          <p:nvPr/>
        </p:nvSpPr>
        <p:spPr bwMode="auto">
          <a:xfrm>
            <a:off x="5422724" y="1233793"/>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520976" y="1703739"/>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4" name="正方形/長方形 3">
            <a:extLst>
              <a:ext uri="{FF2B5EF4-FFF2-40B4-BE49-F238E27FC236}">
                <a16:creationId xmlns:a16="http://schemas.microsoft.com/office/drawing/2014/main" id="{6F142AA4-DA23-48A9-9D04-4B284C9FA520}"/>
              </a:ext>
            </a:extLst>
          </p:cNvPr>
          <p:cNvSpPr/>
          <p:nvPr/>
        </p:nvSpPr>
        <p:spPr bwMode="auto">
          <a:xfrm>
            <a:off x="1794808" y="1085850"/>
            <a:ext cx="5794770" cy="3086100"/>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3" name="正方形/長方形 12">
            <a:extLst>
              <a:ext uri="{FF2B5EF4-FFF2-40B4-BE49-F238E27FC236}">
                <a16:creationId xmlns:a16="http://schemas.microsoft.com/office/drawing/2014/main" id="{7E70EFCD-0D78-4B1B-A91C-169B9ACACDB8}"/>
              </a:ext>
            </a:extLst>
          </p:cNvPr>
          <p:cNvSpPr/>
          <p:nvPr/>
        </p:nvSpPr>
        <p:spPr>
          <a:xfrm>
            <a:off x="2031744" y="1359021"/>
            <a:ext cx="5557834" cy="300082"/>
          </a:xfrm>
          <a:prstGeom prst="rect">
            <a:avLst/>
          </a:prstGeom>
        </p:spPr>
        <p:txBody>
          <a:bodyPr wrap="square">
            <a:spAutoFit/>
          </a:bodyPr>
          <a:lstStyle/>
          <a:p>
            <a:pPr algn="l"/>
            <a:r>
              <a:rPr lang="ja-JP" altLang="ja-JP" sz="1350" dirty="0">
                <a:latin typeface="メイリオ" panose="020B0604030504040204" pitchFamily="50" charset="-128"/>
                <a:ea typeface="メイリオ" panose="020B0604030504040204" pitchFamily="50" charset="-128"/>
              </a:rPr>
              <a:t>次のような集計表が得られた。ヒストグラムを作成し</a:t>
            </a:r>
            <a:r>
              <a:rPr lang="ja-JP" altLang="en-US" sz="1350" dirty="0">
                <a:latin typeface="メイリオ" panose="020B0604030504040204" pitchFamily="50" charset="-128"/>
                <a:ea typeface="メイリオ" panose="020B0604030504040204" pitchFamily="50" charset="-128"/>
              </a:rPr>
              <a:t>てください。</a:t>
            </a:r>
            <a:endParaRPr kumimoji="1" lang="ja-JP" altLang="en-US" sz="1350" dirty="0">
              <a:latin typeface="メイリオ" panose="020B0604030504040204" pitchFamily="50" charset="-128"/>
              <a:ea typeface="メイリオ" panose="020B0604030504040204" pitchFamily="50" charset="-128"/>
            </a:endParaRPr>
          </a:p>
        </p:txBody>
      </p:sp>
      <p:graphicFrame>
        <p:nvGraphicFramePr>
          <p:cNvPr id="26" name="表 26">
            <a:extLst>
              <a:ext uri="{FF2B5EF4-FFF2-40B4-BE49-F238E27FC236}">
                <a16:creationId xmlns:a16="http://schemas.microsoft.com/office/drawing/2014/main" id="{E6871F5E-19CF-492A-91B4-9A29009B202A}"/>
              </a:ext>
            </a:extLst>
          </p:cNvPr>
          <p:cNvGraphicFramePr>
            <a:graphicFrameLocks noGrp="1"/>
          </p:cNvGraphicFramePr>
          <p:nvPr/>
        </p:nvGraphicFramePr>
        <p:xfrm>
          <a:off x="2375526" y="2010909"/>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3" name="正方形/長方形 2">
            <a:extLst>
              <a:ext uri="{FF2B5EF4-FFF2-40B4-BE49-F238E27FC236}">
                <a16:creationId xmlns:a16="http://schemas.microsoft.com/office/drawing/2014/main" id="{F537F9E8-75AB-4B9E-A9A2-F5F9689E4276}"/>
              </a:ext>
            </a:extLst>
          </p:cNvPr>
          <p:cNvSpPr/>
          <p:nvPr/>
        </p:nvSpPr>
        <p:spPr>
          <a:xfrm>
            <a:off x="4432319" y="3108201"/>
            <a:ext cx="212274" cy="323165"/>
          </a:xfrm>
          <a:prstGeom prst="rect">
            <a:avLst/>
          </a:prstGeom>
        </p:spPr>
        <p:txBody>
          <a:bodyPr wrap="square">
            <a:spAutoFit/>
          </a:bodyPr>
          <a:lstStyle/>
          <a:p>
            <a:r>
              <a:rPr kumimoji="1" lang="en-US" altLang="ja-JP" sz="1500" dirty="0"/>
              <a:t>5</a:t>
            </a:r>
            <a:endParaRPr kumimoji="1" lang="ja-JP" altLang="en-US" sz="1500" dirty="0"/>
          </a:p>
        </p:txBody>
      </p:sp>
      <p:sp>
        <p:nvSpPr>
          <p:cNvPr id="23" name="正方形/長方形 22">
            <a:extLst>
              <a:ext uri="{FF2B5EF4-FFF2-40B4-BE49-F238E27FC236}">
                <a16:creationId xmlns:a16="http://schemas.microsoft.com/office/drawing/2014/main" id="{55446053-F7E0-479B-B01E-9F83A02937E9}"/>
              </a:ext>
            </a:extLst>
          </p:cNvPr>
          <p:cNvSpPr/>
          <p:nvPr/>
        </p:nvSpPr>
        <p:spPr>
          <a:xfrm>
            <a:off x="4343733" y="2800260"/>
            <a:ext cx="380233" cy="323165"/>
          </a:xfrm>
          <a:prstGeom prst="rect">
            <a:avLst/>
          </a:prstGeom>
        </p:spPr>
        <p:txBody>
          <a:bodyPr wrap="none">
            <a:spAutoFit/>
          </a:bodyPr>
          <a:lstStyle/>
          <a:p>
            <a:r>
              <a:rPr kumimoji="1" lang="en-US" altLang="ja-JP" sz="1500" dirty="0"/>
              <a:t>10</a:t>
            </a:r>
            <a:endParaRPr kumimoji="1" lang="ja-JP" altLang="en-US" sz="1500" dirty="0"/>
          </a:p>
        </p:txBody>
      </p:sp>
      <p:sp>
        <p:nvSpPr>
          <p:cNvPr id="25" name="正方形/長方形 24">
            <a:extLst>
              <a:ext uri="{FF2B5EF4-FFF2-40B4-BE49-F238E27FC236}">
                <a16:creationId xmlns:a16="http://schemas.microsoft.com/office/drawing/2014/main" id="{395E0B4D-9960-4956-9225-0CE88F756953}"/>
              </a:ext>
            </a:extLst>
          </p:cNvPr>
          <p:cNvSpPr/>
          <p:nvPr/>
        </p:nvSpPr>
        <p:spPr>
          <a:xfrm>
            <a:off x="4341119" y="2511075"/>
            <a:ext cx="380233" cy="323165"/>
          </a:xfrm>
          <a:prstGeom prst="rect">
            <a:avLst/>
          </a:prstGeom>
        </p:spPr>
        <p:txBody>
          <a:bodyPr wrap="none">
            <a:spAutoFit/>
          </a:bodyPr>
          <a:lstStyle/>
          <a:p>
            <a:r>
              <a:rPr kumimoji="1" lang="en-US" altLang="ja-JP" sz="1500" dirty="0"/>
              <a:t>15</a:t>
            </a:r>
            <a:endParaRPr kumimoji="1" lang="ja-JP" altLang="en-US" sz="1500" dirty="0"/>
          </a:p>
        </p:txBody>
      </p:sp>
      <p:sp>
        <p:nvSpPr>
          <p:cNvPr id="27" name="正方形/長方形 26">
            <a:extLst>
              <a:ext uri="{FF2B5EF4-FFF2-40B4-BE49-F238E27FC236}">
                <a16:creationId xmlns:a16="http://schemas.microsoft.com/office/drawing/2014/main" id="{2595586A-83F4-4EB0-8AAC-6B43179A2F0B}"/>
              </a:ext>
            </a:extLst>
          </p:cNvPr>
          <p:cNvSpPr/>
          <p:nvPr/>
        </p:nvSpPr>
        <p:spPr>
          <a:xfrm>
            <a:off x="4331329" y="2233715"/>
            <a:ext cx="390646" cy="323165"/>
          </a:xfrm>
          <a:prstGeom prst="rect">
            <a:avLst/>
          </a:prstGeom>
        </p:spPr>
        <p:txBody>
          <a:bodyPr wrap="square">
            <a:spAutoFit/>
          </a:bodyPr>
          <a:lstStyle/>
          <a:p>
            <a:r>
              <a:rPr kumimoji="1" lang="en-US" altLang="ja-JP" sz="1500" dirty="0"/>
              <a:t>20</a:t>
            </a:r>
            <a:endParaRPr kumimoji="1" lang="ja-JP" altLang="en-US" sz="1500" dirty="0"/>
          </a:p>
        </p:txBody>
      </p:sp>
      <p:cxnSp>
        <p:nvCxnSpPr>
          <p:cNvPr id="28" name="Line 25">
            <a:extLst>
              <a:ext uri="{FF2B5EF4-FFF2-40B4-BE49-F238E27FC236}">
                <a16:creationId xmlns:a16="http://schemas.microsoft.com/office/drawing/2014/main" id="{4413EF2F-3C3A-44A3-8FEF-84DED4340715}"/>
              </a:ext>
            </a:extLst>
          </p:cNvPr>
          <p:cNvCxnSpPr>
            <a:cxnSpLocks noChangeShapeType="1"/>
          </p:cNvCxnSpPr>
          <p:nvPr/>
        </p:nvCxnSpPr>
        <p:spPr bwMode="auto">
          <a:xfrm>
            <a:off x="4723724" y="2115525"/>
            <a:ext cx="2215661"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9" name="正方形/長方形 28">
            <a:extLst>
              <a:ext uri="{FF2B5EF4-FFF2-40B4-BE49-F238E27FC236}">
                <a16:creationId xmlns:a16="http://schemas.microsoft.com/office/drawing/2014/main" id="{BA9FA074-2455-497E-AA1D-DEA2145A33C8}"/>
              </a:ext>
            </a:extLst>
          </p:cNvPr>
          <p:cNvSpPr/>
          <p:nvPr/>
        </p:nvSpPr>
        <p:spPr>
          <a:xfrm>
            <a:off x="4331329" y="1958328"/>
            <a:ext cx="390646" cy="323165"/>
          </a:xfrm>
          <a:prstGeom prst="rect">
            <a:avLst/>
          </a:prstGeom>
        </p:spPr>
        <p:txBody>
          <a:bodyPr wrap="square">
            <a:spAutoFit/>
          </a:bodyPr>
          <a:lstStyle/>
          <a:p>
            <a:r>
              <a:rPr kumimoji="1" lang="en-US" altLang="ja-JP" sz="1500" dirty="0"/>
              <a:t>25</a:t>
            </a:r>
            <a:endParaRPr kumimoji="1" lang="ja-JP" altLang="en-US" sz="1500" dirty="0"/>
          </a:p>
        </p:txBody>
      </p:sp>
      <p:sp>
        <p:nvSpPr>
          <p:cNvPr id="21" name="コンテンツ プレースホルダー 20">
            <a:extLst>
              <a:ext uri="{FF2B5EF4-FFF2-40B4-BE49-F238E27FC236}">
                <a16:creationId xmlns:a16="http://schemas.microsoft.com/office/drawing/2014/main" id="{E0F82920-ADDC-4246-8CDB-082A5E9FAF1B}"/>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3726637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19" name="Rectangle 16">
            <a:extLst>
              <a:ext uri="{FF2B5EF4-FFF2-40B4-BE49-F238E27FC236}">
                <a16:creationId xmlns:a16="http://schemas.microsoft.com/office/drawing/2014/main" id="{A5AEF3FC-B86D-5348-A0C7-B621420AF656}"/>
              </a:ext>
            </a:extLst>
          </p:cNvPr>
          <p:cNvSpPr>
            <a:spLocks noChangeArrowheads="1"/>
          </p:cNvSpPr>
          <p:nvPr/>
        </p:nvSpPr>
        <p:spPr bwMode="auto">
          <a:xfrm>
            <a:off x="5448383" y="1176643"/>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04075FE-F67E-A34D-AB15-827F8DCE5C89}"/>
              </a:ext>
            </a:extLst>
          </p:cNvPr>
          <p:cNvSpPr txBox="1"/>
          <p:nvPr/>
        </p:nvSpPr>
        <p:spPr>
          <a:xfrm>
            <a:off x="1407796" y="3103505"/>
            <a:ext cx="2141933" cy="305468"/>
          </a:xfrm>
          <a:prstGeom prst="rect">
            <a:avLst/>
          </a:prstGeom>
          <a:noFill/>
        </p:spPr>
        <p:txBody>
          <a:bodyPr wrap="none" rtlCol="0">
            <a:spAutoFit/>
          </a:bodyPr>
          <a:lstStyle/>
          <a:p>
            <a:r>
              <a:rPr lang="ja-JP" altLang="en-US" sz="1385" b="1" dirty="0">
                <a:solidFill>
                  <a:srgbClr val="FF0000"/>
                </a:solidFill>
                <a:latin typeface="メイリオ" panose="020B0604030504040204" pitchFamily="50" charset="-128"/>
                <a:ea typeface="メイリオ" panose="020B0604030504040204" pitchFamily="50" charset="-128"/>
              </a:rPr>
              <a:t>範囲が一番小さいのは？</a:t>
            </a:r>
            <a:endParaRPr kumimoji="1" lang="ja-JP" altLang="en-US" sz="1385" b="1" dirty="0">
              <a:solidFill>
                <a:srgbClr val="FF0000"/>
              </a:solidFill>
              <a:latin typeface="メイリオ" panose="020B0604030504040204" pitchFamily="50" charset="-128"/>
              <a:ea typeface="メイリオ" panose="020B0604030504040204" pitchFamily="50" charset="-128"/>
            </a:endParaRP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Tree>
    <p:extLst>
      <p:ext uri="{BB962C8B-B14F-4D97-AF65-F5344CB8AC3E}">
        <p14:creationId xmlns:p14="http://schemas.microsoft.com/office/powerpoint/2010/main" val="40106514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19" name="Rectangle 16">
            <a:extLst>
              <a:ext uri="{FF2B5EF4-FFF2-40B4-BE49-F238E27FC236}">
                <a16:creationId xmlns:a16="http://schemas.microsoft.com/office/drawing/2014/main" id="{A5AEF3FC-B86D-5348-A0C7-B621420AF656}"/>
              </a:ext>
            </a:extLst>
          </p:cNvPr>
          <p:cNvSpPr>
            <a:spLocks noChangeArrowheads="1"/>
          </p:cNvSpPr>
          <p:nvPr/>
        </p:nvSpPr>
        <p:spPr bwMode="auto">
          <a:xfrm>
            <a:off x="5448383" y="1176643"/>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04075FE-F67E-A34D-AB15-827F8DCE5C89}"/>
              </a:ext>
            </a:extLst>
          </p:cNvPr>
          <p:cNvSpPr txBox="1"/>
          <p:nvPr/>
        </p:nvSpPr>
        <p:spPr>
          <a:xfrm>
            <a:off x="1407796" y="3103505"/>
            <a:ext cx="2141933" cy="305468"/>
          </a:xfrm>
          <a:prstGeom prst="rect">
            <a:avLst/>
          </a:prstGeom>
          <a:noFill/>
        </p:spPr>
        <p:txBody>
          <a:bodyPr wrap="none" rtlCol="0">
            <a:spAutoFit/>
          </a:bodyPr>
          <a:lstStyle/>
          <a:p>
            <a:r>
              <a:rPr lang="ja-JP" altLang="en-US" sz="1385" b="1" dirty="0">
                <a:solidFill>
                  <a:srgbClr val="FF0000"/>
                </a:solidFill>
                <a:latin typeface="メイリオ" panose="020B0604030504040204" pitchFamily="50" charset="-128"/>
                <a:ea typeface="メイリオ" panose="020B0604030504040204" pitchFamily="50" charset="-128"/>
              </a:rPr>
              <a:t>範囲が一番小さいのは？</a:t>
            </a:r>
            <a:endParaRPr kumimoji="1" lang="ja-JP" altLang="en-US" sz="1385" b="1" dirty="0">
              <a:solidFill>
                <a:srgbClr val="FF000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77361" y="3574114"/>
            <a:ext cx="761747"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50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Tree>
    <p:extLst>
      <p:ext uri="{BB962C8B-B14F-4D97-AF65-F5344CB8AC3E}">
        <p14:creationId xmlns:p14="http://schemas.microsoft.com/office/powerpoint/2010/main" val="1103396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18" name="図形グループ 17"/>
          <p:cNvGrpSpPr/>
          <p:nvPr/>
        </p:nvGrpSpPr>
        <p:grpSpPr>
          <a:xfrm>
            <a:off x="2302995" y="2173877"/>
            <a:ext cx="4548655" cy="795747"/>
            <a:chOff x="1304790" y="3118579"/>
            <a:chExt cx="6570279" cy="1149412"/>
          </a:xfrm>
        </p:grpSpPr>
        <p:grpSp>
          <p:nvGrpSpPr>
            <p:cNvPr id="15" name="図形グループ 14"/>
            <p:cNvGrpSpPr/>
            <p:nvPr/>
          </p:nvGrpSpPr>
          <p:grpSpPr>
            <a:xfrm>
              <a:off x="2241176" y="3118579"/>
              <a:ext cx="4697507" cy="1149412"/>
              <a:chOff x="2241176" y="3118579"/>
              <a:chExt cx="4697507" cy="1149412"/>
            </a:xfrm>
          </p:grpSpPr>
          <p:sp>
            <p:nvSpPr>
              <p:cNvPr id="11" name="正方形/長方形 10"/>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13" name="直線矢印コネクタ 12"/>
              <p:cNvCxnSpPr>
                <a:cxnSpLocks/>
              </p:cNvCxnSpPr>
              <p:nvPr/>
            </p:nvCxnSpPr>
            <p:spPr>
              <a:xfrm>
                <a:off x="2241176" y="36883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テキスト ボックス 15"/>
            <p:cNvSpPr txBox="1"/>
            <p:nvPr/>
          </p:nvSpPr>
          <p:spPr>
            <a:xfrm>
              <a:off x="1304790" y="3490689"/>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入力</a:t>
              </a:r>
              <a:endParaRPr kumimoji="1" lang="ja-JP" altLang="en-US" sz="166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92420" y="3494072"/>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出力</a:t>
              </a:r>
              <a:endParaRPr kumimoji="1" lang="ja-JP" altLang="en-US" sz="1661"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89F0EA35-882E-4A78-9EEE-A4597F5E9583}"/>
                  </a:ext>
                </a:extLst>
              </p:cNvPr>
              <p:cNvSpPr txBox="1"/>
              <p:nvPr/>
            </p:nvSpPr>
            <p:spPr>
              <a:xfrm>
                <a:off x="1644183" y="3001719"/>
                <a:ext cx="1121846" cy="255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61" i="1">
                          <a:latin typeface="Cambria Math" charset="0"/>
                          <a:ea typeface="メイリオ" panose="020B0604030504040204" pitchFamily="50" charset="-128"/>
                        </a:rPr>
                        <m:t>例：</m:t>
                      </m:r>
                      <m:r>
                        <a:rPr kumimoji="1" lang="en-US" altLang="ja-JP" sz="1661" i="1">
                          <a:latin typeface="Cambria Math" charset="0"/>
                          <a:ea typeface="メイリオ" panose="020B0604030504040204" pitchFamily="50" charset="-128"/>
                        </a:rPr>
                        <m:t>𝑦</m:t>
                      </m:r>
                      <m:r>
                        <a:rPr kumimoji="1" lang="en-US" altLang="ja-JP" sz="1661" i="1">
                          <a:latin typeface="Cambria Math" charset="0"/>
                          <a:ea typeface="メイリオ" panose="020B0604030504040204" pitchFamily="50" charset="-128"/>
                        </a:rPr>
                        <m:t>=</m:t>
                      </m:r>
                      <m:sSup>
                        <m:sSupPr>
                          <m:ctrlPr>
                            <a:rPr kumimoji="1" lang="en-US" altLang="ja-JP" sz="1661" i="1">
                              <a:latin typeface="Cambria Math" panose="02040503050406030204" pitchFamily="18" charset="0"/>
                              <a:ea typeface="メイリオ" panose="020B0604030504040204" pitchFamily="50" charset="-128"/>
                            </a:rPr>
                          </m:ctrlPr>
                        </m:sSupPr>
                        <m:e>
                          <m:r>
                            <a:rPr kumimoji="1" lang="en-US" altLang="ja-JP" sz="1661" i="1">
                              <a:latin typeface="Cambria Math" charset="0"/>
                              <a:ea typeface="メイリオ" panose="020B0604030504040204" pitchFamily="50" charset="-128"/>
                            </a:rPr>
                            <m:t>𝑥</m:t>
                          </m:r>
                        </m:e>
                        <m:sup>
                          <m:r>
                            <a:rPr kumimoji="1" lang="en-US" altLang="ja-JP" sz="1661" i="1">
                              <a:latin typeface="Cambria Math" charset="0"/>
                              <a:ea typeface="メイリオ" panose="020B0604030504040204" pitchFamily="50" charset="-128"/>
                            </a:rPr>
                            <m:t>2</m:t>
                          </m:r>
                        </m:sup>
                      </m:sSup>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67" name="テキスト ボックス 66">
                <a:extLst>
                  <a:ext uri="{FF2B5EF4-FFF2-40B4-BE49-F238E27FC236}">
                    <a16:creationId xmlns:a16="http://schemas.microsoft.com/office/drawing/2014/main" id="{89F0EA35-882E-4A78-9EEE-A4597F5E9583}"/>
                  </a:ext>
                </a:extLst>
              </p:cNvPr>
              <p:cNvSpPr txBox="1">
                <a:spLocks noRot="1" noChangeAspect="1" noMove="1" noResize="1" noEditPoints="1" noAdjustHandles="1" noChangeArrowheads="1" noChangeShapeType="1" noTextEdit="1"/>
              </p:cNvSpPr>
              <p:nvPr/>
            </p:nvSpPr>
            <p:spPr>
              <a:xfrm>
                <a:off x="1644183" y="3001719"/>
                <a:ext cx="1121846" cy="255583"/>
              </a:xfrm>
              <a:prstGeom prst="rect">
                <a:avLst/>
              </a:prstGeom>
              <a:blipFill>
                <a:blip r:embed="rId2"/>
                <a:stretch>
                  <a:fillRect l="-7609" t="-9524" b="-21429"/>
                </a:stretch>
              </a:blipFill>
            </p:spPr>
            <p:txBody>
              <a:bodyPr/>
              <a:lstStyle/>
              <a:p>
                <a:r>
                  <a:rPr lang="ja-JP" altLang="en-US">
                    <a:noFill/>
                  </a:rPr>
                  <a:t> </a:t>
                </a:r>
              </a:p>
            </p:txBody>
          </p:sp>
        </mc:Fallback>
      </mc:AlternateContent>
      <p:grpSp>
        <p:nvGrpSpPr>
          <p:cNvPr id="68" name="図形グループ 19">
            <a:extLst>
              <a:ext uri="{FF2B5EF4-FFF2-40B4-BE49-F238E27FC236}">
                <a16:creationId xmlns:a16="http://schemas.microsoft.com/office/drawing/2014/main" id="{2BE3E687-2671-496B-A531-10E1419F38D4}"/>
              </a:ext>
            </a:extLst>
          </p:cNvPr>
          <p:cNvGrpSpPr/>
          <p:nvPr/>
        </p:nvGrpSpPr>
        <p:grpSpPr>
          <a:xfrm>
            <a:off x="2267181" y="3485829"/>
            <a:ext cx="4598345" cy="975803"/>
            <a:chOff x="1251120" y="2858499"/>
            <a:chExt cx="6642054" cy="1409492"/>
          </a:xfrm>
        </p:grpSpPr>
        <p:grpSp>
          <p:nvGrpSpPr>
            <p:cNvPr id="69" name="図形グループ 20">
              <a:extLst>
                <a:ext uri="{FF2B5EF4-FFF2-40B4-BE49-F238E27FC236}">
                  <a16:creationId xmlns:a16="http://schemas.microsoft.com/office/drawing/2014/main" id="{C98752A5-600E-4FEC-B257-6FE9D0ABEF02}"/>
                </a:ext>
              </a:extLst>
            </p:cNvPr>
            <p:cNvGrpSpPr/>
            <p:nvPr/>
          </p:nvGrpSpPr>
          <p:grpSpPr>
            <a:xfrm>
              <a:off x="2241176" y="3118579"/>
              <a:ext cx="4697507" cy="1149412"/>
              <a:chOff x="2241176" y="3118579"/>
              <a:chExt cx="4697507" cy="1149412"/>
            </a:xfrm>
          </p:grpSpPr>
          <p:sp>
            <p:nvSpPr>
              <p:cNvPr id="72" name="正方形/長方形 71">
                <a:extLst>
                  <a:ext uri="{FF2B5EF4-FFF2-40B4-BE49-F238E27FC236}">
                    <a16:creationId xmlns:a16="http://schemas.microsoft.com/office/drawing/2014/main" id="{10C269D2-B7CE-4947-B3D1-B664EB31DC6B}"/>
                  </a:ext>
                </a:extLst>
              </p:cNvPr>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73" name="直線矢印コネクタ 72">
                <a:extLst>
                  <a:ext uri="{FF2B5EF4-FFF2-40B4-BE49-F238E27FC236}">
                    <a16:creationId xmlns:a16="http://schemas.microsoft.com/office/drawing/2014/main" id="{813A2CF0-5BE9-493C-8B53-42224BAD6A3D}"/>
                  </a:ext>
                </a:extLst>
              </p:cNvPr>
              <p:cNvCxnSpPr/>
              <p:nvPr/>
            </p:nvCxnSpPr>
            <p:spPr>
              <a:xfrm>
                <a:off x="2241176"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48F2AC65-C3F5-4B5C-A846-39D512A44CD3}"/>
                  </a:ext>
                </a:extLst>
              </p:cNvPr>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テキスト ボックス 69">
              <a:extLst>
                <a:ext uri="{FF2B5EF4-FFF2-40B4-BE49-F238E27FC236}">
                  <a16:creationId xmlns:a16="http://schemas.microsoft.com/office/drawing/2014/main" id="{A5A972F2-2204-4E9D-A4AE-D96AC1FC6260}"/>
                </a:ext>
              </a:extLst>
            </p:cNvPr>
            <p:cNvSpPr txBox="1"/>
            <p:nvPr/>
          </p:nvSpPr>
          <p:spPr>
            <a:xfrm>
              <a:off x="1251120" y="2911090"/>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２</a:t>
              </a:r>
              <a:endParaRPr kumimoji="1" lang="ja-JP" altLang="en-US" sz="1661" dirty="0">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8233D2BF-4D56-4F8E-90D7-63E5DDF5C785}"/>
                </a:ext>
              </a:extLst>
            </p:cNvPr>
            <p:cNvSpPr txBox="1"/>
            <p:nvPr/>
          </p:nvSpPr>
          <p:spPr>
            <a:xfrm>
              <a:off x="7318479" y="2858499"/>
              <a:ext cx="574695"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４</a:t>
              </a:r>
              <a:endParaRPr kumimoji="1" lang="ja-JP" altLang="en-US" sz="1661" dirty="0">
                <a:latin typeface="メイリオ" panose="020B0604030504040204" pitchFamily="50" charset="-128"/>
                <a:ea typeface="メイリオ" panose="020B0604030504040204" pitchFamily="50" charset="-128"/>
              </a:endParaRPr>
            </a:p>
          </p:txBody>
        </p:sp>
      </p:grpSp>
      <p:grpSp>
        <p:nvGrpSpPr>
          <p:cNvPr id="75" name="図形グループ 28">
            <a:extLst>
              <a:ext uri="{FF2B5EF4-FFF2-40B4-BE49-F238E27FC236}">
                <a16:creationId xmlns:a16="http://schemas.microsoft.com/office/drawing/2014/main" id="{CEF4427D-1273-48A1-B448-313101B8C4AD}"/>
              </a:ext>
            </a:extLst>
          </p:cNvPr>
          <p:cNvGrpSpPr/>
          <p:nvPr/>
        </p:nvGrpSpPr>
        <p:grpSpPr>
          <a:xfrm>
            <a:off x="2262382" y="3847132"/>
            <a:ext cx="4616532" cy="356263"/>
            <a:chOff x="1370438" y="5543873"/>
            <a:chExt cx="6668323" cy="514601"/>
          </a:xfrm>
        </p:grpSpPr>
        <p:sp>
          <p:nvSpPr>
            <p:cNvPr id="76" name="テキスト ボックス 75">
              <a:extLst>
                <a:ext uri="{FF2B5EF4-FFF2-40B4-BE49-F238E27FC236}">
                  <a16:creationId xmlns:a16="http://schemas.microsoft.com/office/drawing/2014/main" id="{3A2B206E-BC08-430A-BAD3-E2B8811B3597}"/>
                </a:ext>
              </a:extLst>
            </p:cNvPr>
            <p:cNvSpPr txBox="1"/>
            <p:nvPr/>
          </p:nvSpPr>
          <p:spPr>
            <a:xfrm>
              <a:off x="1370438" y="5543873"/>
              <a:ext cx="574695" cy="502544"/>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３</a:t>
              </a:r>
              <a:endParaRPr kumimoji="1" lang="ja-JP" altLang="en-US" sz="1661" dirty="0">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038E9E04-F168-4B4D-8668-2C084F31936B}"/>
                </a:ext>
              </a:extLst>
            </p:cNvPr>
            <p:cNvSpPr txBox="1"/>
            <p:nvPr/>
          </p:nvSpPr>
          <p:spPr>
            <a:xfrm>
              <a:off x="7464066" y="5555930"/>
              <a:ext cx="574695" cy="502544"/>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９</a:t>
              </a:r>
              <a:endParaRPr kumimoji="1" lang="ja-JP" altLang="en-US" sz="1661" dirty="0">
                <a:latin typeface="メイリオ" panose="020B0604030504040204" pitchFamily="50" charset="-128"/>
                <a:ea typeface="メイリオ" panose="020B0604030504040204" pitchFamily="50" charset="-128"/>
              </a:endParaRPr>
            </a:p>
          </p:txBody>
        </p:sp>
      </p:grpSp>
      <p:grpSp>
        <p:nvGrpSpPr>
          <p:cNvPr id="78" name="図形グループ 31">
            <a:extLst>
              <a:ext uri="{FF2B5EF4-FFF2-40B4-BE49-F238E27FC236}">
                <a16:creationId xmlns:a16="http://schemas.microsoft.com/office/drawing/2014/main" id="{4C866F46-640A-40FE-86EF-A1EDDC9CDD00}"/>
              </a:ext>
            </a:extLst>
          </p:cNvPr>
          <p:cNvGrpSpPr/>
          <p:nvPr/>
        </p:nvGrpSpPr>
        <p:grpSpPr>
          <a:xfrm>
            <a:off x="2181421" y="4210204"/>
            <a:ext cx="4655821" cy="359906"/>
            <a:chOff x="1253494" y="6068310"/>
            <a:chExt cx="6725075" cy="519864"/>
          </a:xfrm>
        </p:grpSpPr>
        <p:sp>
          <p:nvSpPr>
            <p:cNvPr id="79" name="テキスト ボックス 78">
              <a:extLst>
                <a:ext uri="{FF2B5EF4-FFF2-40B4-BE49-F238E27FC236}">
                  <a16:creationId xmlns:a16="http://schemas.microsoft.com/office/drawing/2014/main" id="{8D1B55B9-3D90-4095-AD24-B1474DB5549D}"/>
                </a:ext>
              </a:extLst>
            </p:cNvPr>
            <p:cNvSpPr txBox="1"/>
            <p:nvPr/>
          </p:nvSpPr>
          <p:spPr>
            <a:xfrm>
              <a:off x="1253494" y="6085629"/>
              <a:ext cx="822449" cy="502545"/>
            </a:xfrm>
            <a:prstGeom prst="rect">
              <a:avLst/>
            </a:prstGeom>
            <a:noFill/>
          </p:spPr>
          <p:txBody>
            <a:bodyPr wrap="none" rtlCol="0">
              <a:spAutoFit/>
            </a:bodyPr>
            <a:lstStyle/>
            <a:p>
              <a:r>
                <a:rPr kumimoji="1" lang="en-US" altLang="ja-JP" sz="1661" dirty="0">
                  <a:latin typeface="メイリオ" panose="020B0604030504040204" pitchFamily="50" charset="-128"/>
                  <a:ea typeface="メイリオ" panose="020B0604030504040204" pitchFamily="50" charset="-128"/>
                </a:rPr>
                <a:t>−</a:t>
              </a:r>
              <a:r>
                <a:rPr kumimoji="1" lang="ja-JP" altLang="en-US" sz="1661" dirty="0">
                  <a:latin typeface="メイリオ" panose="020B0604030504040204" pitchFamily="50" charset="-128"/>
                  <a:ea typeface="メイリオ" panose="020B0604030504040204" pitchFamily="50" charset="-128"/>
                </a:rPr>
                <a:t>１</a:t>
              </a:r>
              <a:endParaRPr kumimoji="1" lang="en-US" altLang="ja-JP" sz="1661" dirty="0">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DEBF4736-31DE-43C0-9110-F4644F7BA664}"/>
                </a:ext>
              </a:extLst>
            </p:cNvPr>
            <p:cNvSpPr txBox="1"/>
            <p:nvPr/>
          </p:nvSpPr>
          <p:spPr>
            <a:xfrm>
              <a:off x="7587490" y="6068310"/>
              <a:ext cx="391079" cy="502545"/>
            </a:xfrm>
            <a:prstGeom prst="rect">
              <a:avLst/>
            </a:prstGeom>
            <a:noFill/>
          </p:spPr>
          <p:txBody>
            <a:bodyPr wrap="square" rtlCol="0">
              <a:spAutoFit/>
            </a:bodyPr>
            <a:lstStyle/>
            <a:p>
              <a:r>
                <a:rPr lang="en-US" altLang="ja-JP" sz="1661" dirty="0">
                  <a:latin typeface="メイリオ" panose="020B0604030504040204" pitchFamily="50" charset="-128"/>
                  <a:ea typeface="メイリオ" panose="020B0604030504040204" pitchFamily="50" charset="-128"/>
                </a:rPr>
                <a:t>1</a:t>
              </a:r>
              <a:endParaRPr kumimoji="1" lang="ja-JP" altLang="en-US" sz="1661" dirty="0">
                <a:latin typeface="メイリオ" panose="020B0604030504040204" pitchFamily="50" charset="-128"/>
                <a:ea typeface="メイリオ" panose="020B0604030504040204" pitchFamily="50" charset="-128"/>
              </a:endParaRPr>
            </a:p>
          </p:txBody>
        </p:sp>
      </p:grpSp>
      <p:sp>
        <p:nvSpPr>
          <p:cNvPr id="82" name="円/楕円 32">
            <a:extLst>
              <a:ext uri="{FF2B5EF4-FFF2-40B4-BE49-F238E27FC236}">
                <a16:creationId xmlns:a16="http://schemas.microsoft.com/office/drawing/2014/main" id="{FACB4D22-713A-426A-9A8B-B0CB89A87AC4}"/>
              </a:ext>
            </a:extLst>
          </p:cNvPr>
          <p:cNvSpPr/>
          <p:nvPr/>
        </p:nvSpPr>
        <p:spPr>
          <a:xfrm>
            <a:off x="1984716" y="3376769"/>
            <a:ext cx="967887" cy="1282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83" name="円/楕円 33">
            <a:extLst>
              <a:ext uri="{FF2B5EF4-FFF2-40B4-BE49-F238E27FC236}">
                <a16:creationId xmlns:a16="http://schemas.microsoft.com/office/drawing/2014/main" id="{64589CA6-F148-4063-B6AE-B4C807D4D4C7}"/>
              </a:ext>
            </a:extLst>
          </p:cNvPr>
          <p:cNvSpPr/>
          <p:nvPr/>
        </p:nvSpPr>
        <p:spPr>
          <a:xfrm>
            <a:off x="6203383" y="3376769"/>
            <a:ext cx="967887" cy="1282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nvGrpSpPr>
          <p:cNvPr id="84" name="図形グループ 37">
            <a:extLst>
              <a:ext uri="{FF2B5EF4-FFF2-40B4-BE49-F238E27FC236}">
                <a16:creationId xmlns:a16="http://schemas.microsoft.com/office/drawing/2014/main" id="{448B7AE5-1C6B-44CD-A432-474AEA14C9F1}"/>
              </a:ext>
            </a:extLst>
          </p:cNvPr>
          <p:cNvGrpSpPr/>
          <p:nvPr/>
        </p:nvGrpSpPr>
        <p:grpSpPr>
          <a:xfrm>
            <a:off x="2805456" y="4438851"/>
            <a:ext cx="4817521" cy="323166"/>
            <a:chOff x="2154880" y="6398586"/>
            <a:chExt cx="6958643" cy="466796"/>
          </a:xfrm>
        </p:grpSpPr>
        <p:sp>
          <p:nvSpPr>
            <p:cNvPr id="85" name="テキスト ボックス 84">
              <a:extLst>
                <a:ext uri="{FF2B5EF4-FFF2-40B4-BE49-F238E27FC236}">
                  <a16:creationId xmlns:a16="http://schemas.microsoft.com/office/drawing/2014/main" id="{3C0A388D-C5FD-4CC4-B508-D3CF1DA65E27}"/>
                </a:ext>
              </a:extLst>
            </p:cNvPr>
            <p:cNvSpPr txBox="1"/>
            <p:nvPr/>
          </p:nvSpPr>
          <p:spPr>
            <a:xfrm>
              <a:off x="2154880" y="6398587"/>
              <a:ext cx="1100301" cy="466795"/>
            </a:xfrm>
            <a:prstGeom prst="rect">
              <a:avLst/>
            </a:prstGeom>
            <a:noFill/>
          </p:spPr>
          <p:txBody>
            <a:bodyPr wrap="none" rtlCol="0">
              <a:spAutoFit/>
            </a:bodyPr>
            <a:lstStyle/>
            <a:p>
              <a:r>
                <a:rPr lang="ja-JP" altLang="en-US" sz="1500" b="1" dirty="0">
                  <a:latin typeface="メイリオ" panose="020B0604030504040204" pitchFamily="50" charset="-128"/>
                  <a:ea typeface="メイリオ" panose="020B0604030504040204" pitchFamily="50" charset="-128"/>
                </a:rPr>
                <a:t>定義域</a:t>
              </a:r>
              <a:endParaRPr kumimoji="1" lang="ja-JP" altLang="en-US" sz="1500" b="1" dirty="0">
                <a:latin typeface="メイリオ" panose="020B0604030504040204" pitchFamily="50" charset="-128"/>
                <a:ea typeface="メイリオ" panose="020B0604030504040204" pitchFamily="50" charset="-128"/>
              </a:endParaRPr>
            </a:p>
          </p:txBody>
        </p:sp>
        <p:sp>
          <p:nvSpPr>
            <p:cNvPr id="86" name="テキスト ボックス 85">
              <a:extLst>
                <a:ext uri="{FF2B5EF4-FFF2-40B4-BE49-F238E27FC236}">
                  <a16:creationId xmlns:a16="http://schemas.microsoft.com/office/drawing/2014/main" id="{537D0E00-9CBF-4D08-9407-DF3FA3A4EDE8}"/>
                </a:ext>
              </a:extLst>
            </p:cNvPr>
            <p:cNvSpPr txBox="1"/>
            <p:nvPr/>
          </p:nvSpPr>
          <p:spPr>
            <a:xfrm>
              <a:off x="8291074" y="6398586"/>
              <a:ext cx="822449" cy="466795"/>
            </a:xfrm>
            <a:prstGeom prst="rect">
              <a:avLst/>
            </a:prstGeom>
            <a:noFill/>
          </p:spPr>
          <p:txBody>
            <a:bodyPr wrap="none" rtlCol="0">
              <a:spAutoFit/>
            </a:bodyPr>
            <a:lstStyle/>
            <a:p>
              <a:r>
                <a:rPr lang="ja-JP" altLang="en-US" sz="1500" b="1" dirty="0">
                  <a:latin typeface="メイリオ" panose="020B0604030504040204" pitchFamily="50" charset="-128"/>
                  <a:ea typeface="メイリオ" panose="020B0604030504040204" pitchFamily="50" charset="-128"/>
                </a:rPr>
                <a:t>値域</a:t>
              </a:r>
              <a:endParaRPr kumimoji="1" lang="ja-JP" altLang="en-US" sz="1500" b="1" dirty="0">
                <a:latin typeface="メイリオ" panose="020B0604030504040204" pitchFamily="50" charset="-128"/>
                <a:ea typeface="メイリオ" panose="020B0604030504040204" pitchFamily="50" charset="-128"/>
              </a:endParaRPr>
            </a:p>
          </p:txBody>
        </p:sp>
      </p:grpSp>
      <p:sp>
        <p:nvSpPr>
          <p:cNvPr id="34" name="正方形/長方形 33">
            <a:extLst>
              <a:ext uri="{FF2B5EF4-FFF2-40B4-BE49-F238E27FC236}">
                <a16:creationId xmlns:a16="http://schemas.microsoft.com/office/drawing/2014/main" id="{CA6A782B-4A42-4051-9239-327E9F39ABEA}"/>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5" name="正方形/長方形 34">
            <a:extLst>
              <a:ext uri="{FF2B5EF4-FFF2-40B4-BE49-F238E27FC236}">
                <a16:creationId xmlns:a16="http://schemas.microsoft.com/office/drawing/2014/main" id="{B69510A0-F94B-49D1-A808-EFD815CFE7CA}"/>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6" name="コンテンツ プレースホルダー 2">
            <a:extLst>
              <a:ext uri="{FF2B5EF4-FFF2-40B4-BE49-F238E27FC236}">
                <a16:creationId xmlns:a16="http://schemas.microsoft.com/office/drawing/2014/main" id="{B2D5BA98-63F6-4851-B57F-4D7658E8E786}"/>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25FAD46D-61A4-324D-B0B7-46AA95A50CC8}"/>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a:t>
                </a:r>
                <a:r>
                  <a:rPr lang="ja-JP" altLang="en-US" sz="1600" dirty="0">
                    <a:solidFill>
                      <a:srgbClr val="FF0000"/>
                    </a:solidFill>
                    <a:latin typeface="メイリオ" panose="020B0604030504040204" pitchFamily="50" charset="-128"/>
                    <a:ea typeface="メイリオ" panose="020B0604030504040204" pitchFamily="50" charset="-128"/>
                  </a:rPr>
                  <a:t>定義域</a:t>
                </a:r>
                <a:r>
                  <a:rPr lang="ja-JP" altLang="en-US" sz="1600" dirty="0">
                    <a:latin typeface="メイリオ" panose="020B0604030504040204" pitchFamily="50" charset="-128"/>
                    <a:ea typeface="メイリオ" panose="020B0604030504040204" pitchFamily="50" charset="-128"/>
                  </a:rPr>
                  <a:t>とし、実数を</a:t>
                </a:r>
                <a:r>
                  <a:rPr lang="ja-JP" altLang="en-US" sz="1600" dirty="0">
                    <a:solidFill>
                      <a:srgbClr val="FF0000"/>
                    </a:solidFill>
                    <a:latin typeface="メイリオ" panose="020B0604030504040204" pitchFamily="50" charset="-128"/>
                    <a:ea typeface="メイリオ" panose="020B0604030504040204" pitchFamily="50" charset="-128"/>
                  </a:rPr>
                  <a:t>値域</a:t>
                </a:r>
                <a:r>
                  <a:rPr lang="ja-JP" altLang="en-US" sz="1600" dirty="0">
                    <a:latin typeface="メイリオ" panose="020B0604030504040204" pitchFamily="50" charset="-128"/>
                    <a:ea typeface="メイリオ" panose="020B0604030504040204" pitchFamily="50" charset="-128"/>
                  </a:rPr>
                  <a:t>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37" name="正方形/長方形 36">
                <a:extLst>
                  <a:ext uri="{FF2B5EF4-FFF2-40B4-BE49-F238E27FC236}">
                    <a16:creationId xmlns:a16="http://schemas.microsoft.com/office/drawing/2014/main" id="{25FAD46D-61A4-324D-B0B7-46AA95A50CC8}"/>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3"/>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55941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19" name="Rectangle 16">
            <a:extLst>
              <a:ext uri="{FF2B5EF4-FFF2-40B4-BE49-F238E27FC236}">
                <a16:creationId xmlns:a16="http://schemas.microsoft.com/office/drawing/2014/main" id="{A5AEF3FC-B86D-5348-A0C7-B621420AF656}"/>
              </a:ext>
            </a:extLst>
          </p:cNvPr>
          <p:cNvSpPr>
            <a:spLocks noChangeArrowheads="1"/>
          </p:cNvSpPr>
          <p:nvPr/>
        </p:nvSpPr>
        <p:spPr bwMode="auto">
          <a:xfrm>
            <a:off x="5448383" y="1176643"/>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04075FE-F67E-A34D-AB15-827F8DCE5C89}"/>
              </a:ext>
            </a:extLst>
          </p:cNvPr>
          <p:cNvSpPr txBox="1"/>
          <p:nvPr/>
        </p:nvSpPr>
        <p:spPr>
          <a:xfrm>
            <a:off x="1407796" y="3103505"/>
            <a:ext cx="2141933" cy="305468"/>
          </a:xfrm>
          <a:prstGeom prst="rect">
            <a:avLst/>
          </a:prstGeom>
          <a:noFill/>
        </p:spPr>
        <p:txBody>
          <a:bodyPr wrap="none" rtlCol="0">
            <a:spAutoFit/>
          </a:bodyPr>
          <a:lstStyle/>
          <a:p>
            <a:r>
              <a:rPr lang="ja-JP" altLang="en-US" sz="1385" b="1" dirty="0">
                <a:solidFill>
                  <a:srgbClr val="FF0000"/>
                </a:solidFill>
                <a:latin typeface="メイリオ" panose="020B0604030504040204" pitchFamily="50" charset="-128"/>
                <a:ea typeface="メイリオ" panose="020B0604030504040204" pitchFamily="50" charset="-128"/>
              </a:rPr>
              <a:t>範囲が一番小さいのは？</a:t>
            </a:r>
            <a:endParaRPr kumimoji="1" lang="ja-JP" altLang="en-US" sz="1385" b="1" dirty="0">
              <a:solidFill>
                <a:srgbClr val="FF000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77361" y="3574114"/>
            <a:ext cx="761747"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50</a:t>
            </a:r>
          </a:p>
        </p:txBody>
      </p:sp>
      <p:sp>
        <p:nvSpPr>
          <p:cNvPr id="18" name="正方形/長方形 17">
            <a:extLst>
              <a:ext uri="{FF2B5EF4-FFF2-40B4-BE49-F238E27FC236}">
                <a16:creationId xmlns:a16="http://schemas.microsoft.com/office/drawing/2014/main" id="{78189BA5-FFC9-114A-9216-DC1A9F198E6C}"/>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a:t>
            </a:r>
          </a:p>
        </p:txBody>
      </p:sp>
      <p:sp>
        <p:nvSpPr>
          <p:cNvPr id="23" name="正方形/長方形 22">
            <a:extLst>
              <a:ext uri="{FF2B5EF4-FFF2-40B4-BE49-F238E27FC236}">
                <a16:creationId xmlns:a16="http://schemas.microsoft.com/office/drawing/2014/main" id="{DE57D1A3-8FF5-D44B-8326-D983DC08BC40}"/>
              </a:ext>
            </a:extLst>
          </p:cNvPr>
          <p:cNvSpPr/>
          <p:nvPr/>
        </p:nvSpPr>
        <p:spPr>
          <a:xfrm>
            <a:off x="1432085" y="4124214"/>
            <a:ext cx="2220480"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a:t>
            </a:r>
            <a:r>
              <a:rPr lang="ja-JP" altLang="en-US" sz="1385" dirty="0">
                <a:latin typeface="メイリオ" panose="020B0604030504040204" pitchFamily="50" charset="-128"/>
                <a:ea typeface="メイリオ" panose="020B0604030504040204" pitchFamily="50" charset="-128"/>
              </a:rPr>
              <a:t>この幅を基準にとする）</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10" name="矢印: 左右 9">
            <a:extLst>
              <a:ext uri="{FF2B5EF4-FFF2-40B4-BE49-F238E27FC236}">
                <a16:creationId xmlns:a16="http://schemas.microsoft.com/office/drawing/2014/main" id="{E38D1805-9BA5-47FD-B68D-E16B310673DC}"/>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12" name="矢印: 上 11">
            <a:extLst>
              <a:ext uri="{FF2B5EF4-FFF2-40B4-BE49-F238E27FC236}">
                <a16:creationId xmlns:a16="http://schemas.microsoft.com/office/drawing/2014/main" id="{B585F7F7-DF19-4185-85A6-4CCDD0C38DAA}"/>
              </a:ext>
            </a:extLst>
          </p:cNvPr>
          <p:cNvSpPr/>
          <p:nvPr/>
        </p:nvSpPr>
        <p:spPr bwMode="auto">
          <a:xfrm>
            <a:off x="2934904" y="3874926"/>
            <a:ext cx="140230" cy="188320"/>
          </a:xfrm>
          <a:prstGeom prst="up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9549418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04075FE-F67E-A34D-AB15-827F8DCE5C89}"/>
              </a:ext>
            </a:extLst>
          </p:cNvPr>
          <p:cNvSpPr txBox="1"/>
          <p:nvPr/>
        </p:nvSpPr>
        <p:spPr>
          <a:xfrm>
            <a:off x="1407796" y="3103505"/>
            <a:ext cx="2141933" cy="305468"/>
          </a:xfrm>
          <a:prstGeom prst="rect">
            <a:avLst/>
          </a:prstGeom>
          <a:noFill/>
        </p:spPr>
        <p:txBody>
          <a:bodyPr wrap="none" rtlCol="0">
            <a:spAutoFit/>
          </a:bodyPr>
          <a:lstStyle/>
          <a:p>
            <a:r>
              <a:rPr lang="ja-JP" altLang="en-US" sz="1385" b="1" dirty="0">
                <a:solidFill>
                  <a:srgbClr val="FF0000"/>
                </a:solidFill>
                <a:latin typeface="メイリオ" panose="020B0604030504040204" pitchFamily="50" charset="-128"/>
                <a:ea typeface="メイリオ" panose="020B0604030504040204" pitchFamily="50" charset="-128"/>
              </a:rPr>
              <a:t>範囲が一番小さいのは？</a:t>
            </a:r>
            <a:endParaRPr kumimoji="1" lang="ja-JP" altLang="en-US" sz="1385" b="1" dirty="0">
              <a:solidFill>
                <a:srgbClr val="FF000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77361" y="3574114"/>
            <a:ext cx="761747"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50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40" name="テキスト ボックス 39">
            <a:extLst>
              <a:ext uri="{FF2B5EF4-FFF2-40B4-BE49-F238E27FC236}">
                <a16:creationId xmlns:a16="http://schemas.microsoft.com/office/drawing/2014/main" id="{E901D935-07E7-4E76-B9DD-8D3CB3DA83F9}"/>
              </a:ext>
            </a:extLst>
          </p:cNvPr>
          <p:cNvSpPr txBox="1"/>
          <p:nvPr/>
        </p:nvSpPr>
        <p:spPr>
          <a:xfrm>
            <a:off x="4827966" y="1202110"/>
            <a:ext cx="1964000" cy="305468"/>
          </a:xfrm>
          <a:prstGeom prst="rect">
            <a:avLst/>
          </a:prstGeom>
          <a:noFill/>
        </p:spPr>
        <p:txBody>
          <a:bodyPr wrap="none" rtlCol="0">
            <a:spAutoFit/>
          </a:bodyPr>
          <a:lstStyle/>
          <a:p>
            <a:r>
              <a:rPr lang="ja-JP" altLang="en-US" sz="1385" dirty="0">
                <a:solidFill>
                  <a:srgbClr val="FF0000"/>
                </a:solidFill>
                <a:latin typeface="メイリオ" panose="020B0604030504040204" pitchFamily="50" charset="-128"/>
                <a:ea typeface="メイリオ" panose="020B0604030504040204" pitchFamily="50" charset="-128"/>
              </a:rPr>
              <a:t>そのままプロットする</a:t>
            </a:r>
            <a:endParaRPr kumimoji="1" lang="en-US" altLang="ja-JP" sz="1385" dirty="0">
              <a:solidFill>
                <a:srgbClr val="FF0000"/>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11B9DD89-8D98-4674-AC22-D955B6C086B5}"/>
              </a:ext>
            </a:extLst>
          </p:cNvPr>
          <p:cNvSpPr/>
          <p:nvPr/>
        </p:nvSpPr>
        <p:spPr>
          <a:xfrm>
            <a:off x="1233089" y="3842407"/>
            <a:ext cx="1050288"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a:t>
            </a:r>
            <a:endParaRPr lang="ja-JP" altLang="en-US" sz="1350" dirty="0">
              <a:solidFill>
                <a:srgbClr val="FF0000"/>
              </a:solidFill>
            </a:endParaRPr>
          </a:p>
        </p:txBody>
      </p:sp>
    </p:spTree>
    <p:extLst>
      <p:ext uri="{BB962C8B-B14F-4D97-AF65-F5344CB8AC3E}">
        <p14:creationId xmlns:p14="http://schemas.microsoft.com/office/powerpoint/2010/main" val="1794384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cxnSp>
        <p:nvCxnSpPr>
          <p:cNvPr id="9" name="直線矢印コネクタ 8">
            <a:extLst>
              <a:ext uri="{FF2B5EF4-FFF2-40B4-BE49-F238E27FC236}">
                <a16:creationId xmlns:a16="http://schemas.microsoft.com/office/drawing/2014/main" id="{C00F6FCB-3258-41AC-B5FE-24AD1F732BA0}"/>
              </a:ext>
            </a:extLst>
          </p:cNvPr>
          <p:cNvCxnSpPr>
            <a:cxnSpLocks/>
          </p:cNvCxnSpPr>
          <p:nvPr/>
        </p:nvCxnSpPr>
        <p:spPr bwMode="auto">
          <a:xfrm>
            <a:off x="3257550" y="1870794"/>
            <a:ext cx="1398013" cy="834745"/>
          </a:xfrm>
          <a:prstGeom prst="straightConnector1">
            <a:avLst/>
          </a:prstGeom>
          <a:solidFill>
            <a:schemeClr val="accent1"/>
          </a:solidFill>
          <a:ln w="38100" cap="flat" cmpd="sng" algn="ctr">
            <a:solidFill>
              <a:schemeClr val="tx1"/>
            </a:solidFill>
            <a:prstDash val="solid"/>
            <a:round/>
            <a:headEnd type="none" w="med" len="med"/>
            <a:tailEnd type="stealth" w="lg" len="lg"/>
          </a:ln>
          <a:effectLst/>
        </p:spPr>
      </p:cxnSp>
      <p:sp>
        <p:nvSpPr>
          <p:cNvPr id="40" name="テキスト ボックス 39">
            <a:extLst>
              <a:ext uri="{FF2B5EF4-FFF2-40B4-BE49-F238E27FC236}">
                <a16:creationId xmlns:a16="http://schemas.microsoft.com/office/drawing/2014/main" id="{E901D935-07E7-4E76-B9DD-8D3CB3DA83F9}"/>
              </a:ext>
            </a:extLst>
          </p:cNvPr>
          <p:cNvSpPr txBox="1"/>
          <p:nvPr/>
        </p:nvSpPr>
        <p:spPr>
          <a:xfrm>
            <a:off x="4827966" y="1202110"/>
            <a:ext cx="1964000" cy="305468"/>
          </a:xfrm>
          <a:prstGeom prst="rect">
            <a:avLst/>
          </a:prstGeom>
          <a:noFill/>
        </p:spPr>
        <p:txBody>
          <a:bodyPr wrap="none" rtlCol="0">
            <a:spAutoFit/>
          </a:bodyPr>
          <a:lstStyle/>
          <a:p>
            <a:r>
              <a:rPr lang="ja-JP" altLang="en-US" sz="1385" dirty="0">
                <a:solidFill>
                  <a:srgbClr val="FF0000"/>
                </a:solidFill>
                <a:latin typeface="メイリオ" panose="020B0604030504040204" pitchFamily="50" charset="-128"/>
                <a:ea typeface="メイリオ" panose="020B0604030504040204" pitchFamily="50" charset="-128"/>
              </a:rPr>
              <a:t>そのままプロットする</a:t>
            </a:r>
            <a:endParaRPr kumimoji="1" lang="en-US" altLang="ja-JP" sz="1385"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329287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cxnSp>
        <p:nvCxnSpPr>
          <p:cNvPr id="9" name="直線矢印コネクタ 8">
            <a:extLst>
              <a:ext uri="{FF2B5EF4-FFF2-40B4-BE49-F238E27FC236}">
                <a16:creationId xmlns:a16="http://schemas.microsoft.com/office/drawing/2014/main" id="{C00F6FCB-3258-41AC-B5FE-24AD1F732BA0}"/>
              </a:ext>
            </a:extLst>
          </p:cNvPr>
          <p:cNvCxnSpPr>
            <a:cxnSpLocks/>
          </p:cNvCxnSpPr>
          <p:nvPr/>
        </p:nvCxnSpPr>
        <p:spPr bwMode="auto">
          <a:xfrm>
            <a:off x="3257550" y="1870794"/>
            <a:ext cx="1398013" cy="834745"/>
          </a:xfrm>
          <a:prstGeom prst="straightConnector1">
            <a:avLst/>
          </a:prstGeom>
          <a:solidFill>
            <a:schemeClr val="accent1"/>
          </a:solidFill>
          <a:ln w="38100" cap="flat" cmpd="sng" algn="ctr">
            <a:solidFill>
              <a:schemeClr val="tx1"/>
            </a:solidFill>
            <a:prstDash val="solid"/>
            <a:round/>
            <a:headEnd type="none" w="med" len="med"/>
            <a:tailEnd type="stealth" w="lg" len="lg"/>
          </a:ln>
          <a:effectLst/>
        </p:spPr>
      </p:cxnSp>
      <p:cxnSp>
        <p:nvCxnSpPr>
          <p:cNvPr id="32" name="直線矢印コネクタ 31">
            <a:extLst>
              <a:ext uri="{FF2B5EF4-FFF2-40B4-BE49-F238E27FC236}">
                <a16:creationId xmlns:a16="http://schemas.microsoft.com/office/drawing/2014/main" id="{951B6846-A6A2-4E02-A568-FA1DCE64D87E}"/>
              </a:ext>
            </a:extLst>
          </p:cNvPr>
          <p:cNvCxnSpPr>
            <a:cxnSpLocks/>
          </p:cNvCxnSpPr>
          <p:nvPr/>
        </p:nvCxnSpPr>
        <p:spPr bwMode="auto">
          <a:xfrm>
            <a:off x="3257550" y="2205796"/>
            <a:ext cx="1720844" cy="112840"/>
          </a:xfrm>
          <a:prstGeom prst="straightConnector1">
            <a:avLst/>
          </a:prstGeom>
          <a:solidFill>
            <a:schemeClr val="accent1"/>
          </a:solidFill>
          <a:ln w="38100" cap="flat" cmpd="sng" algn="ctr">
            <a:solidFill>
              <a:schemeClr val="tx1"/>
            </a:solidFill>
            <a:prstDash val="solid"/>
            <a:round/>
            <a:headEnd type="none" w="med" len="med"/>
            <a:tailEnd type="stealth" w="lg" len="lg"/>
          </a:ln>
          <a:effectLst/>
        </p:spPr>
      </p:cxnSp>
      <p:sp>
        <p:nvSpPr>
          <p:cNvPr id="40" name="テキスト ボックス 39">
            <a:extLst>
              <a:ext uri="{FF2B5EF4-FFF2-40B4-BE49-F238E27FC236}">
                <a16:creationId xmlns:a16="http://schemas.microsoft.com/office/drawing/2014/main" id="{E901D935-07E7-4E76-B9DD-8D3CB3DA83F9}"/>
              </a:ext>
            </a:extLst>
          </p:cNvPr>
          <p:cNvSpPr txBox="1"/>
          <p:nvPr/>
        </p:nvSpPr>
        <p:spPr>
          <a:xfrm>
            <a:off x="4827966" y="1202110"/>
            <a:ext cx="1964000" cy="305468"/>
          </a:xfrm>
          <a:prstGeom prst="rect">
            <a:avLst/>
          </a:prstGeom>
          <a:noFill/>
        </p:spPr>
        <p:txBody>
          <a:bodyPr wrap="none" rtlCol="0">
            <a:spAutoFit/>
          </a:bodyPr>
          <a:lstStyle/>
          <a:p>
            <a:r>
              <a:rPr lang="ja-JP" altLang="en-US" sz="1385" dirty="0">
                <a:solidFill>
                  <a:srgbClr val="FF0000"/>
                </a:solidFill>
                <a:latin typeface="メイリオ" panose="020B0604030504040204" pitchFamily="50" charset="-128"/>
                <a:ea typeface="メイリオ" panose="020B0604030504040204" pitchFamily="50" charset="-128"/>
              </a:rPr>
              <a:t>そのままプロットする</a:t>
            </a:r>
            <a:endParaRPr kumimoji="1" lang="en-US" altLang="ja-JP" sz="1385"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411702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35636" y="3828411"/>
            <a:ext cx="1569661"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（基準幅の２倍）</a:t>
            </a:r>
            <a:endParaRPr lang="ja-JP" altLang="en-US" sz="1350" dirty="0">
              <a:solidFill>
                <a:srgbClr val="FF0000"/>
              </a:solidFill>
            </a:endParaRPr>
          </a:p>
        </p:txBody>
      </p:sp>
    </p:spTree>
    <p:extLst>
      <p:ext uri="{BB962C8B-B14F-4D97-AF65-F5344CB8AC3E}">
        <p14:creationId xmlns:p14="http://schemas.microsoft.com/office/powerpoint/2010/main" val="33494251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35636" y="3828411"/>
            <a:ext cx="1569661"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（基準幅の２倍）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Tree>
    <p:extLst>
      <p:ext uri="{BB962C8B-B14F-4D97-AF65-F5344CB8AC3E}">
        <p14:creationId xmlns:p14="http://schemas.microsoft.com/office/powerpoint/2010/main" val="17606778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35636" y="3828411"/>
            <a:ext cx="1569661"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（基準幅の２倍）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4" name="矢印: 上カーブ 3">
            <a:extLst>
              <a:ext uri="{FF2B5EF4-FFF2-40B4-BE49-F238E27FC236}">
                <a16:creationId xmlns:a16="http://schemas.microsoft.com/office/drawing/2014/main" id="{71CAED28-CA79-4360-9402-5E939F4F4877}"/>
              </a:ext>
            </a:extLst>
          </p:cNvPr>
          <p:cNvSpPr/>
          <p:nvPr/>
        </p:nvSpPr>
        <p:spPr bwMode="auto">
          <a:xfrm rot="16200000">
            <a:off x="2604988" y="2171899"/>
            <a:ext cx="2339441" cy="781796"/>
          </a:xfrm>
          <a:prstGeom prst="curvedUp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4" name="正方形/長方形 33">
            <a:extLst>
              <a:ext uri="{FF2B5EF4-FFF2-40B4-BE49-F238E27FC236}">
                <a16:creationId xmlns:a16="http://schemas.microsoft.com/office/drawing/2014/main" id="{F41AF63A-ACCD-4061-A594-F0F4A455BDE0}"/>
              </a:ext>
            </a:extLst>
          </p:cNvPr>
          <p:cNvSpPr/>
          <p:nvPr/>
        </p:nvSpPr>
        <p:spPr>
          <a:xfrm>
            <a:off x="4984249" y="1171480"/>
            <a:ext cx="1726756"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度数を幅</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２</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で割る</a:t>
            </a:r>
            <a:endParaRPr lang="ja-JP" altLang="en-US" sz="1350" dirty="0">
              <a:solidFill>
                <a:srgbClr val="FF0000"/>
              </a:solidFill>
            </a:endParaRPr>
          </a:p>
        </p:txBody>
      </p:sp>
    </p:spTree>
    <p:extLst>
      <p:ext uri="{BB962C8B-B14F-4D97-AF65-F5344CB8AC3E}">
        <p14:creationId xmlns:p14="http://schemas.microsoft.com/office/powerpoint/2010/main" val="42552649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35636" y="3828411"/>
            <a:ext cx="1569661"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（基準幅の２倍）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34" name="正方形/長方形 33">
            <a:extLst>
              <a:ext uri="{FF2B5EF4-FFF2-40B4-BE49-F238E27FC236}">
                <a16:creationId xmlns:a16="http://schemas.microsoft.com/office/drawing/2014/main" id="{A61CB55F-7858-4847-A9B7-E6AD8DC142D3}"/>
              </a:ext>
            </a:extLst>
          </p:cNvPr>
          <p:cNvSpPr/>
          <p:nvPr/>
        </p:nvSpPr>
        <p:spPr>
          <a:xfrm>
            <a:off x="4984249" y="1171480"/>
            <a:ext cx="1726756"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度数を幅</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２</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で割る</a:t>
            </a:r>
            <a:endParaRPr lang="ja-JP" altLang="en-US" sz="1350" dirty="0">
              <a:solidFill>
                <a:srgbClr val="FF0000"/>
              </a:solidFill>
            </a:endParaRPr>
          </a:p>
        </p:txBody>
      </p:sp>
      <p:sp>
        <p:nvSpPr>
          <p:cNvPr id="35" name="正方形/長方形 34">
            <a:extLst>
              <a:ext uri="{FF2B5EF4-FFF2-40B4-BE49-F238E27FC236}">
                <a16:creationId xmlns:a16="http://schemas.microsoft.com/office/drawing/2014/main" id="{F48D3815-9CA1-4BB6-9BE2-3F7235BAC641}"/>
              </a:ext>
            </a:extLst>
          </p:cNvPr>
          <p:cNvSpPr/>
          <p:nvPr/>
        </p:nvSpPr>
        <p:spPr>
          <a:xfrm>
            <a:off x="4626814" y="1429015"/>
            <a:ext cx="1058303" cy="300082"/>
          </a:xfrm>
          <a:prstGeom prst="rect">
            <a:avLst/>
          </a:prstGeom>
        </p:spPr>
        <p:txBody>
          <a:bodyPr wrap="none">
            <a:spAutoFit/>
          </a:bodyPr>
          <a:lstStyle/>
          <a:p>
            <a:r>
              <a:rPr lang="en-US" altLang="ja-JP" sz="1350" b="1" dirty="0">
                <a:solidFill>
                  <a:srgbClr val="FF0000"/>
                </a:solidFill>
                <a:latin typeface="メイリオ" panose="020B0604030504040204" pitchFamily="50" charset="-128"/>
                <a:ea typeface="メイリオ" panose="020B0604030504040204" pitchFamily="50" charset="-128"/>
              </a:rPr>
              <a:t>22÷2=11</a:t>
            </a:r>
            <a:endParaRPr lang="ja-JP" altLang="en-US" sz="135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21992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35636" y="3828411"/>
            <a:ext cx="1569661"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（基準幅の２倍）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34" name="正方形/長方形 33">
            <a:extLst>
              <a:ext uri="{FF2B5EF4-FFF2-40B4-BE49-F238E27FC236}">
                <a16:creationId xmlns:a16="http://schemas.microsoft.com/office/drawing/2014/main" id="{A61CB55F-7858-4847-A9B7-E6AD8DC142D3}"/>
              </a:ext>
            </a:extLst>
          </p:cNvPr>
          <p:cNvSpPr/>
          <p:nvPr/>
        </p:nvSpPr>
        <p:spPr>
          <a:xfrm>
            <a:off x="4984249" y="1171480"/>
            <a:ext cx="1726756"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度数を幅</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２</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で割る</a:t>
            </a:r>
            <a:endParaRPr lang="ja-JP" altLang="en-US" sz="1350" dirty="0">
              <a:solidFill>
                <a:srgbClr val="FF0000"/>
              </a:solidFill>
            </a:endParaRPr>
          </a:p>
        </p:txBody>
      </p:sp>
      <p:sp>
        <p:nvSpPr>
          <p:cNvPr id="35" name="正方形/長方形 34">
            <a:extLst>
              <a:ext uri="{FF2B5EF4-FFF2-40B4-BE49-F238E27FC236}">
                <a16:creationId xmlns:a16="http://schemas.microsoft.com/office/drawing/2014/main" id="{F48D3815-9CA1-4BB6-9BE2-3F7235BAC641}"/>
              </a:ext>
            </a:extLst>
          </p:cNvPr>
          <p:cNvSpPr/>
          <p:nvPr/>
        </p:nvSpPr>
        <p:spPr>
          <a:xfrm>
            <a:off x="4626814" y="1429015"/>
            <a:ext cx="1058303" cy="300082"/>
          </a:xfrm>
          <a:prstGeom prst="rect">
            <a:avLst/>
          </a:prstGeom>
        </p:spPr>
        <p:txBody>
          <a:bodyPr wrap="none">
            <a:spAutoFit/>
          </a:bodyPr>
          <a:lstStyle/>
          <a:p>
            <a:r>
              <a:rPr lang="en-US" altLang="ja-JP" sz="1350" b="1" dirty="0">
                <a:solidFill>
                  <a:srgbClr val="FF0000"/>
                </a:solidFill>
                <a:latin typeface="メイリオ" panose="020B0604030504040204" pitchFamily="50" charset="-128"/>
                <a:ea typeface="メイリオ" panose="020B0604030504040204" pitchFamily="50" charset="-128"/>
              </a:rPr>
              <a:t>22÷2=11</a:t>
            </a:r>
            <a:endParaRPr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cxnSp>
        <p:nvCxnSpPr>
          <p:cNvPr id="37" name="直線矢印コネクタ 36">
            <a:extLst>
              <a:ext uri="{FF2B5EF4-FFF2-40B4-BE49-F238E27FC236}">
                <a16:creationId xmlns:a16="http://schemas.microsoft.com/office/drawing/2014/main" id="{38ED3422-6620-45E8-A026-7B94501DEC78}"/>
              </a:ext>
            </a:extLst>
          </p:cNvPr>
          <p:cNvCxnSpPr>
            <a:cxnSpLocks/>
          </p:cNvCxnSpPr>
          <p:nvPr/>
        </p:nvCxnSpPr>
        <p:spPr bwMode="auto">
          <a:xfrm>
            <a:off x="3334036" y="1665284"/>
            <a:ext cx="895064" cy="1732934"/>
          </a:xfrm>
          <a:prstGeom prst="straightConnector1">
            <a:avLst/>
          </a:prstGeom>
          <a:solidFill>
            <a:schemeClr val="accent1"/>
          </a:solidFill>
          <a:ln w="38100" cap="flat" cmpd="sng" algn="ctr">
            <a:solidFill>
              <a:schemeClr val="tx1"/>
            </a:solidFill>
            <a:prstDash val="solid"/>
            <a:round/>
            <a:headEnd type="none" w="med" len="med"/>
            <a:tailEnd type="stealth" w="lg" len="lg"/>
          </a:ln>
          <a:effectLst/>
        </p:spPr>
      </p:cxnSp>
      <p:sp>
        <p:nvSpPr>
          <p:cNvPr id="38" name="正方形/長方形 37">
            <a:extLst>
              <a:ext uri="{FF2B5EF4-FFF2-40B4-BE49-F238E27FC236}">
                <a16:creationId xmlns:a16="http://schemas.microsoft.com/office/drawing/2014/main" id="{B5F0CAE9-C195-445E-A623-44CAC7F5F5F5}"/>
              </a:ext>
            </a:extLst>
          </p:cNvPr>
          <p:cNvSpPr/>
          <p:nvPr/>
        </p:nvSpPr>
        <p:spPr>
          <a:xfrm>
            <a:off x="6178466" y="1418608"/>
            <a:ext cx="1284327" cy="300082"/>
          </a:xfrm>
          <a:prstGeom prst="rect">
            <a:avLst/>
          </a:prstGeom>
        </p:spPr>
        <p:txBody>
          <a:bodyPr wrap="none">
            <a:spAutoFit/>
          </a:bodyPr>
          <a:lstStyle/>
          <a:p>
            <a:r>
              <a:rPr lang="en-US" altLang="ja-JP" sz="1350" b="1" dirty="0">
                <a:solidFill>
                  <a:srgbClr val="FF0000"/>
                </a:solidFill>
                <a:latin typeface="メイリオ" panose="020B0604030504040204" pitchFamily="50" charset="-128"/>
                <a:ea typeface="メイリオ" panose="020B0604030504040204" pitchFamily="50" charset="-128"/>
              </a:rPr>
              <a:t>11</a:t>
            </a:r>
            <a:r>
              <a:rPr lang="ja-JP" altLang="en-US" sz="1350" b="1" dirty="0">
                <a:solidFill>
                  <a:srgbClr val="FF0000"/>
                </a:solidFill>
                <a:latin typeface="メイリオ" panose="020B0604030504040204" pitchFamily="50" charset="-128"/>
                <a:ea typeface="メイリオ" panose="020B0604030504040204" pitchFamily="50" charset="-128"/>
              </a:rPr>
              <a:t>をプロット</a:t>
            </a:r>
          </a:p>
        </p:txBody>
      </p:sp>
      <p:sp>
        <p:nvSpPr>
          <p:cNvPr id="10" name="矢印: 右 9">
            <a:extLst>
              <a:ext uri="{FF2B5EF4-FFF2-40B4-BE49-F238E27FC236}">
                <a16:creationId xmlns:a16="http://schemas.microsoft.com/office/drawing/2014/main" id="{88E92679-C7E5-4625-8DCF-A2ACA4976A86}"/>
              </a:ext>
            </a:extLst>
          </p:cNvPr>
          <p:cNvSpPr/>
          <p:nvPr/>
        </p:nvSpPr>
        <p:spPr bwMode="auto">
          <a:xfrm>
            <a:off x="5783676" y="1462828"/>
            <a:ext cx="299154" cy="165587"/>
          </a:xfrm>
          <a:prstGeom prst="right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41700320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35636" y="3828411"/>
            <a:ext cx="1569661"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（基準幅の２倍）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Tree>
    <p:extLst>
      <p:ext uri="{BB962C8B-B14F-4D97-AF65-F5344CB8AC3E}">
        <p14:creationId xmlns:p14="http://schemas.microsoft.com/office/powerpoint/2010/main" val="656777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35" name="図形グループ 34"/>
          <p:cNvGrpSpPr/>
          <p:nvPr/>
        </p:nvGrpSpPr>
        <p:grpSpPr>
          <a:xfrm>
            <a:off x="1540205" y="2037229"/>
            <a:ext cx="5966228" cy="1871882"/>
            <a:chOff x="772772" y="5042176"/>
            <a:chExt cx="7874512" cy="2703830"/>
          </a:xfrm>
        </p:grpSpPr>
        <p:sp>
          <p:nvSpPr>
            <p:cNvPr id="33" name="円/楕円 32"/>
            <p:cNvSpPr/>
            <p:nvPr/>
          </p:nvSpPr>
          <p:spPr>
            <a:xfrm>
              <a:off x="772772" y="5042176"/>
              <a:ext cx="3030824" cy="26966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4" name="円/楕円 33"/>
            <p:cNvSpPr/>
            <p:nvPr/>
          </p:nvSpPr>
          <p:spPr>
            <a:xfrm>
              <a:off x="5720389" y="5042176"/>
              <a:ext cx="2926895" cy="2703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grpSp>
        <p:nvGrpSpPr>
          <p:cNvPr id="38" name="図形グループ 37"/>
          <p:cNvGrpSpPr/>
          <p:nvPr/>
        </p:nvGrpSpPr>
        <p:grpSpPr>
          <a:xfrm>
            <a:off x="2170372" y="4000925"/>
            <a:ext cx="4618352" cy="369332"/>
            <a:chOff x="2161667" y="6396335"/>
            <a:chExt cx="6670953" cy="533480"/>
          </a:xfrm>
        </p:grpSpPr>
        <p:sp>
          <p:nvSpPr>
            <p:cNvPr id="36" name="テキスト ボックス 35"/>
            <p:cNvSpPr txBox="1"/>
            <p:nvPr/>
          </p:nvSpPr>
          <p:spPr>
            <a:xfrm>
              <a:off x="2161667" y="6396335"/>
              <a:ext cx="1267013"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定義域</a:t>
              </a:r>
              <a:endParaRPr kumimoji="1" lang="ja-JP" altLang="en-US" sz="1800" dirty="0">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7899029" y="6396335"/>
              <a:ext cx="933591"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値域</a:t>
              </a:r>
              <a:endParaRPr kumimoji="1" lang="ja-JP" altLang="en-US" sz="1800" dirty="0">
                <a:latin typeface="メイリオ" panose="020B0604030504040204" pitchFamily="50" charset="-128"/>
                <a:ea typeface="メイリオ" panose="020B0604030504040204" pitchFamily="50" charset="-128"/>
              </a:endParaRPr>
            </a:p>
          </p:txBody>
        </p:sp>
      </p:grpSp>
      <p:sp>
        <p:nvSpPr>
          <p:cNvPr id="6" name="円/楕円 5"/>
          <p:cNvSpPr/>
          <p:nvPr/>
        </p:nvSpPr>
        <p:spPr>
          <a:xfrm>
            <a:off x="3104198" y="2469342"/>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0" name="円/楕円 39"/>
          <p:cNvSpPr/>
          <p:nvPr/>
        </p:nvSpPr>
        <p:spPr>
          <a:xfrm>
            <a:off x="3097994" y="3369255"/>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4" name="円/楕円 13"/>
          <p:cNvSpPr/>
          <p:nvPr/>
        </p:nvSpPr>
        <p:spPr>
          <a:xfrm>
            <a:off x="5890840" y="2574850"/>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5" name="円/楕円 14"/>
          <p:cNvSpPr/>
          <p:nvPr/>
        </p:nvSpPr>
        <p:spPr>
          <a:xfrm>
            <a:off x="5996348" y="3325815"/>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6" name="円/楕円 15"/>
          <p:cNvSpPr/>
          <p:nvPr/>
        </p:nvSpPr>
        <p:spPr>
          <a:xfrm>
            <a:off x="6672838" y="2922404"/>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7" name="円/楕円 16"/>
          <p:cNvSpPr/>
          <p:nvPr/>
        </p:nvSpPr>
        <p:spPr>
          <a:xfrm>
            <a:off x="2241519" y="2698976"/>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22" name="直線矢印コネクタ 21"/>
          <p:cNvCxnSpPr/>
          <p:nvPr/>
        </p:nvCxnSpPr>
        <p:spPr>
          <a:xfrm>
            <a:off x="3610298" y="2997173"/>
            <a:ext cx="189885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267450" y="3525805"/>
            <a:ext cx="646332" cy="667747"/>
          </a:xfrm>
          <a:prstGeom prst="rect">
            <a:avLst/>
          </a:prstGeom>
          <a:noFill/>
        </p:spPr>
        <p:txBody>
          <a:bodyPr wrap="none" rtlCol="0">
            <a:spAutoFit/>
          </a:bodyPr>
          <a:lstStyle/>
          <a:p>
            <a:r>
              <a:rPr kumimoji="1" lang="ja-JP" altLang="en-US" sz="1800" dirty="0">
                <a:latin typeface="メイリオ" panose="020B0604030504040204" pitchFamily="50" charset="-128"/>
                <a:ea typeface="メイリオ" panose="020B0604030504040204" pitchFamily="50" charset="-128"/>
              </a:rPr>
              <a:t>関数</a:t>
            </a:r>
            <a:endParaRPr kumimoji="1" lang="en-US" altLang="ja-JP" sz="1800" dirty="0">
              <a:latin typeface="メイリオ" panose="020B0604030504040204" pitchFamily="50" charset="-128"/>
              <a:ea typeface="メイリオ" panose="020B0604030504040204" pitchFamily="50" charset="-128"/>
            </a:endParaRPr>
          </a:p>
          <a:p>
            <a:endParaRPr kumimoji="1" lang="ja-JP" altLang="en-US" sz="1939" dirty="0">
              <a:latin typeface="メイリオ" panose="020B0604030504040204" pitchFamily="50" charset="-128"/>
              <a:ea typeface="メイリオ" panose="020B0604030504040204" pitchFamily="50" charset="-128"/>
            </a:endParaRPr>
          </a:p>
        </p:txBody>
      </p:sp>
      <p:sp>
        <p:nvSpPr>
          <p:cNvPr id="23" name="テキスト ボックス 22"/>
          <p:cNvSpPr txBox="1"/>
          <p:nvPr/>
        </p:nvSpPr>
        <p:spPr>
          <a:xfrm>
            <a:off x="3045048" y="2593472"/>
            <a:ext cx="295274"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endParaRPr kumimoji="1" lang="ja-JP" altLang="en-US" sz="1385" dirty="0">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2184258" y="2891377"/>
            <a:ext cx="373820"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-1</a:t>
            </a:r>
            <a:endParaRPr kumimoji="1" lang="ja-JP" altLang="en-US" sz="1385" dirty="0">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3268477" y="3400296"/>
            <a:ext cx="295274" cy="305468"/>
          </a:xfrm>
          <a:prstGeom prst="rect">
            <a:avLst/>
          </a:prstGeom>
          <a:noFill/>
        </p:spPr>
        <p:txBody>
          <a:bodyPr wrap="none" rtlCol="0">
            <a:spAutoFit/>
          </a:bodyPr>
          <a:lstStyle/>
          <a:p>
            <a:r>
              <a:rPr kumimoji="1" lang="en-US" altLang="ja-JP" sz="1385">
                <a:latin typeface="メイリオ" panose="020B0604030504040204" pitchFamily="50" charset="-128"/>
                <a:ea typeface="メイリオ" panose="020B0604030504040204" pitchFamily="50" charset="-128"/>
              </a:rPr>
              <a:t>3</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p:cNvSpPr txBox="1"/>
          <p:nvPr/>
        </p:nvSpPr>
        <p:spPr>
          <a:xfrm>
            <a:off x="6098566" y="2394870"/>
            <a:ext cx="295274"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4</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6880563" y="2990678"/>
            <a:ext cx="295274"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9</a:t>
            </a:r>
            <a:endParaRPr kumimoji="1" lang="ja-JP" altLang="en-US" sz="1385" dirty="0">
              <a:latin typeface="メイリオ" panose="020B0604030504040204" pitchFamily="50" charset="-128"/>
              <a:ea typeface="メイリオ" panose="020B0604030504040204" pitchFamily="50" charset="-128"/>
            </a:endParaRPr>
          </a:p>
        </p:txBody>
      </p:sp>
      <p:sp>
        <p:nvSpPr>
          <p:cNvPr id="28" name="テキスト ボックス 27"/>
          <p:cNvSpPr txBox="1"/>
          <p:nvPr/>
        </p:nvSpPr>
        <p:spPr>
          <a:xfrm>
            <a:off x="6210279" y="3474773"/>
            <a:ext cx="295274"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endParaRPr kumimoji="1" lang="ja-JP" altLang="en-US" sz="1385"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4101996" y="2506727"/>
                <a:ext cx="1050224" cy="347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61" i="1" dirty="0">
                          <a:latin typeface="Cambria Math" panose="02040503050406030204" pitchFamily="18" charset="0"/>
                          <a:ea typeface="Cambria Math" charset="0"/>
                          <a:cs typeface="Cambria Math" charset="0"/>
                        </a:rPr>
                        <m:t>𝑦</m:t>
                      </m:r>
                      <m:r>
                        <a:rPr kumimoji="1" lang="en-US" altLang="ja-JP" sz="1661" i="1" dirty="0">
                          <a:latin typeface="Cambria Math" panose="02040503050406030204" pitchFamily="18" charset="0"/>
                          <a:ea typeface="Cambria Math" charset="0"/>
                          <a:cs typeface="Cambria Math" charset="0"/>
                        </a:rPr>
                        <m:t>=</m:t>
                      </m:r>
                      <m:r>
                        <a:rPr kumimoji="1" lang="en-US" altLang="ja-JP" sz="1661" i="1" dirty="0">
                          <a:latin typeface="Cambria Math" panose="02040503050406030204" pitchFamily="18" charset="0"/>
                          <a:ea typeface="Cambria Math" charset="0"/>
                          <a:cs typeface="Cambria Math" charset="0"/>
                        </a:rPr>
                        <m:t>𝑓</m:t>
                      </m:r>
                      <m:r>
                        <a:rPr kumimoji="1" lang="en-US" altLang="ja-JP" sz="1661" i="1" dirty="0">
                          <a:latin typeface="Cambria Math" panose="02040503050406030204" pitchFamily="18" charset="0"/>
                          <a:ea typeface="Cambria Math" charset="0"/>
                          <a:cs typeface="Cambria Math" charset="0"/>
                        </a:rPr>
                        <m:t>(</m:t>
                      </m:r>
                      <m:r>
                        <a:rPr kumimoji="1" lang="en-US" altLang="ja-JP" sz="1661" i="1" dirty="0">
                          <a:latin typeface="Cambria Math" panose="02040503050406030204" pitchFamily="18" charset="0"/>
                          <a:ea typeface="Cambria Math" charset="0"/>
                          <a:cs typeface="Cambria Math" charset="0"/>
                        </a:rPr>
                        <m:t>𝑥</m:t>
                      </m:r>
                      <m:r>
                        <a:rPr kumimoji="1" lang="en-US" altLang="ja-JP" sz="1661" i="1" dirty="0">
                          <a:latin typeface="Cambria Math" panose="02040503050406030204" pitchFamily="18" charset="0"/>
                          <a:ea typeface="Cambria Math" charset="0"/>
                          <a:cs typeface="Cambria Math" charset="0"/>
                        </a:rPr>
                        <m:t>)</m:t>
                      </m:r>
                    </m:oMath>
                  </m:oMathPara>
                </a14:m>
                <a:endParaRPr kumimoji="1" lang="ja-JP" altLang="en-US" sz="1661" dirty="0">
                  <a:latin typeface="Cambria Math" charset="0"/>
                  <a:ea typeface="Cambria Math" charset="0"/>
                  <a:cs typeface="Cambria Math" charset="0"/>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4101996" y="2506727"/>
                <a:ext cx="1050224" cy="347916"/>
              </a:xfrm>
              <a:prstGeom prst="rect">
                <a:avLst/>
              </a:prstGeom>
              <a:blipFill>
                <a:blip r:embed="rId3"/>
                <a:stretch>
                  <a:fillRect b="-17544"/>
                </a:stretch>
              </a:blipFill>
            </p:spPr>
            <p:txBody>
              <a:bodyPr/>
              <a:lstStyle/>
              <a:p>
                <a:r>
                  <a:rPr lang="ja-JP" altLang="en-US">
                    <a:noFill/>
                  </a:rPr>
                  <a:t> </a:t>
                </a:r>
              </a:p>
            </p:txBody>
          </p:sp>
        </mc:Fallback>
      </mc:AlternateContent>
      <p:sp>
        <p:nvSpPr>
          <p:cNvPr id="5" name="コンテンツ プレースホルダー 4">
            <a:extLst>
              <a:ext uri="{FF2B5EF4-FFF2-40B4-BE49-F238E27FC236}">
                <a16:creationId xmlns:a16="http://schemas.microsoft.com/office/drawing/2014/main" id="{049CA60D-B5B4-4FBF-A821-931106A13867}"/>
              </a:ext>
            </a:extLst>
          </p:cNvPr>
          <p:cNvSpPr>
            <a:spLocks noGrp="1"/>
          </p:cNvSpPr>
          <p:nvPr>
            <p:ph idx="1"/>
          </p:nvPr>
        </p:nvSpPr>
        <p:spPr/>
        <p:txBody>
          <a:bodyPr/>
          <a:lstStyle/>
          <a:p>
            <a:endParaRPr lang="ja-JP" altLang="en-US"/>
          </a:p>
        </p:txBody>
      </p:sp>
      <p:sp>
        <p:nvSpPr>
          <p:cNvPr id="30" name="正方形/長方形 29">
            <a:extLst>
              <a:ext uri="{FF2B5EF4-FFF2-40B4-BE49-F238E27FC236}">
                <a16:creationId xmlns:a16="http://schemas.microsoft.com/office/drawing/2014/main" id="{BCB50B2C-997B-4944-99C8-28CDB73B0DC0}"/>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43" name="正方形/長方形 42">
            <a:extLst>
              <a:ext uri="{FF2B5EF4-FFF2-40B4-BE49-F238E27FC236}">
                <a16:creationId xmlns:a16="http://schemas.microsoft.com/office/drawing/2014/main" id="{0BAEA6E4-6F56-4FCA-B1A1-B0731D07CAAC}"/>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44" name="コンテンツ プレースホルダー 2">
            <a:extLst>
              <a:ext uri="{FF2B5EF4-FFF2-40B4-BE49-F238E27FC236}">
                <a16:creationId xmlns:a16="http://schemas.microsoft.com/office/drawing/2014/main" id="{BF6E3540-44AD-4F97-9E7B-B6E00E49B8EE}"/>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2" name="正方形/長方形 31">
                <a:extLst>
                  <a:ext uri="{FF2B5EF4-FFF2-40B4-BE49-F238E27FC236}">
                    <a16:creationId xmlns:a16="http://schemas.microsoft.com/office/drawing/2014/main" id="{6FFD6808-63A5-AC46-9BB4-02D4E2A20A05}"/>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とは、標本空間を定義域とし、実数を値域とする関数である。それぞれ決まった確率が与えられる。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32" name="正方形/長方形 31">
                <a:extLst>
                  <a:ext uri="{FF2B5EF4-FFF2-40B4-BE49-F238E27FC236}">
                    <a16:creationId xmlns:a16="http://schemas.microsoft.com/office/drawing/2014/main" id="{6FFD6808-63A5-AC46-9BB4-02D4E2A20A05}"/>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4"/>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84072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35636" y="3828411"/>
            <a:ext cx="1569661"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（基準幅の２倍）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34" name="正方形/長方形 33">
            <a:extLst>
              <a:ext uri="{FF2B5EF4-FFF2-40B4-BE49-F238E27FC236}">
                <a16:creationId xmlns:a16="http://schemas.microsoft.com/office/drawing/2014/main" id="{A61CB55F-7858-4847-A9B7-E6AD8DC142D3}"/>
              </a:ext>
            </a:extLst>
          </p:cNvPr>
          <p:cNvSpPr/>
          <p:nvPr/>
        </p:nvSpPr>
        <p:spPr>
          <a:xfrm>
            <a:off x="4984249" y="1171480"/>
            <a:ext cx="1726756"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度数を幅</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２</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で割る</a:t>
            </a:r>
            <a:endParaRPr lang="ja-JP" altLang="en-US" sz="1350" dirty="0">
              <a:solidFill>
                <a:srgbClr val="FF0000"/>
              </a:solidFill>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5" name="矢印: 上カーブ 34">
            <a:extLst>
              <a:ext uri="{FF2B5EF4-FFF2-40B4-BE49-F238E27FC236}">
                <a16:creationId xmlns:a16="http://schemas.microsoft.com/office/drawing/2014/main" id="{057F5011-D3F6-4FF6-BBC6-A615AE6F1BD8}"/>
              </a:ext>
            </a:extLst>
          </p:cNvPr>
          <p:cNvSpPr/>
          <p:nvPr/>
        </p:nvSpPr>
        <p:spPr bwMode="auto">
          <a:xfrm rot="16200000">
            <a:off x="3013922" y="2598740"/>
            <a:ext cx="1521572" cy="781796"/>
          </a:xfrm>
          <a:prstGeom prst="curvedUp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7391661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35636" y="3828411"/>
            <a:ext cx="1569661"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（基準幅の２倍）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34" name="正方形/長方形 33">
            <a:extLst>
              <a:ext uri="{FF2B5EF4-FFF2-40B4-BE49-F238E27FC236}">
                <a16:creationId xmlns:a16="http://schemas.microsoft.com/office/drawing/2014/main" id="{A61CB55F-7858-4847-A9B7-E6AD8DC142D3}"/>
              </a:ext>
            </a:extLst>
          </p:cNvPr>
          <p:cNvSpPr/>
          <p:nvPr/>
        </p:nvSpPr>
        <p:spPr>
          <a:xfrm>
            <a:off x="4984249" y="1171480"/>
            <a:ext cx="1726756"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度数を幅</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２</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で割る</a:t>
            </a:r>
            <a:endParaRPr lang="ja-JP" altLang="en-US" sz="1350" dirty="0">
              <a:solidFill>
                <a:srgbClr val="FF0000"/>
              </a:solidFill>
            </a:endParaRPr>
          </a:p>
        </p:txBody>
      </p:sp>
      <p:sp>
        <p:nvSpPr>
          <p:cNvPr id="35" name="正方形/長方形 34">
            <a:extLst>
              <a:ext uri="{FF2B5EF4-FFF2-40B4-BE49-F238E27FC236}">
                <a16:creationId xmlns:a16="http://schemas.microsoft.com/office/drawing/2014/main" id="{F48D3815-9CA1-4BB6-9BE2-3F7235BAC641}"/>
              </a:ext>
            </a:extLst>
          </p:cNvPr>
          <p:cNvSpPr/>
          <p:nvPr/>
        </p:nvSpPr>
        <p:spPr>
          <a:xfrm>
            <a:off x="4626814" y="1429015"/>
            <a:ext cx="1058303" cy="300082"/>
          </a:xfrm>
          <a:prstGeom prst="rect">
            <a:avLst/>
          </a:prstGeom>
        </p:spPr>
        <p:txBody>
          <a:bodyPr wrap="none">
            <a:spAutoFit/>
          </a:bodyPr>
          <a:lstStyle/>
          <a:p>
            <a:r>
              <a:rPr lang="en-US" altLang="ja-JP" sz="1350" b="1" dirty="0">
                <a:solidFill>
                  <a:srgbClr val="FF0000"/>
                </a:solidFill>
                <a:latin typeface="メイリオ" panose="020B0604030504040204" pitchFamily="50" charset="-128"/>
                <a:ea typeface="メイリオ" panose="020B0604030504040204" pitchFamily="50" charset="-128"/>
              </a:rPr>
              <a:t>30÷2=15</a:t>
            </a:r>
            <a:endParaRPr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Tree>
    <p:extLst>
      <p:ext uri="{BB962C8B-B14F-4D97-AF65-F5344CB8AC3E}">
        <p14:creationId xmlns:p14="http://schemas.microsoft.com/office/powerpoint/2010/main" val="38313795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100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35636" y="3828411"/>
            <a:ext cx="1569661"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（基準幅の２倍）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34" name="正方形/長方形 33">
            <a:extLst>
              <a:ext uri="{FF2B5EF4-FFF2-40B4-BE49-F238E27FC236}">
                <a16:creationId xmlns:a16="http://schemas.microsoft.com/office/drawing/2014/main" id="{A61CB55F-7858-4847-A9B7-E6AD8DC142D3}"/>
              </a:ext>
            </a:extLst>
          </p:cNvPr>
          <p:cNvSpPr/>
          <p:nvPr/>
        </p:nvSpPr>
        <p:spPr>
          <a:xfrm>
            <a:off x="4984249" y="1171480"/>
            <a:ext cx="1726756"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度数を幅</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２</a:t>
            </a:r>
            <a:r>
              <a:rPr lang="en-US" altLang="ja-JP" sz="1350" dirty="0">
                <a:solidFill>
                  <a:srgbClr val="FF0000"/>
                </a:solidFill>
                <a:latin typeface="メイリオ" panose="020B0604030504040204" pitchFamily="50" charset="-128"/>
                <a:ea typeface="メイリオ" panose="020B0604030504040204" pitchFamily="50" charset="-128"/>
              </a:rPr>
              <a:t>”</a:t>
            </a:r>
            <a:r>
              <a:rPr lang="ja-JP" altLang="en-US" sz="1350" dirty="0">
                <a:solidFill>
                  <a:srgbClr val="FF0000"/>
                </a:solidFill>
                <a:latin typeface="メイリオ" panose="020B0604030504040204" pitchFamily="50" charset="-128"/>
                <a:ea typeface="メイリオ" panose="020B0604030504040204" pitchFamily="50" charset="-128"/>
              </a:rPr>
              <a:t>で割る</a:t>
            </a:r>
            <a:endParaRPr lang="ja-JP" altLang="en-US" sz="1350" dirty="0">
              <a:solidFill>
                <a:srgbClr val="FF0000"/>
              </a:solidFill>
            </a:endParaRPr>
          </a:p>
        </p:txBody>
      </p:sp>
      <p:sp>
        <p:nvSpPr>
          <p:cNvPr id="35" name="正方形/長方形 34">
            <a:extLst>
              <a:ext uri="{FF2B5EF4-FFF2-40B4-BE49-F238E27FC236}">
                <a16:creationId xmlns:a16="http://schemas.microsoft.com/office/drawing/2014/main" id="{F48D3815-9CA1-4BB6-9BE2-3F7235BAC641}"/>
              </a:ext>
            </a:extLst>
          </p:cNvPr>
          <p:cNvSpPr/>
          <p:nvPr/>
        </p:nvSpPr>
        <p:spPr>
          <a:xfrm>
            <a:off x="4626814" y="1429015"/>
            <a:ext cx="1058303" cy="300082"/>
          </a:xfrm>
          <a:prstGeom prst="rect">
            <a:avLst/>
          </a:prstGeom>
        </p:spPr>
        <p:txBody>
          <a:bodyPr wrap="none">
            <a:spAutoFit/>
          </a:bodyPr>
          <a:lstStyle/>
          <a:p>
            <a:r>
              <a:rPr lang="en-US" altLang="ja-JP" sz="1350" b="1" dirty="0">
                <a:solidFill>
                  <a:srgbClr val="FF0000"/>
                </a:solidFill>
                <a:latin typeface="メイリオ" panose="020B0604030504040204" pitchFamily="50" charset="-128"/>
                <a:ea typeface="メイリオ" panose="020B0604030504040204" pitchFamily="50" charset="-128"/>
              </a:rPr>
              <a:t>30÷2=15</a:t>
            </a:r>
            <a:endParaRPr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8" name="正方形/長方形 37">
            <a:extLst>
              <a:ext uri="{FF2B5EF4-FFF2-40B4-BE49-F238E27FC236}">
                <a16:creationId xmlns:a16="http://schemas.microsoft.com/office/drawing/2014/main" id="{B5F0CAE9-C195-445E-A623-44CAC7F5F5F5}"/>
              </a:ext>
            </a:extLst>
          </p:cNvPr>
          <p:cNvSpPr/>
          <p:nvPr/>
        </p:nvSpPr>
        <p:spPr>
          <a:xfrm>
            <a:off x="6178466" y="1418608"/>
            <a:ext cx="1284327" cy="300082"/>
          </a:xfrm>
          <a:prstGeom prst="rect">
            <a:avLst/>
          </a:prstGeom>
        </p:spPr>
        <p:txBody>
          <a:bodyPr wrap="none">
            <a:spAutoFit/>
          </a:bodyPr>
          <a:lstStyle/>
          <a:p>
            <a:r>
              <a:rPr lang="en-US" altLang="ja-JP" sz="1350" b="1" dirty="0">
                <a:solidFill>
                  <a:srgbClr val="FF0000"/>
                </a:solidFill>
                <a:latin typeface="メイリオ" panose="020B0604030504040204" pitchFamily="50" charset="-128"/>
                <a:ea typeface="メイリオ" panose="020B0604030504040204" pitchFamily="50" charset="-128"/>
              </a:rPr>
              <a:t>15</a:t>
            </a:r>
            <a:r>
              <a:rPr lang="ja-JP" altLang="en-US" sz="1350" b="1" dirty="0">
                <a:solidFill>
                  <a:srgbClr val="FF0000"/>
                </a:solidFill>
                <a:latin typeface="メイリオ" panose="020B0604030504040204" pitchFamily="50" charset="-128"/>
                <a:ea typeface="メイリオ" panose="020B0604030504040204" pitchFamily="50" charset="-128"/>
              </a:rPr>
              <a:t>をプロット</a:t>
            </a:r>
          </a:p>
        </p:txBody>
      </p:sp>
      <p:sp>
        <p:nvSpPr>
          <p:cNvPr id="10" name="矢印: 右 9">
            <a:extLst>
              <a:ext uri="{FF2B5EF4-FFF2-40B4-BE49-F238E27FC236}">
                <a16:creationId xmlns:a16="http://schemas.microsoft.com/office/drawing/2014/main" id="{88E92679-C7E5-4625-8DCF-A2ACA4976A86}"/>
              </a:ext>
            </a:extLst>
          </p:cNvPr>
          <p:cNvSpPr/>
          <p:nvPr/>
        </p:nvSpPr>
        <p:spPr bwMode="auto">
          <a:xfrm>
            <a:off x="5783676" y="1462828"/>
            <a:ext cx="299154" cy="165587"/>
          </a:xfrm>
          <a:prstGeom prst="right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正方形/長方形 36">
            <a:extLst>
              <a:ext uri="{FF2B5EF4-FFF2-40B4-BE49-F238E27FC236}">
                <a16:creationId xmlns:a16="http://schemas.microsoft.com/office/drawing/2014/main" id="{FD3AB076-69B5-497F-9613-9BEBF3CB0355}"/>
              </a:ext>
            </a:extLst>
          </p:cNvPr>
          <p:cNvSpPr/>
          <p:nvPr/>
        </p:nvSpPr>
        <p:spPr>
          <a:xfrm>
            <a:off x="5301224" y="3079341"/>
            <a:ext cx="494769" cy="11941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cxnSp>
        <p:nvCxnSpPr>
          <p:cNvPr id="39" name="直線矢印コネクタ 38">
            <a:extLst>
              <a:ext uri="{FF2B5EF4-FFF2-40B4-BE49-F238E27FC236}">
                <a16:creationId xmlns:a16="http://schemas.microsoft.com/office/drawing/2014/main" id="{799693EA-4068-4669-8C55-349BA52F3249}"/>
              </a:ext>
            </a:extLst>
          </p:cNvPr>
          <p:cNvCxnSpPr>
            <a:cxnSpLocks/>
            <a:endCxn id="37" idx="0"/>
          </p:cNvCxnSpPr>
          <p:nvPr/>
        </p:nvCxnSpPr>
        <p:spPr bwMode="auto">
          <a:xfrm>
            <a:off x="3334036" y="2457451"/>
            <a:ext cx="2214572" cy="621890"/>
          </a:xfrm>
          <a:prstGeom prst="straightConnector1">
            <a:avLst/>
          </a:prstGeom>
          <a:solidFill>
            <a:schemeClr val="accent1"/>
          </a:solidFill>
          <a:ln w="38100"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21942656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7" name="正方形/長方形 36">
            <a:extLst>
              <a:ext uri="{FF2B5EF4-FFF2-40B4-BE49-F238E27FC236}">
                <a16:creationId xmlns:a16="http://schemas.microsoft.com/office/drawing/2014/main" id="{FD3AB076-69B5-497F-9613-9BEBF3CB0355}"/>
              </a:ext>
            </a:extLst>
          </p:cNvPr>
          <p:cNvSpPr/>
          <p:nvPr/>
        </p:nvSpPr>
        <p:spPr>
          <a:xfrm>
            <a:off x="5301224" y="3079341"/>
            <a:ext cx="494769" cy="11941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9589E13F-6DF0-0F43-99A0-C01573C4EFE5}"/>
              </a:ext>
            </a:extLst>
          </p:cNvPr>
          <p:cNvSpPr/>
          <p:nvPr/>
        </p:nvSpPr>
        <p:spPr>
          <a:xfrm>
            <a:off x="1068497" y="3828411"/>
            <a:ext cx="1503938"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a:t>
            </a:r>
            <a:r>
              <a:rPr lang="en-US" altLang="ja-JP" sz="1350" dirty="0">
                <a:solidFill>
                  <a:srgbClr val="FF0000"/>
                </a:solidFill>
                <a:latin typeface="メイリオ" panose="020B0604030504040204" pitchFamily="50" charset="-128"/>
                <a:ea typeface="メイリオ" panose="020B0604030504040204" pitchFamily="50" charset="-128"/>
              </a:rPr>
              <a:t>4</a:t>
            </a:r>
            <a:r>
              <a:rPr lang="ja-JP" altLang="en-US" sz="1350" dirty="0">
                <a:solidFill>
                  <a:srgbClr val="FF0000"/>
                </a:solidFill>
                <a:latin typeface="メイリオ" panose="020B0604030504040204" pitchFamily="50" charset="-128"/>
                <a:ea typeface="メイリオ" panose="020B0604030504040204" pitchFamily="50" charset="-128"/>
              </a:rPr>
              <a:t>倍）</a:t>
            </a:r>
            <a:endParaRPr lang="ja-JP" altLang="en-US" sz="1350" dirty="0">
              <a:solidFill>
                <a:srgbClr val="FF0000"/>
              </a:solidFill>
            </a:endParaRPr>
          </a:p>
        </p:txBody>
      </p:sp>
    </p:spTree>
    <p:extLst>
      <p:ext uri="{BB962C8B-B14F-4D97-AF65-F5344CB8AC3E}">
        <p14:creationId xmlns:p14="http://schemas.microsoft.com/office/powerpoint/2010/main" val="14316601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68497" y="3828411"/>
            <a:ext cx="1503938"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a:t>
            </a:r>
            <a:r>
              <a:rPr lang="en-US" altLang="ja-JP" sz="1350" dirty="0">
                <a:solidFill>
                  <a:srgbClr val="FF0000"/>
                </a:solidFill>
                <a:latin typeface="メイリオ" panose="020B0604030504040204" pitchFamily="50" charset="-128"/>
                <a:ea typeface="メイリオ" panose="020B0604030504040204" pitchFamily="50" charset="-128"/>
              </a:rPr>
              <a:t>4</a:t>
            </a:r>
            <a:r>
              <a:rPr lang="ja-JP" altLang="en-US" sz="1350" dirty="0">
                <a:solidFill>
                  <a:srgbClr val="FF0000"/>
                </a:solidFill>
                <a:latin typeface="メイリオ" panose="020B0604030504040204" pitchFamily="50" charset="-128"/>
                <a:ea typeface="メイリオ" panose="020B0604030504040204" pitchFamily="50" charset="-128"/>
              </a:rPr>
              <a:t>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”4”</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34" name="正方形/長方形 33">
            <a:extLst>
              <a:ext uri="{FF2B5EF4-FFF2-40B4-BE49-F238E27FC236}">
                <a16:creationId xmlns:a16="http://schemas.microsoft.com/office/drawing/2014/main" id="{A61CB55F-7858-4847-A9B7-E6AD8DC142D3}"/>
              </a:ext>
            </a:extLst>
          </p:cNvPr>
          <p:cNvSpPr/>
          <p:nvPr/>
        </p:nvSpPr>
        <p:spPr>
          <a:xfrm>
            <a:off x="5017112" y="1171480"/>
            <a:ext cx="1661032"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度数を幅</a:t>
            </a:r>
            <a:r>
              <a:rPr lang="en-US" altLang="ja-JP" sz="1350" dirty="0">
                <a:solidFill>
                  <a:srgbClr val="FF0000"/>
                </a:solidFill>
                <a:latin typeface="メイリオ" panose="020B0604030504040204" pitchFamily="50" charset="-128"/>
                <a:ea typeface="メイリオ" panose="020B0604030504040204" pitchFamily="50" charset="-128"/>
              </a:rPr>
              <a:t>”4”</a:t>
            </a:r>
            <a:r>
              <a:rPr lang="ja-JP" altLang="en-US" sz="1350" dirty="0">
                <a:solidFill>
                  <a:srgbClr val="FF0000"/>
                </a:solidFill>
                <a:latin typeface="メイリオ" panose="020B0604030504040204" pitchFamily="50" charset="-128"/>
                <a:ea typeface="メイリオ" panose="020B0604030504040204" pitchFamily="50" charset="-128"/>
              </a:rPr>
              <a:t>で割る</a:t>
            </a:r>
            <a:endParaRPr lang="ja-JP" altLang="en-US" sz="1350" dirty="0">
              <a:solidFill>
                <a:srgbClr val="FF0000"/>
              </a:solidFill>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7" name="正方形/長方形 36">
            <a:extLst>
              <a:ext uri="{FF2B5EF4-FFF2-40B4-BE49-F238E27FC236}">
                <a16:creationId xmlns:a16="http://schemas.microsoft.com/office/drawing/2014/main" id="{FD3AB076-69B5-497F-9613-9BEBF3CB0355}"/>
              </a:ext>
            </a:extLst>
          </p:cNvPr>
          <p:cNvSpPr/>
          <p:nvPr/>
        </p:nvSpPr>
        <p:spPr>
          <a:xfrm>
            <a:off x="5301224" y="3079341"/>
            <a:ext cx="494769" cy="11941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9" name="矢印: 上カーブ 38">
            <a:extLst>
              <a:ext uri="{FF2B5EF4-FFF2-40B4-BE49-F238E27FC236}">
                <a16:creationId xmlns:a16="http://schemas.microsoft.com/office/drawing/2014/main" id="{45A1EE88-D3CC-49E4-A9CA-1C918430CCD2}"/>
              </a:ext>
            </a:extLst>
          </p:cNvPr>
          <p:cNvSpPr/>
          <p:nvPr/>
        </p:nvSpPr>
        <p:spPr bwMode="auto">
          <a:xfrm rot="16200000">
            <a:off x="3174176" y="2758994"/>
            <a:ext cx="1201064" cy="781796"/>
          </a:xfrm>
          <a:prstGeom prst="curvedUp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2468390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68497" y="3828411"/>
            <a:ext cx="1503938"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a:t>
            </a:r>
            <a:r>
              <a:rPr lang="en-US" altLang="ja-JP" sz="1350" dirty="0">
                <a:solidFill>
                  <a:srgbClr val="FF0000"/>
                </a:solidFill>
                <a:latin typeface="メイリオ" panose="020B0604030504040204" pitchFamily="50" charset="-128"/>
                <a:ea typeface="メイリオ" panose="020B0604030504040204" pitchFamily="50" charset="-128"/>
              </a:rPr>
              <a:t>4</a:t>
            </a:r>
            <a:r>
              <a:rPr lang="ja-JP" altLang="en-US" sz="1350" dirty="0">
                <a:solidFill>
                  <a:srgbClr val="FF0000"/>
                </a:solidFill>
                <a:latin typeface="メイリオ" panose="020B0604030504040204" pitchFamily="50" charset="-128"/>
                <a:ea typeface="メイリオ" panose="020B0604030504040204" pitchFamily="50" charset="-128"/>
              </a:rPr>
              <a:t>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”4”</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34" name="正方形/長方形 33">
            <a:extLst>
              <a:ext uri="{FF2B5EF4-FFF2-40B4-BE49-F238E27FC236}">
                <a16:creationId xmlns:a16="http://schemas.microsoft.com/office/drawing/2014/main" id="{A61CB55F-7858-4847-A9B7-E6AD8DC142D3}"/>
              </a:ext>
            </a:extLst>
          </p:cNvPr>
          <p:cNvSpPr/>
          <p:nvPr/>
        </p:nvSpPr>
        <p:spPr>
          <a:xfrm>
            <a:off x="5017112" y="1171480"/>
            <a:ext cx="1661032"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度数を幅</a:t>
            </a:r>
            <a:r>
              <a:rPr lang="en-US" altLang="ja-JP" sz="1350" dirty="0">
                <a:solidFill>
                  <a:srgbClr val="FF0000"/>
                </a:solidFill>
                <a:latin typeface="メイリオ" panose="020B0604030504040204" pitchFamily="50" charset="-128"/>
                <a:ea typeface="メイリオ" panose="020B0604030504040204" pitchFamily="50" charset="-128"/>
              </a:rPr>
              <a:t>”4”</a:t>
            </a:r>
            <a:r>
              <a:rPr lang="ja-JP" altLang="en-US" sz="1350" dirty="0">
                <a:solidFill>
                  <a:srgbClr val="FF0000"/>
                </a:solidFill>
                <a:latin typeface="メイリオ" panose="020B0604030504040204" pitchFamily="50" charset="-128"/>
                <a:ea typeface="メイリオ" panose="020B0604030504040204" pitchFamily="50" charset="-128"/>
              </a:rPr>
              <a:t>で割る</a:t>
            </a:r>
            <a:endParaRPr lang="ja-JP" altLang="en-US" sz="1350" dirty="0">
              <a:solidFill>
                <a:srgbClr val="FF0000"/>
              </a:solidFill>
            </a:endParaRPr>
          </a:p>
        </p:txBody>
      </p:sp>
      <p:sp>
        <p:nvSpPr>
          <p:cNvPr id="35" name="正方形/長方形 34">
            <a:extLst>
              <a:ext uri="{FF2B5EF4-FFF2-40B4-BE49-F238E27FC236}">
                <a16:creationId xmlns:a16="http://schemas.microsoft.com/office/drawing/2014/main" id="{F48D3815-9CA1-4BB6-9BE2-3F7235BAC641}"/>
              </a:ext>
            </a:extLst>
          </p:cNvPr>
          <p:cNvSpPr/>
          <p:nvPr/>
        </p:nvSpPr>
        <p:spPr>
          <a:xfrm>
            <a:off x="4685323" y="1429015"/>
            <a:ext cx="941284" cy="300082"/>
          </a:xfrm>
          <a:prstGeom prst="rect">
            <a:avLst/>
          </a:prstGeom>
        </p:spPr>
        <p:txBody>
          <a:bodyPr wrap="none">
            <a:spAutoFit/>
          </a:bodyPr>
          <a:lstStyle/>
          <a:p>
            <a:r>
              <a:rPr lang="en-US" altLang="ja-JP" sz="1350" b="1" dirty="0">
                <a:solidFill>
                  <a:srgbClr val="FF0000"/>
                </a:solidFill>
                <a:latin typeface="メイリオ" panose="020B0604030504040204" pitchFamily="50" charset="-128"/>
                <a:ea typeface="メイリオ" panose="020B0604030504040204" pitchFamily="50" charset="-128"/>
              </a:rPr>
              <a:t>32÷4=8</a:t>
            </a:r>
            <a:endParaRPr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7" name="正方形/長方形 36">
            <a:extLst>
              <a:ext uri="{FF2B5EF4-FFF2-40B4-BE49-F238E27FC236}">
                <a16:creationId xmlns:a16="http://schemas.microsoft.com/office/drawing/2014/main" id="{FD3AB076-69B5-497F-9613-9BEBF3CB0355}"/>
              </a:ext>
            </a:extLst>
          </p:cNvPr>
          <p:cNvSpPr/>
          <p:nvPr/>
        </p:nvSpPr>
        <p:spPr>
          <a:xfrm>
            <a:off x="5301224" y="3079341"/>
            <a:ext cx="494769" cy="11941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Tree>
    <p:extLst>
      <p:ext uri="{BB962C8B-B14F-4D97-AF65-F5344CB8AC3E}">
        <p14:creationId xmlns:p14="http://schemas.microsoft.com/office/powerpoint/2010/main" val="3720398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646C0AC-1C07-AD42-BC41-8F0B5375B2F1}"/>
              </a:ext>
            </a:extLst>
          </p:cNvPr>
          <p:cNvSpPr txBox="1"/>
          <p:nvPr/>
        </p:nvSpPr>
        <p:spPr>
          <a:xfrm>
            <a:off x="1322057" y="3574114"/>
            <a:ext cx="87235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200</a:t>
            </a: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0" name="正方形/長方形 29">
            <a:extLst>
              <a:ext uri="{FF2B5EF4-FFF2-40B4-BE49-F238E27FC236}">
                <a16:creationId xmlns:a16="http://schemas.microsoft.com/office/drawing/2014/main" id="{788C11CF-9601-4D65-92E5-D13361F23BBC}"/>
              </a:ext>
            </a:extLst>
          </p:cNvPr>
          <p:cNvSpPr/>
          <p:nvPr/>
        </p:nvSpPr>
        <p:spPr>
          <a:xfrm>
            <a:off x="1068497" y="3828411"/>
            <a:ext cx="1503938"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（基準幅の</a:t>
            </a:r>
            <a:r>
              <a:rPr lang="en-US" altLang="ja-JP" sz="1350" dirty="0">
                <a:solidFill>
                  <a:srgbClr val="FF0000"/>
                </a:solidFill>
                <a:latin typeface="メイリオ" panose="020B0604030504040204" pitchFamily="50" charset="-128"/>
                <a:ea typeface="メイリオ" panose="020B0604030504040204" pitchFamily="50" charset="-128"/>
              </a:rPr>
              <a:t>4</a:t>
            </a:r>
            <a:r>
              <a:rPr lang="ja-JP" altLang="en-US" sz="1350" dirty="0">
                <a:solidFill>
                  <a:srgbClr val="FF0000"/>
                </a:solidFill>
                <a:latin typeface="メイリオ" panose="020B0604030504040204" pitchFamily="50" charset="-128"/>
                <a:ea typeface="メイリオ" panose="020B0604030504040204" pitchFamily="50" charset="-128"/>
              </a:rPr>
              <a:t>倍）</a:t>
            </a:r>
            <a:endParaRPr lang="ja-JP" altLang="en-US" sz="1350" dirty="0">
              <a:solidFill>
                <a:srgbClr val="FF0000"/>
              </a:solidFill>
            </a:endParaRPr>
          </a:p>
        </p:txBody>
      </p:sp>
      <p:sp>
        <p:nvSpPr>
          <p:cNvPr id="32" name="正方形/長方形 31">
            <a:extLst>
              <a:ext uri="{FF2B5EF4-FFF2-40B4-BE49-F238E27FC236}">
                <a16:creationId xmlns:a16="http://schemas.microsoft.com/office/drawing/2014/main" id="{23011022-24F9-4706-84A4-20C8BC53E774}"/>
              </a:ext>
            </a:extLst>
          </p:cNvPr>
          <p:cNvSpPr/>
          <p:nvPr/>
        </p:nvSpPr>
        <p:spPr>
          <a:xfrm>
            <a:off x="2599299" y="3574114"/>
            <a:ext cx="811441" cy="305468"/>
          </a:xfrm>
          <a:prstGeom prst="rect">
            <a:avLst/>
          </a:prstGeom>
        </p:spPr>
        <p:txBody>
          <a:bodyPr wrap="none">
            <a:spAutoFit/>
          </a:bodyPr>
          <a:lstStyle/>
          <a:p>
            <a:r>
              <a:rPr lang="ja-JP" altLang="en-US" sz="1385" dirty="0">
                <a:latin typeface="メイリオ" panose="020B0604030504040204" pitchFamily="50" charset="-128"/>
                <a:ea typeface="メイリオ" panose="020B0604030504040204" pitchFamily="50" charset="-128"/>
              </a:rPr>
              <a:t>幅＝</a:t>
            </a:r>
            <a:r>
              <a:rPr lang="en-US" altLang="ja-JP" sz="1385" dirty="0">
                <a:latin typeface="メイリオ" panose="020B0604030504040204" pitchFamily="50" charset="-128"/>
                <a:ea typeface="メイリオ" panose="020B0604030504040204" pitchFamily="50" charset="-128"/>
              </a:rPr>
              <a:t>”4”</a:t>
            </a:r>
          </a:p>
        </p:txBody>
      </p:sp>
      <p:sp>
        <p:nvSpPr>
          <p:cNvPr id="33" name="矢印: 左右 32">
            <a:extLst>
              <a:ext uri="{FF2B5EF4-FFF2-40B4-BE49-F238E27FC236}">
                <a16:creationId xmlns:a16="http://schemas.microsoft.com/office/drawing/2014/main" id="{45ED5033-E466-4AED-BC0D-3EF232AD2D19}"/>
              </a:ext>
            </a:extLst>
          </p:cNvPr>
          <p:cNvSpPr/>
          <p:nvPr/>
        </p:nvSpPr>
        <p:spPr bwMode="auto">
          <a:xfrm>
            <a:off x="2171700" y="3621337"/>
            <a:ext cx="404791" cy="129087"/>
          </a:xfrm>
          <a:prstGeom prst="lef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sp>
        <p:nvSpPr>
          <p:cNvPr id="34" name="正方形/長方形 33">
            <a:extLst>
              <a:ext uri="{FF2B5EF4-FFF2-40B4-BE49-F238E27FC236}">
                <a16:creationId xmlns:a16="http://schemas.microsoft.com/office/drawing/2014/main" id="{A61CB55F-7858-4847-A9B7-E6AD8DC142D3}"/>
              </a:ext>
            </a:extLst>
          </p:cNvPr>
          <p:cNvSpPr/>
          <p:nvPr/>
        </p:nvSpPr>
        <p:spPr>
          <a:xfrm>
            <a:off x="5017112" y="1171480"/>
            <a:ext cx="1661032" cy="300082"/>
          </a:xfrm>
          <a:prstGeom prst="rect">
            <a:avLst/>
          </a:prstGeom>
        </p:spPr>
        <p:txBody>
          <a:bodyPr wrap="none">
            <a:spAutoFit/>
          </a:bodyPr>
          <a:lstStyle/>
          <a:p>
            <a:r>
              <a:rPr lang="ja-JP" altLang="en-US" sz="1350" dirty="0">
                <a:solidFill>
                  <a:srgbClr val="FF0000"/>
                </a:solidFill>
                <a:latin typeface="メイリオ" panose="020B0604030504040204" pitchFamily="50" charset="-128"/>
                <a:ea typeface="メイリオ" panose="020B0604030504040204" pitchFamily="50" charset="-128"/>
              </a:rPr>
              <a:t>度数を幅</a:t>
            </a:r>
            <a:r>
              <a:rPr lang="en-US" altLang="ja-JP" sz="1350" dirty="0">
                <a:solidFill>
                  <a:srgbClr val="FF0000"/>
                </a:solidFill>
                <a:latin typeface="メイリオ" panose="020B0604030504040204" pitchFamily="50" charset="-128"/>
                <a:ea typeface="メイリオ" panose="020B0604030504040204" pitchFamily="50" charset="-128"/>
              </a:rPr>
              <a:t>”4”</a:t>
            </a:r>
            <a:r>
              <a:rPr lang="ja-JP" altLang="en-US" sz="1350" dirty="0">
                <a:solidFill>
                  <a:srgbClr val="FF0000"/>
                </a:solidFill>
                <a:latin typeface="メイリオ" panose="020B0604030504040204" pitchFamily="50" charset="-128"/>
                <a:ea typeface="メイリオ" panose="020B0604030504040204" pitchFamily="50" charset="-128"/>
              </a:rPr>
              <a:t>で割る</a:t>
            </a:r>
            <a:endParaRPr lang="ja-JP" altLang="en-US" sz="1350" dirty="0">
              <a:solidFill>
                <a:srgbClr val="FF0000"/>
              </a:solidFill>
            </a:endParaRPr>
          </a:p>
        </p:txBody>
      </p:sp>
      <p:sp>
        <p:nvSpPr>
          <p:cNvPr id="35" name="正方形/長方形 34">
            <a:extLst>
              <a:ext uri="{FF2B5EF4-FFF2-40B4-BE49-F238E27FC236}">
                <a16:creationId xmlns:a16="http://schemas.microsoft.com/office/drawing/2014/main" id="{F48D3815-9CA1-4BB6-9BE2-3F7235BAC641}"/>
              </a:ext>
            </a:extLst>
          </p:cNvPr>
          <p:cNvSpPr/>
          <p:nvPr/>
        </p:nvSpPr>
        <p:spPr>
          <a:xfrm>
            <a:off x="4685323" y="1429015"/>
            <a:ext cx="941284" cy="300082"/>
          </a:xfrm>
          <a:prstGeom prst="rect">
            <a:avLst/>
          </a:prstGeom>
        </p:spPr>
        <p:txBody>
          <a:bodyPr wrap="none">
            <a:spAutoFit/>
          </a:bodyPr>
          <a:lstStyle/>
          <a:p>
            <a:r>
              <a:rPr lang="en-US" altLang="ja-JP" sz="1350" b="1" dirty="0">
                <a:solidFill>
                  <a:srgbClr val="FF0000"/>
                </a:solidFill>
                <a:latin typeface="メイリオ" panose="020B0604030504040204" pitchFamily="50" charset="-128"/>
                <a:ea typeface="メイリオ" panose="020B0604030504040204" pitchFamily="50" charset="-128"/>
              </a:rPr>
              <a:t>32÷4=8</a:t>
            </a:r>
            <a:endParaRPr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8" name="正方形/長方形 37">
            <a:extLst>
              <a:ext uri="{FF2B5EF4-FFF2-40B4-BE49-F238E27FC236}">
                <a16:creationId xmlns:a16="http://schemas.microsoft.com/office/drawing/2014/main" id="{B5F0CAE9-C195-445E-A623-44CAC7F5F5F5}"/>
              </a:ext>
            </a:extLst>
          </p:cNvPr>
          <p:cNvSpPr/>
          <p:nvPr/>
        </p:nvSpPr>
        <p:spPr>
          <a:xfrm>
            <a:off x="6236976" y="1418608"/>
            <a:ext cx="1167307" cy="300082"/>
          </a:xfrm>
          <a:prstGeom prst="rect">
            <a:avLst/>
          </a:prstGeom>
        </p:spPr>
        <p:txBody>
          <a:bodyPr wrap="none">
            <a:spAutoFit/>
          </a:bodyPr>
          <a:lstStyle/>
          <a:p>
            <a:r>
              <a:rPr lang="en-US" altLang="ja-JP" sz="1350" b="1" dirty="0">
                <a:solidFill>
                  <a:srgbClr val="FF0000"/>
                </a:solidFill>
                <a:latin typeface="メイリオ" panose="020B0604030504040204" pitchFamily="50" charset="-128"/>
                <a:ea typeface="メイリオ" panose="020B0604030504040204" pitchFamily="50" charset="-128"/>
              </a:rPr>
              <a:t>8</a:t>
            </a:r>
            <a:r>
              <a:rPr lang="ja-JP" altLang="en-US" sz="1350" b="1" dirty="0">
                <a:solidFill>
                  <a:srgbClr val="FF0000"/>
                </a:solidFill>
                <a:latin typeface="メイリオ" panose="020B0604030504040204" pitchFamily="50" charset="-128"/>
                <a:ea typeface="メイリオ" panose="020B0604030504040204" pitchFamily="50" charset="-128"/>
              </a:rPr>
              <a:t>をプロット</a:t>
            </a:r>
          </a:p>
        </p:txBody>
      </p:sp>
      <p:sp>
        <p:nvSpPr>
          <p:cNvPr id="10" name="矢印: 右 9">
            <a:extLst>
              <a:ext uri="{FF2B5EF4-FFF2-40B4-BE49-F238E27FC236}">
                <a16:creationId xmlns:a16="http://schemas.microsoft.com/office/drawing/2014/main" id="{88E92679-C7E5-4625-8DCF-A2ACA4976A86}"/>
              </a:ext>
            </a:extLst>
          </p:cNvPr>
          <p:cNvSpPr/>
          <p:nvPr/>
        </p:nvSpPr>
        <p:spPr bwMode="auto">
          <a:xfrm>
            <a:off x="5783676" y="1462828"/>
            <a:ext cx="299154" cy="165587"/>
          </a:xfrm>
          <a:prstGeom prst="right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正方形/長方形 36">
            <a:extLst>
              <a:ext uri="{FF2B5EF4-FFF2-40B4-BE49-F238E27FC236}">
                <a16:creationId xmlns:a16="http://schemas.microsoft.com/office/drawing/2014/main" id="{FD3AB076-69B5-497F-9613-9BEBF3CB0355}"/>
              </a:ext>
            </a:extLst>
          </p:cNvPr>
          <p:cNvSpPr/>
          <p:nvPr/>
        </p:nvSpPr>
        <p:spPr>
          <a:xfrm>
            <a:off x="5301224" y="3079341"/>
            <a:ext cx="494769" cy="11941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9" name="正方形/長方形 38">
            <a:extLst>
              <a:ext uri="{FF2B5EF4-FFF2-40B4-BE49-F238E27FC236}">
                <a16:creationId xmlns:a16="http://schemas.microsoft.com/office/drawing/2014/main" id="{28F23245-A676-4AE7-8F6A-5D31BBC28704}"/>
              </a:ext>
            </a:extLst>
          </p:cNvPr>
          <p:cNvSpPr/>
          <p:nvPr/>
        </p:nvSpPr>
        <p:spPr>
          <a:xfrm>
            <a:off x="5829245" y="3621337"/>
            <a:ext cx="1152399" cy="65211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cxnSp>
        <p:nvCxnSpPr>
          <p:cNvPr id="40" name="直線矢印コネクタ 39">
            <a:extLst>
              <a:ext uri="{FF2B5EF4-FFF2-40B4-BE49-F238E27FC236}">
                <a16:creationId xmlns:a16="http://schemas.microsoft.com/office/drawing/2014/main" id="{36F383F2-CBDF-4251-96FD-4EEF9311D602}"/>
              </a:ext>
            </a:extLst>
          </p:cNvPr>
          <p:cNvCxnSpPr>
            <a:cxnSpLocks/>
          </p:cNvCxnSpPr>
          <p:nvPr/>
        </p:nvCxnSpPr>
        <p:spPr bwMode="auto">
          <a:xfrm>
            <a:off x="3334036" y="2716955"/>
            <a:ext cx="2748794" cy="902987"/>
          </a:xfrm>
          <a:prstGeom prst="straightConnector1">
            <a:avLst/>
          </a:prstGeom>
          <a:solidFill>
            <a:schemeClr val="accent1"/>
          </a:solidFill>
          <a:ln w="38100"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23866453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576953" y="3750424"/>
            <a:ext cx="362600"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468230" y="3419791"/>
            <a:ext cx="540534"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１０</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523565" y="3057056"/>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548504" y="2636613"/>
            <a:ext cx="473206"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r>
              <a:rPr lang="ja-JP" altLang="en-US" sz="1385">
                <a:latin typeface="メイリオ" panose="020B0604030504040204" pitchFamily="50" charset="-128"/>
                <a:ea typeface="メイリオ" panose="020B0604030504040204" pitchFamily="50" charset="-128"/>
              </a:rPr>
              <a:t>０</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544934" y="2267072"/>
            <a:ext cx="4732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2</a:t>
            </a:r>
            <a:r>
              <a:rPr kumimoji="1" lang="ja-JP" altLang="en-US" sz="1385">
                <a:latin typeface="メイリオ" panose="020B0604030504040204" pitchFamily="50" charset="-128"/>
                <a:ea typeface="メイリオ" panose="020B0604030504040204" pitchFamily="50" charset="-128"/>
              </a:rPr>
              <a:t>５</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44" name="テキスト ボックス 43">
            <a:extLst>
              <a:ext uri="{FF2B5EF4-FFF2-40B4-BE49-F238E27FC236}">
                <a16:creationId xmlns:a16="http://schemas.microsoft.com/office/drawing/2014/main" id="{51D2D0D6-6A7B-624C-A17F-56F1A99EE715}"/>
              </a:ext>
            </a:extLst>
          </p:cNvPr>
          <p:cNvSpPr txBox="1"/>
          <p:nvPr/>
        </p:nvSpPr>
        <p:spPr>
          <a:xfrm>
            <a:off x="3555312" y="1832006"/>
            <a:ext cx="405881"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30</a:t>
            </a:r>
            <a:endParaRPr kumimoji="1" lang="ja-JP" altLang="en-US" sz="1385" dirty="0">
              <a:latin typeface="メイリオ" panose="020B0604030504040204" pitchFamily="50" charset="-128"/>
              <a:ea typeface="メイリオ" panose="020B0604030504040204" pitchFamily="50" charset="-128"/>
            </a:endParaRPr>
          </a:p>
        </p:txBody>
      </p: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extLst>
              <p:ext uri="{D42A27DB-BD31-4B8C-83A1-F6EECF244321}">
                <p14:modId xmlns:p14="http://schemas.microsoft.com/office/powerpoint/2010/main" val="2851784155"/>
              </p:ext>
            </p:extLst>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7" name="正方形/長方形 36">
            <a:extLst>
              <a:ext uri="{FF2B5EF4-FFF2-40B4-BE49-F238E27FC236}">
                <a16:creationId xmlns:a16="http://schemas.microsoft.com/office/drawing/2014/main" id="{FD3AB076-69B5-497F-9613-9BEBF3CB0355}"/>
              </a:ext>
            </a:extLst>
          </p:cNvPr>
          <p:cNvSpPr/>
          <p:nvPr/>
        </p:nvSpPr>
        <p:spPr>
          <a:xfrm>
            <a:off x="5301224" y="3079341"/>
            <a:ext cx="494769" cy="11941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9" name="正方形/長方形 38">
            <a:extLst>
              <a:ext uri="{FF2B5EF4-FFF2-40B4-BE49-F238E27FC236}">
                <a16:creationId xmlns:a16="http://schemas.microsoft.com/office/drawing/2014/main" id="{28F23245-A676-4AE7-8F6A-5D31BBC28704}"/>
              </a:ext>
            </a:extLst>
          </p:cNvPr>
          <p:cNvSpPr/>
          <p:nvPr/>
        </p:nvSpPr>
        <p:spPr>
          <a:xfrm>
            <a:off x="5829245" y="3621337"/>
            <a:ext cx="1152399" cy="65211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Tree>
    <p:extLst>
      <p:ext uri="{BB962C8B-B14F-4D97-AF65-F5344CB8AC3E}">
        <p14:creationId xmlns:p14="http://schemas.microsoft.com/office/powerpoint/2010/main" val="40313130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6272C-CC6A-6647-A3A8-FC1FC3E28881}"/>
              </a:ext>
            </a:extLst>
          </p:cNvPr>
          <p:cNvSpPr>
            <a:spLocks noGrp="1"/>
          </p:cNvSpPr>
          <p:nvPr>
            <p:ph type="title"/>
          </p:nvPr>
        </p:nvSpPr>
        <p:spPr/>
        <p:txBody>
          <a:bodyPr/>
          <a:lstStyle/>
          <a:p>
            <a:r>
              <a:rPr lang="ja-JP" altLang="en-US" b="1"/>
              <a:t>問題演習</a:t>
            </a:r>
            <a:r>
              <a:rPr lang="en-US" altLang="ja-JP" b="1" dirty="0"/>
              <a:t>2</a:t>
            </a:r>
            <a:endParaRPr kumimoji="1" lang="ja-JP" altLang="en-US" b="1"/>
          </a:p>
        </p:txBody>
      </p:sp>
      <p:cxnSp>
        <p:nvCxnSpPr>
          <p:cNvPr id="6" name="Line 10">
            <a:extLst>
              <a:ext uri="{FF2B5EF4-FFF2-40B4-BE49-F238E27FC236}">
                <a16:creationId xmlns:a16="http://schemas.microsoft.com/office/drawing/2014/main" id="{1BD61BBC-41E2-6243-AB0B-63F1C2798D5B}"/>
              </a:ext>
            </a:extLst>
          </p:cNvPr>
          <p:cNvCxnSpPr>
            <a:cxnSpLocks noChangeShapeType="1"/>
          </p:cNvCxnSpPr>
          <p:nvPr/>
        </p:nvCxnSpPr>
        <p:spPr bwMode="auto">
          <a:xfrm>
            <a:off x="3990844" y="4269524"/>
            <a:ext cx="371745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Line 11">
            <a:extLst>
              <a:ext uri="{FF2B5EF4-FFF2-40B4-BE49-F238E27FC236}">
                <a16:creationId xmlns:a16="http://schemas.microsoft.com/office/drawing/2014/main" id="{399A527E-4AC1-8041-9B5D-EE88BEA36E74}"/>
              </a:ext>
            </a:extLst>
          </p:cNvPr>
          <p:cNvCxnSpPr>
            <a:cxnSpLocks noChangeShapeType="1"/>
          </p:cNvCxnSpPr>
          <p:nvPr/>
        </p:nvCxnSpPr>
        <p:spPr bwMode="auto">
          <a:xfrm flipV="1">
            <a:off x="4109979" y="1386842"/>
            <a:ext cx="0" cy="293845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 name="Text Box 17">
            <a:extLst>
              <a:ext uri="{FF2B5EF4-FFF2-40B4-BE49-F238E27FC236}">
                <a16:creationId xmlns:a16="http://schemas.microsoft.com/office/drawing/2014/main" id="{EE32B58F-B604-0B41-9C04-4E5FAE1A9635}"/>
              </a:ext>
            </a:extLst>
          </p:cNvPr>
          <p:cNvSpPr txBox="1">
            <a:spLocks noChangeArrowheads="1"/>
          </p:cNvSpPr>
          <p:nvPr/>
        </p:nvSpPr>
        <p:spPr bwMode="auto">
          <a:xfrm>
            <a:off x="3907822" y="4348367"/>
            <a:ext cx="3717458" cy="170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6155" rIns="51435" bIns="6155" numCol="1" anchor="t" anchorCtr="0" compatLnSpc="1">
            <a:prstTxWarp prst="textNoShape">
              <a:avLst/>
            </a:prstTxWarp>
          </a:bodyPr>
          <a:lstStyle/>
          <a:p>
            <a:pPr algn="l" defTabSz="633062" eaLnBrk="0" hangingPunct="0"/>
            <a:r>
              <a:rPr lang="ja-JP" altLang="en-US" sz="1108">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100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200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300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400    </a:t>
            </a:r>
            <a:r>
              <a:rPr lang="en-US" altLang="ja-JP" sz="1108" dirty="0">
                <a:latin typeface="Arial" panose="020B0604020202020204" pitchFamily="34" charset="0"/>
                <a:ea typeface="Century" panose="02040604050505020304" pitchFamily="18" charset="0"/>
                <a:cs typeface="Times New Roman" panose="02020603050405020304" pitchFamily="18" charset="0"/>
              </a:rPr>
              <a:t>      </a:t>
            </a:r>
            <a:r>
              <a:rPr lang="ja-JP" altLang="ja-JP" sz="1108">
                <a:latin typeface="Arial" panose="020B0604020202020204" pitchFamily="34" charset="0"/>
                <a:ea typeface="Century" panose="02040604050505020304" pitchFamily="18" charset="0"/>
                <a:cs typeface="Times New Roman" panose="02020603050405020304" pitchFamily="18" charset="0"/>
              </a:rPr>
              <a:t> 500</a:t>
            </a:r>
            <a:endParaRPr lang="ja-JP" altLang="ja-JP" sz="1108">
              <a:latin typeface="Arial" panose="020B0604020202020204" pitchFamily="34" charset="0"/>
            </a:endParaRPr>
          </a:p>
        </p:txBody>
      </p:sp>
      <p:cxnSp>
        <p:nvCxnSpPr>
          <p:cNvPr id="14" name="Line 22">
            <a:extLst>
              <a:ext uri="{FF2B5EF4-FFF2-40B4-BE49-F238E27FC236}">
                <a16:creationId xmlns:a16="http://schemas.microsoft.com/office/drawing/2014/main" id="{41C28A18-9B69-A447-9759-F2BFF853C999}"/>
              </a:ext>
            </a:extLst>
          </p:cNvPr>
          <p:cNvCxnSpPr>
            <a:cxnSpLocks noChangeShapeType="1"/>
          </p:cNvCxnSpPr>
          <p:nvPr/>
        </p:nvCxnSpPr>
        <p:spPr bwMode="auto">
          <a:xfrm>
            <a:off x="4069974" y="387387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 name="Line 23">
            <a:extLst>
              <a:ext uri="{FF2B5EF4-FFF2-40B4-BE49-F238E27FC236}">
                <a16:creationId xmlns:a16="http://schemas.microsoft.com/office/drawing/2014/main" id="{20390CBE-034F-1F49-BAA9-76FBCC549372}"/>
              </a:ext>
            </a:extLst>
          </p:cNvPr>
          <p:cNvCxnSpPr>
            <a:cxnSpLocks noChangeShapeType="1"/>
          </p:cNvCxnSpPr>
          <p:nvPr/>
        </p:nvCxnSpPr>
        <p:spPr bwMode="auto">
          <a:xfrm>
            <a:off x="4069974" y="347821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6" name="Line 24">
            <a:extLst>
              <a:ext uri="{FF2B5EF4-FFF2-40B4-BE49-F238E27FC236}">
                <a16:creationId xmlns:a16="http://schemas.microsoft.com/office/drawing/2014/main" id="{B7A4BEEB-0283-F947-BA69-3E13A354581E}"/>
              </a:ext>
            </a:extLst>
          </p:cNvPr>
          <p:cNvCxnSpPr>
            <a:cxnSpLocks noChangeShapeType="1"/>
          </p:cNvCxnSpPr>
          <p:nvPr/>
        </p:nvCxnSpPr>
        <p:spPr bwMode="auto">
          <a:xfrm>
            <a:off x="4069974" y="3082562"/>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7" name="Line 25">
            <a:extLst>
              <a:ext uri="{FF2B5EF4-FFF2-40B4-BE49-F238E27FC236}">
                <a16:creationId xmlns:a16="http://schemas.microsoft.com/office/drawing/2014/main" id="{9D0D556A-5BDC-6F4E-B0A2-6D73DF9191AB}"/>
              </a:ext>
            </a:extLst>
          </p:cNvPr>
          <p:cNvCxnSpPr>
            <a:cxnSpLocks noChangeShapeType="1"/>
          </p:cNvCxnSpPr>
          <p:nvPr/>
        </p:nvCxnSpPr>
        <p:spPr bwMode="auto">
          <a:xfrm>
            <a:off x="4069974" y="2686909"/>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Rectangle 17">
            <a:extLst>
              <a:ext uri="{FF2B5EF4-FFF2-40B4-BE49-F238E27FC236}">
                <a16:creationId xmlns:a16="http://schemas.microsoft.com/office/drawing/2014/main" id="{0296BA74-EE5D-0843-AB0B-B99E2C2C38FD}"/>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21" name="Rectangle 18">
            <a:extLst>
              <a:ext uri="{FF2B5EF4-FFF2-40B4-BE49-F238E27FC236}">
                <a16:creationId xmlns:a16="http://schemas.microsoft.com/office/drawing/2014/main" id="{C148CFD6-8B01-7F4D-B8F7-222DDC4AEACE}"/>
              </a:ext>
            </a:extLst>
          </p:cNvPr>
          <p:cNvSpPr>
            <a:spLocks noChangeArrowheads="1"/>
          </p:cNvSpPr>
          <p:nvPr/>
        </p:nvSpPr>
        <p:spPr bwMode="auto">
          <a:xfrm>
            <a:off x="5448383" y="2003120"/>
            <a:ext cx="127911" cy="27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305" tIns="31652" rIns="63305" bIns="31652" numCol="1" anchor="ctr" anchorCtr="0" compatLnSpc="1">
            <a:prstTxWarp prst="textNoShape">
              <a:avLst/>
            </a:prstTxWarp>
            <a:spAutoFit/>
          </a:bodyPr>
          <a:lstStyle/>
          <a:p>
            <a:endParaRPr lang="ja-JP" altLang="en-US" sz="1385"/>
          </a:p>
        </p:txBody>
      </p:sp>
      <p:sp>
        <p:nvSpPr>
          <p:cNvPr id="13" name="テキスト ボックス 12">
            <a:extLst>
              <a:ext uri="{FF2B5EF4-FFF2-40B4-BE49-F238E27FC236}">
                <a16:creationId xmlns:a16="http://schemas.microsoft.com/office/drawing/2014/main" id="{86D57E24-72C8-D04F-8A29-74A81C8C20F3}"/>
              </a:ext>
            </a:extLst>
          </p:cNvPr>
          <p:cNvSpPr txBox="1"/>
          <p:nvPr/>
        </p:nvSpPr>
        <p:spPr>
          <a:xfrm>
            <a:off x="3447303" y="3666666"/>
            <a:ext cx="579006"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0.06</a:t>
            </a:r>
            <a:endParaRPr kumimoji="1" lang="ja-JP" altLang="en-US" sz="1385"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73665018-8642-174D-B8DB-51DAA5D84E77}"/>
              </a:ext>
            </a:extLst>
          </p:cNvPr>
          <p:cNvSpPr txBox="1"/>
          <p:nvPr/>
        </p:nvSpPr>
        <p:spPr>
          <a:xfrm>
            <a:off x="3396418" y="3343979"/>
            <a:ext cx="689612"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0.085</a:t>
            </a:r>
            <a:endParaRPr kumimoji="1" lang="ja-JP" altLang="en-US" sz="1385" dirty="0">
              <a:latin typeface="メイリオ" panose="020B0604030504040204" pitchFamily="50" charset="-128"/>
              <a:ea typeface="メイリオ" panose="020B0604030504040204" pitchFamily="50" charset="-128"/>
            </a:endParaRPr>
          </a:p>
        </p:txBody>
      </p:sp>
      <p:cxnSp>
        <p:nvCxnSpPr>
          <p:cNvPr id="24" name="Line 25">
            <a:extLst>
              <a:ext uri="{FF2B5EF4-FFF2-40B4-BE49-F238E27FC236}">
                <a16:creationId xmlns:a16="http://schemas.microsoft.com/office/drawing/2014/main" id="{79601837-89D8-724B-B00F-8005F0802591}"/>
              </a:ext>
            </a:extLst>
          </p:cNvPr>
          <p:cNvCxnSpPr>
            <a:cxnSpLocks noChangeShapeType="1"/>
          </p:cNvCxnSpPr>
          <p:nvPr/>
        </p:nvCxnSpPr>
        <p:spPr bwMode="auto">
          <a:xfrm>
            <a:off x="4069974" y="2294477"/>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4C1B1845-7E8D-3643-B3A1-6DEF144D596F}"/>
              </a:ext>
            </a:extLst>
          </p:cNvPr>
          <p:cNvSpPr txBox="1"/>
          <p:nvPr/>
        </p:nvSpPr>
        <p:spPr>
          <a:xfrm>
            <a:off x="3377202" y="2990909"/>
            <a:ext cx="689612"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0.116</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CF3E642D-C332-5C49-AEC0-80A6DA1A13AA}"/>
              </a:ext>
            </a:extLst>
          </p:cNvPr>
          <p:cNvSpPr txBox="1"/>
          <p:nvPr/>
        </p:nvSpPr>
        <p:spPr>
          <a:xfrm>
            <a:off x="3440302" y="2636613"/>
            <a:ext cx="689612"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0.155</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85A86A7-E23D-8F4C-A3E5-C5AD4FAD5F70}"/>
              </a:ext>
            </a:extLst>
          </p:cNvPr>
          <p:cNvSpPr txBox="1"/>
          <p:nvPr/>
        </p:nvSpPr>
        <p:spPr>
          <a:xfrm>
            <a:off x="3417798" y="2160546"/>
            <a:ext cx="689612"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0.193</a:t>
            </a:r>
            <a:endParaRPr kumimoji="1" lang="ja-JP" altLang="en-US" sz="1385" dirty="0">
              <a:latin typeface="メイリオ" panose="020B0604030504040204" pitchFamily="50" charset="-128"/>
              <a:ea typeface="メイリオ" panose="020B0604030504040204" pitchFamily="50" charset="-128"/>
            </a:endParaRPr>
          </a:p>
        </p:txBody>
      </p:sp>
      <p:cxnSp>
        <p:nvCxnSpPr>
          <p:cNvPr id="43" name="Line 25">
            <a:extLst>
              <a:ext uri="{FF2B5EF4-FFF2-40B4-BE49-F238E27FC236}">
                <a16:creationId xmlns:a16="http://schemas.microsoft.com/office/drawing/2014/main" id="{3917CF04-5F2D-204E-9E7A-69302E39B50A}"/>
              </a:ext>
            </a:extLst>
          </p:cNvPr>
          <p:cNvCxnSpPr>
            <a:cxnSpLocks noChangeShapeType="1"/>
          </p:cNvCxnSpPr>
          <p:nvPr/>
        </p:nvCxnSpPr>
        <p:spPr bwMode="auto">
          <a:xfrm>
            <a:off x="4109979" y="1885950"/>
            <a:ext cx="3555306"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graphicFrame>
        <p:nvGraphicFramePr>
          <p:cNvPr id="31" name="表 26">
            <a:extLst>
              <a:ext uri="{FF2B5EF4-FFF2-40B4-BE49-F238E27FC236}">
                <a16:creationId xmlns:a16="http://schemas.microsoft.com/office/drawing/2014/main" id="{E3ADA9C6-952B-4B68-8D44-4935BFA5FFED}"/>
              </a:ext>
            </a:extLst>
          </p:cNvPr>
          <p:cNvGraphicFramePr>
            <a:graphicFrameLocks noGrp="1"/>
          </p:cNvGraphicFramePr>
          <p:nvPr/>
        </p:nvGraphicFramePr>
        <p:xfrm>
          <a:off x="1609023" y="1188431"/>
          <a:ext cx="1725014" cy="1668780"/>
        </p:xfrm>
        <a:graphic>
          <a:graphicData uri="http://schemas.openxmlformats.org/drawingml/2006/table">
            <a:tbl>
              <a:tblPr firstRow="1" bandRow="1">
                <a:tableStyleId>{7E9639D4-E3E2-4D34-9284-5A2195B3D0D7}</a:tableStyleId>
              </a:tblPr>
              <a:tblGrid>
                <a:gridCol w="862507">
                  <a:extLst>
                    <a:ext uri="{9D8B030D-6E8A-4147-A177-3AD203B41FA5}">
                      <a16:colId xmlns:a16="http://schemas.microsoft.com/office/drawing/2014/main" val="352820580"/>
                    </a:ext>
                  </a:extLst>
                </a:gridCol>
                <a:gridCol w="862507">
                  <a:extLst>
                    <a:ext uri="{9D8B030D-6E8A-4147-A177-3AD203B41FA5}">
                      <a16:colId xmlns:a16="http://schemas.microsoft.com/office/drawing/2014/main" val="1017567150"/>
                    </a:ext>
                  </a:extLst>
                </a:gridCol>
              </a:tblGrid>
              <a:tr h="278130">
                <a:tc>
                  <a:txBody>
                    <a:bodyPr/>
                    <a:lstStyle/>
                    <a:p>
                      <a:pPr algn="ctr"/>
                      <a:r>
                        <a:rPr kumimoji="1" lang="ja-JP" altLang="en-US" sz="1000" dirty="0"/>
                        <a:t>範囲</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1000"/>
                        <a:t>度数</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4235597"/>
                  </a:ext>
                </a:extLst>
              </a:tr>
              <a:tr h="278130">
                <a:tc>
                  <a:txBody>
                    <a:bodyPr/>
                    <a:lstStyle/>
                    <a:p>
                      <a:pPr algn="ctr"/>
                      <a:r>
                        <a:rPr kumimoji="1" lang="en-US" altLang="ja-JP" sz="1000" dirty="0"/>
                        <a:t>0 -100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725446"/>
                  </a:ext>
                </a:extLst>
              </a:tr>
              <a:tr h="278130">
                <a:tc>
                  <a:txBody>
                    <a:bodyPr/>
                    <a:lstStyle/>
                    <a:p>
                      <a:pPr algn="ctr"/>
                      <a:r>
                        <a:rPr kumimoji="1" lang="en-US" altLang="ja-JP" sz="1000" dirty="0"/>
                        <a:t>100 - 150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8549524"/>
                  </a:ext>
                </a:extLst>
              </a:tr>
              <a:tr h="278130">
                <a:tc>
                  <a:txBody>
                    <a:bodyPr/>
                    <a:lstStyle/>
                    <a:p>
                      <a:pPr algn="ctr"/>
                      <a:r>
                        <a:rPr kumimoji="1" lang="en-US" altLang="ja-JP" sz="1000" dirty="0"/>
                        <a:t>150 – 200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25</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6338068"/>
                  </a:ext>
                </a:extLst>
              </a:tr>
              <a:tr h="278130">
                <a:tc>
                  <a:txBody>
                    <a:bodyPr/>
                    <a:lstStyle/>
                    <a:p>
                      <a:pPr algn="ctr"/>
                      <a:r>
                        <a:rPr kumimoji="1" lang="en-US" altLang="ja-JP" sz="1000" dirty="0"/>
                        <a:t>200 – 300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399953"/>
                  </a:ext>
                </a:extLst>
              </a:tr>
              <a:tr h="278130">
                <a:tc>
                  <a:txBody>
                    <a:bodyPr/>
                    <a:lstStyle/>
                    <a:p>
                      <a:pPr algn="ctr"/>
                      <a:r>
                        <a:rPr kumimoji="1" lang="en-US" altLang="ja-JP" sz="1000" dirty="0"/>
                        <a:t>300 - 500</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000" dirty="0"/>
                        <a:t>32</a:t>
                      </a:r>
                      <a:endParaRPr kumimoji="1" lang="ja-JP" alt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4710098"/>
                  </a:ext>
                </a:extLst>
              </a:tr>
            </a:tbl>
          </a:graphicData>
        </a:graphic>
      </p:graphicFrame>
      <p:sp>
        <p:nvSpPr>
          <p:cNvPr id="28" name="正方形/長方形 27">
            <a:extLst>
              <a:ext uri="{FF2B5EF4-FFF2-40B4-BE49-F238E27FC236}">
                <a16:creationId xmlns:a16="http://schemas.microsoft.com/office/drawing/2014/main" id="{DDDF5649-163E-4E85-8AA4-24057E3EB36F}"/>
              </a:ext>
            </a:extLst>
          </p:cNvPr>
          <p:cNvSpPr/>
          <p:nvPr/>
        </p:nvSpPr>
        <p:spPr>
          <a:xfrm>
            <a:off x="4655564" y="2686909"/>
            <a:ext cx="295924" cy="1581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29" name="正方形/長方形 28">
            <a:extLst>
              <a:ext uri="{FF2B5EF4-FFF2-40B4-BE49-F238E27FC236}">
                <a16:creationId xmlns:a16="http://schemas.microsoft.com/office/drawing/2014/main" id="{3D56F256-F11A-44FC-B81C-2AFB2814F4EA}"/>
              </a:ext>
            </a:extLst>
          </p:cNvPr>
          <p:cNvSpPr/>
          <p:nvPr/>
        </p:nvSpPr>
        <p:spPr>
          <a:xfrm>
            <a:off x="4978394" y="2294478"/>
            <a:ext cx="295924" cy="19789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6" name="正方形/長方形 35">
            <a:extLst>
              <a:ext uri="{FF2B5EF4-FFF2-40B4-BE49-F238E27FC236}">
                <a16:creationId xmlns:a16="http://schemas.microsoft.com/office/drawing/2014/main" id="{FC0309AC-6C4C-4381-A753-5E8054789BD7}"/>
              </a:ext>
            </a:extLst>
          </p:cNvPr>
          <p:cNvSpPr/>
          <p:nvPr/>
        </p:nvSpPr>
        <p:spPr>
          <a:xfrm>
            <a:off x="4133888" y="3398218"/>
            <a:ext cx="494769" cy="87044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7" name="正方形/長方形 36">
            <a:extLst>
              <a:ext uri="{FF2B5EF4-FFF2-40B4-BE49-F238E27FC236}">
                <a16:creationId xmlns:a16="http://schemas.microsoft.com/office/drawing/2014/main" id="{FD3AB076-69B5-497F-9613-9BEBF3CB0355}"/>
              </a:ext>
            </a:extLst>
          </p:cNvPr>
          <p:cNvSpPr/>
          <p:nvPr/>
        </p:nvSpPr>
        <p:spPr>
          <a:xfrm>
            <a:off x="5301224" y="3079341"/>
            <a:ext cx="494769" cy="11941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39" name="正方形/長方形 38">
            <a:extLst>
              <a:ext uri="{FF2B5EF4-FFF2-40B4-BE49-F238E27FC236}">
                <a16:creationId xmlns:a16="http://schemas.microsoft.com/office/drawing/2014/main" id="{28F23245-A676-4AE7-8F6A-5D31BBC28704}"/>
              </a:ext>
            </a:extLst>
          </p:cNvPr>
          <p:cNvSpPr/>
          <p:nvPr/>
        </p:nvSpPr>
        <p:spPr>
          <a:xfrm>
            <a:off x="5829245" y="3621337"/>
            <a:ext cx="1152399" cy="65211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solidFill>
                <a:srgbClr val="FF0000"/>
              </a:solidFill>
            </a:endParaRPr>
          </a:p>
        </p:txBody>
      </p:sp>
      <p:sp>
        <p:nvSpPr>
          <p:cNvPr id="4" name="テキスト ボックス 3">
            <a:extLst>
              <a:ext uri="{FF2B5EF4-FFF2-40B4-BE49-F238E27FC236}">
                <a16:creationId xmlns:a16="http://schemas.microsoft.com/office/drawing/2014/main" id="{955E997E-C9B3-EB40-B2DB-C4E7FDB42276}"/>
              </a:ext>
            </a:extLst>
          </p:cNvPr>
          <p:cNvSpPr txBox="1"/>
          <p:nvPr/>
        </p:nvSpPr>
        <p:spPr>
          <a:xfrm>
            <a:off x="5440203" y="2318846"/>
            <a:ext cx="1896674" cy="400110"/>
          </a:xfrm>
          <a:prstGeom prst="rect">
            <a:avLst/>
          </a:prstGeom>
          <a:noFill/>
        </p:spPr>
        <p:txBody>
          <a:bodyPr wrap="none" rtlCol="0">
            <a:spAutoFit/>
          </a:bodyPr>
          <a:lstStyle/>
          <a:p>
            <a:r>
              <a:rPr kumimoji="1" lang="ja-JP" altLang="en-US"/>
              <a:t>面積の総和＝１</a:t>
            </a:r>
          </a:p>
        </p:txBody>
      </p:sp>
    </p:spTree>
    <p:extLst>
      <p:ext uri="{BB962C8B-B14F-4D97-AF65-F5344CB8AC3E}">
        <p14:creationId xmlns:p14="http://schemas.microsoft.com/office/powerpoint/2010/main" val="3629425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EF01B-23CD-1844-BF2B-4443D837D55E}"/>
              </a:ext>
            </a:extLst>
          </p:cNvPr>
          <p:cNvSpPr>
            <a:spLocks noGrp="1"/>
          </p:cNvSpPr>
          <p:nvPr>
            <p:ph type="title"/>
          </p:nvPr>
        </p:nvSpPr>
        <p:spPr/>
        <p:txBody>
          <a:bodyPr/>
          <a:lstStyle/>
          <a:p>
            <a:r>
              <a:rPr kumimoji="1" lang="ja-JP" altLang="en-US" b="1"/>
              <a:t>ヒストグラムの意味</a:t>
            </a:r>
          </a:p>
        </p:txBody>
      </p:sp>
      <p:sp>
        <p:nvSpPr>
          <p:cNvPr id="4" name="正方形/長方形 3">
            <a:extLst>
              <a:ext uri="{FF2B5EF4-FFF2-40B4-BE49-F238E27FC236}">
                <a16:creationId xmlns:a16="http://schemas.microsoft.com/office/drawing/2014/main" id="{78FDEB7E-3AFF-4344-BCCC-8C96E880EE25}"/>
              </a:ext>
            </a:extLst>
          </p:cNvPr>
          <p:cNvSpPr/>
          <p:nvPr/>
        </p:nvSpPr>
        <p:spPr>
          <a:xfrm>
            <a:off x="1820467" y="1264377"/>
            <a:ext cx="2877711" cy="323165"/>
          </a:xfrm>
          <a:prstGeom prst="rect">
            <a:avLst/>
          </a:prstGeom>
        </p:spPr>
        <p:txBody>
          <a:bodyPr wrap="none">
            <a:spAutoFit/>
          </a:bodyPr>
          <a:lstStyle/>
          <a:p>
            <a:pPr algn="l"/>
            <a:r>
              <a:rPr lang="ja-JP" altLang="en-US" sz="1500" b="1" dirty="0">
                <a:latin typeface="メイリオ" panose="020B0604030504040204" pitchFamily="50" charset="-128"/>
                <a:ea typeface="メイリオ" panose="020B0604030504040204" pitchFamily="50" charset="-128"/>
              </a:rPr>
              <a:t>ヒストグラムの３つの構成要素</a:t>
            </a:r>
            <a:endParaRPr lang="en-US" altLang="ja-JP" sz="1500" b="1"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30E03CCE-FF0C-4C05-B0FA-5CF865A0C4BF}"/>
              </a:ext>
            </a:extLst>
          </p:cNvPr>
          <p:cNvSpPr/>
          <p:nvPr/>
        </p:nvSpPr>
        <p:spPr>
          <a:xfrm>
            <a:off x="2692749" y="1799466"/>
            <a:ext cx="761747" cy="323165"/>
          </a:xfrm>
          <a:prstGeom prst="rect">
            <a:avLst/>
          </a:prstGeom>
        </p:spPr>
        <p:txBody>
          <a:bodyPr wrap="none">
            <a:spAutoFit/>
          </a:bodyPr>
          <a:lstStyle/>
          <a:p>
            <a:r>
              <a:rPr lang="ja-JP" altLang="en-US" sz="1500" b="1" dirty="0">
                <a:latin typeface="メイリオ" panose="020B0604030504040204" pitchFamily="50" charset="-128"/>
                <a:ea typeface="メイリオ" panose="020B0604030504040204" pitchFamily="50" charset="-128"/>
              </a:rPr>
              <a:t>・横軸</a:t>
            </a:r>
          </a:p>
        </p:txBody>
      </p:sp>
      <p:sp>
        <p:nvSpPr>
          <p:cNvPr id="7" name="正方形/長方形 6">
            <a:extLst>
              <a:ext uri="{FF2B5EF4-FFF2-40B4-BE49-F238E27FC236}">
                <a16:creationId xmlns:a16="http://schemas.microsoft.com/office/drawing/2014/main" id="{E44D3648-8C3A-4EA7-A96E-37E7722921FD}"/>
              </a:ext>
            </a:extLst>
          </p:cNvPr>
          <p:cNvSpPr/>
          <p:nvPr/>
        </p:nvSpPr>
        <p:spPr>
          <a:xfrm>
            <a:off x="2692747" y="2128446"/>
            <a:ext cx="1146469" cy="323165"/>
          </a:xfrm>
          <a:prstGeom prst="rect">
            <a:avLst/>
          </a:prstGeom>
        </p:spPr>
        <p:txBody>
          <a:bodyPr wrap="none">
            <a:spAutoFit/>
          </a:bodyPr>
          <a:lstStyle/>
          <a:p>
            <a:r>
              <a:rPr lang="ja-JP" altLang="en-US" sz="1500" b="1" dirty="0">
                <a:latin typeface="メイリオ" panose="020B0604030504040204" pitchFamily="50" charset="-128"/>
                <a:ea typeface="メイリオ" panose="020B0604030504040204" pitchFamily="50" charset="-128"/>
              </a:rPr>
              <a:t>・棒の高さ</a:t>
            </a:r>
          </a:p>
        </p:txBody>
      </p:sp>
      <p:sp>
        <p:nvSpPr>
          <p:cNvPr id="8" name="正方形/長方形 7">
            <a:extLst>
              <a:ext uri="{FF2B5EF4-FFF2-40B4-BE49-F238E27FC236}">
                <a16:creationId xmlns:a16="http://schemas.microsoft.com/office/drawing/2014/main" id="{83C1F45C-495F-4738-AF12-0C19BBD9EDE2}"/>
              </a:ext>
            </a:extLst>
          </p:cNvPr>
          <p:cNvSpPr/>
          <p:nvPr/>
        </p:nvSpPr>
        <p:spPr>
          <a:xfrm>
            <a:off x="2692747" y="2514046"/>
            <a:ext cx="1146469" cy="323165"/>
          </a:xfrm>
          <a:prstGeom prst="rect">
            <a:avLst/>
          </a:prstGeom>
        </p:spPr>
        <p:txBody>
          <a:bodyPr wrap="none">
            <a:spAutoFit/>
          </a:bodyPr>
          <a:lstStyle/>
          <a:p>
            <a:r>
              <a:rPr lang="ja-JP" altLang="en-US" sz="1500" b="1" dirty="0">
                <a:latin typeface="メイリオ" panose="020B0604030504040204" pitchFamily="50" charset="-128"/>
                <a:ea typeface="メイリオ" panose="020B0604030504040204" pitchFamily="50" charset="-128"/>
              </a:rPr>
              <a:t>・棒の面積</a:t>
            </a:r>
          </a:p>
        </p:txBody>
      </p:sp>
      <p:sp>
        <p:nvSpPr>
          <p:cNvPr id="9" name="正方形/長方形 8">
            <a:extLst>
              <a:ext uri="{FF2B5EF4-FFF2-40B4-BE49-F238E27FC236}">
                <a16:creationId xmlns:a16="http://schemas.microsoft.com/office/drawing/2014/main" id="{773DD059-F21E-46F5-B785-4D3C95672DEA}"/>
              </a:ext>
            </a:extLst>
          </p:cNvPr>
          <p:cNvSpPr/>
          <p:nvPr/>
        </p:nvSpPr>
        <p:spPr>
          <a:xfrm>
            <a:off x="4377300" y="1783739"/>
            <a:ext cx="1531188" cy="323165"/>
          </a:xfrm>
          <a:prstGeom prst="rect">
            <a:avLst/>
          </a:prstGeom>
        </p:spPr>
        <p:txBody>
          <a:bodyPr wrap="none">
            <a:spAutoFit/>
          </a:bodyPr>
          <a:lstStyle/>
          <a:p>
            <a:r>
              <a:rPr lang="ja-JP" altLang="en-US" sz="1500" dirty="0">
                <a:latin typeface="メイリオ" panose="020B0604030504040204" pitchFamily="50" charset="-128"/>
                <a:ea typeface="メイリオ" panose="020B0604030504040204" pitchFamily="50" charset="-128"/>
              </a:rPr>
              <a:t>データの数値軸</a:t>
            </a:r>
          </a:p>
        </p:txBody>
      </p:sp>
      <p:sp>
        <p:nvSpPr>
          <p:cNvPr id="10" name="正方形/長方形 9">
            <a:extLst>
              <a:ext uri="{FF2B5EF4-FFF2-40B4-BE49-F238E27FC236}">
                <a16:creationId xmlns:a16="http://schemas.microsoft.com/office/drawing/2014/main" id="{4DD813B6-74F7-4D7A-BD1B-12223380FB66}"/>
              </a:ext>
            </a:extLst>
          </p:cNvPr>
          <p:cNvSpPr/>
          <p:nvPr/>
        </p:nvSpPr>
        <p:spPr>
          <a:xfrm>
            <a:off x="4377467" y="2127033"/>
            <a:ext cx="3070071" cy="323165"/>
          </a:xfrm>
          <a:prstGeom prst="rect">
            <a:avLst/>
          </a:prstGeom>
        </p:spPr>
        <p:txBody>
          <a:bodyPr wrap="none">
            <a:spAutoFit/>
          </a:bodyPr>
          <a:lstStyle/>
          <a:p>
            <a:r>
              <a:rPr lang="ja-JP" altLang="en-US" sz="1500" dirty="0">
                <a:latin typeface="メイリオ" panose="020B0604030504040204" pitchFamily="50" charset="-128"/>
                <a:ea typeface="メイリオ" panose="020B0604030504040204" pitchFamily="50" charset="-128"/>
              </a:rPr>
              <a:t>起こりやすさ（注目すべき事柄）</a:t>
            </a:r>
          </a:p>
        </p:txBody>
      </p:sp>
      <p:sp>
        <p:nvSpPr>
          <p:cNvPr id="11" name="正方形/長方形 10">
            <a:extLst>
              <a:ext uri="{FF2B5EF4-FFF2-40B4-BE49-F238E27FC236}">
                <a16:creationId xmlns:a16="http://schemas.microsoft.com/office/drawing/2014/main" id="{E4719A53-56FA-4675-89BF-708016D3C930}"/>
              </a:ext>
            </a:extLst>
          </p:cNvPr>
          <p:cNvSpPr/>
          <p:nvPr/>
        </p:nvSpPr>
        <p:spPr>
          <a:xfrm>
            <a:off x="4383927" y="2514046"/>
            <a:ext cx="1146469" cy="323165"/>
          </a:xfrm>
          <a:prstGeom prst="rect">
            <a:avLst/>
          </a:prstGeom>
        </p:spPr>
        <p:txBody>
          <a:bodyPr wrap="none">
            <a:spAutoFit/>
          </a:bodyPr>
          <a:lstStyle/>
          <a:p>
            <a:r>
              <a:rPr lang="ja-JP" altLang="en-US" sz="1500" dirty="0">
                <a:latin typeface="メイリオ" panose="020B0604030504040204" pitchFamily="50" charset="-128"/>
                <a:ea typeface="メイリオ" panose="020B0604030504040204" pitchFamily="50" charset="-128"/>
              </a:rPr>
              <a:t>割合・度数</a:t>
            </a:r>
          </a:p>
        </p:txBody>
      </p:sp>
      <p:sp>
        <p:nvSpPr>
          <p:cNvPr id="12" name="矢印: 右 11">
            <a:extLst>
              <a:ext uri="{FF2B5EF4-FFF2-40B4-BE49-F238E27FC236}">
                <a16:creationId xmlns:a16="http://schemas.microsoft.com/office/drawing/2014/main" id="{82291B1B-3B4C-4766-8BBC-93EA40B8BDAA}"/>
              </a:ext>
            </a:extLst>
          </p:cNvPr>
          <p:cNvSpPr/>
          <p:nvPr/>
        </p:nvSpPr>
        <p:spPr bwMode="auto">
          <a:xfrm>
            <a:off x="3908316" y="1829570"/>
            <a:ext cx="400050" cy="200529"/>
          </a:xfrm>
          <a:prstGeom prst="rightArrow">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3" name="矢印: 右 12">
            <a:extLst>
              <a:ext uri="{FF2B5EF4-FFF2-40B4-BE49-F238E27FC236}">
                <a16:creationId xmlns:a16="http://schemas.microsoft.com/office/drawing/2014/main" id="{E103F7CB-4989-453F-A42A-0BEB582557C0}"/>
              </a:ext>
            </a:extLst>
          </p:cNvPr>
          <p:cNvSpPr/>
          <p:nvPr/>
        </p:nvSpPr>
        <p:spPr bwMode="auto">
          <a:xfrm>
            <a:off x="3908316" y="2167648"/>
            <a:ext cx="400050" cy="200529"/>
          </a:xfrm>
          <a:prstGeom prst="rightArrow">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4" name="矢印: 右 13">
            <a:extLst>
              <a:ext uri="{FF2B5EF4-FFF2-40B4-BE49-F238E27FC236}">
                <a16:creationId xmlns:a16="http://schemas.microsoft.com/office/drawing/2014/main" id="{09342EDF-CF3E-4994-AC3B-0859926504B6}"/>
              </a:ext>
            </a:extLst>
          </p:cNvPr>
          <p:cNvSpPr/>
          <p:nvPr/>
        </p:nvSpPr>
        <p:spPr bwMode="auto">
          <a:xfrm>
            <a:off x="3908316" y="2535831"/>
            <a:ext cx="400050" cy="200529"/>
          </a:xfrm>
          <a:prstGeom prst="rightArrow">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8" name="コンテンツ プレースホルダー 17">
            <a:extLst>
              <a:ext uri="{FF2B5EF4-FFF2-40B4-BE49-F238E27FC236}">
                <a16:creationId xmlns:a16="http://schemas.microsoft.com/office/drawing/2014/main" id="{32D00E27-8E33-49A3-8CAA-C743E6CA378D}"/>
              </a:ext>
            </a:extLst>
          </p:cNvPr>
          <p:cNvSpPr>
            <a:spLocks noGrp="1"/>
          </p:cNvSpPr>
          <p:nvPr>
            <p:ph idx="1"/>
          </p:nvPr>
        </p:nvSpPr>
        <p:spPr/>
        <p:txBody>
          <a:bodyPr/>
          <a:lstStyle/>
          <a:p>
            <a:endParaRPr lang="ja-JP" altLang="en-US"/>
          </a:p>
        </p:txBody>
      </p:sp>
      <p:sp>
        <p:nvSpPr>
          <p:cNvPr id="19" name="右中かっこ 18">
            <a:extLst>
              <a:ext uri="{FF2B5EF4-FFF2-40B4-BE49-F238E27FC236}">
                <a16:creationId xmlns:a16="http://schemas.microsoft.com/office/drawing/2014/main" id="{A271C705-E01C-4168-ABE9-F3AEB4011FEB}"/>
              </a:ext>
            </a:extLst>
          </p:cNvPr>
          <p:cNvSpPr/>
          <p:nvPr/>
        </p:nvSpPr>
        <p:spPr bwMode="auto">
          <a:xfrm rot="10800000">
            <a:off x="2579604" y="1732255"/>
            <a:ext cx="89313" cy="1089638"/>
          </a:xfrm>
          <a:prstGeom prst="rightBrace">
            <a:avLst/>
          </a:prstGeom>
          <a:no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629554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35" name="図形グループ 34"/>
          <p:cNvGrpSpPr/>
          <p:nvPr/>
        </p:nvGrpSpPr>
        <p:grpSpPr>
          <a:xfrm>
            <a:off x="1540205" y="2037229"/>
            <a:ext cx="5966228" cy="1871882"/>
            <a:chOff x="772772" y="5042176"/>
            <a:chExt cx="7874512" cy="2703830"/>
          </a:xfrm>
        </p:grpSpPr>
        <p:sp>
          <p:nvSpPr>
            <p:cNvPr id="33" name="円/楕円 32"/>
            <p:cNvSpPr/>
            <p:nvPr/>
          </p:nvSpPr>
          <p:spPr>
            <a:xfrm>
              <a:off x="772772" y="5042176"/>
              <a:ext cx="3030824" cy="26966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4" name="円/楕円 33"/>
            <p:cNvSpPr/>
            <p:nvPr/>
          </p:nvSpPr>
          <p:spPr>
            <a:xfrm>
              <a:off x="5720389" y="5042176"/>
              <a:ext cx="2926895" cy="2703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grpSp>
        <p:nvGrpSpPr>
          <p:cNvPr id="38" name="図形グループ 37"/>
          <p:cNvGrpSpPr/>
          <p:nvPr/>
        </p:nvGrpSpPr>
        <p:grpSpPr>
          <a:xfrm>
            <a:off x="2170372" y="4000925"/>
            <a:ext cx="4618352" cy="369332"/>
            <a:chOff x="2161667" y="6396335"/>
            <a:chExt cx="6670953" cy="533480"/>
          </a:xfrm>
        </p:grpSpPr>
        <p:sp>
          <p:nvSpPr>
            <p:cNvPr id="36" name="テキスト ボックス 35"/>
            <p:cNvSpPr txBox="1"/>
            <p:nvPr/>
          </p:nvSpPr>
          <p:spPr>
            <a:xfrm>
              <a:off x="2161667" y="6396335"/>
              <a:ext cx="1267013"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定義域</a:t>
              </a:r>
              <a:endParaRPr kumimoji="1" lang="ja-JP" altLang="en-US" sz="1800" dirty="0">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7899029" y="6396335"/>
              <a:ext cx="933591"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値域</a:t>
              </a:r>
              <a:endParaRPr kumimoji="1" lang="ja-JP" altLang="en-US" sz="1800" dirty="0">
                <a:latin typeface="メイリオ" panose="020B0604030504040204" pitchFamily="50" charset="-128"/>
                <a:ea typeface="メイリオ" panose="020B0604030504040204" pitchFamily="50" charset="-128"/>
              </a:endParaRPr>
            </a:p>
          </p:txBody>
        </p:sp>
      </p:grpSp>
      <p:sp>
        <p:nvSpPr>
          <p:cNvPr id="6" name="円/楕円 5"/>
          <p:cNvSpPr/>
          <p:nvPr/>
        </p:nvSpPr>
        <p:spPr>
          <a:xfrm>
            <a:off x="3104198" y="2469342"/>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0" name="円/楕円 39"/>
          <p:cNvSpPr/>
          <p:nvPr/>
        </p:nvSpPr>
        <p:spPr>
          <a:xfrm>
            <a:off x="3097994" y="3369255"/>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4" name="円/楕円 13"/>
          <p:cNvSpPr/>
          <p:nvPr/>
        </p:nvSpPr>
        <p:spPr>
          <a:xfrm>
            <a:off x="5890840" y="2574850"/>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5" name="円/楕円 14"/>
          <p:cNvSpPr/>
          <p:nvPr/>
        </p:nvSpPr>
        <p:spPr>
          <a:xfrm>
            <a:off x="5996348" y="3325815"/>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6" name="円/楕円 15"/>
          <p:cNvSpPr/>
          <p:nvPr/>
        </p:nvSpPr>
        <p:spPr>
          <a:xfrm>
            <a:off x="6672838" y="2922404"/>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7" name="円/楕円 16"/>
          <p:cNvSpPr/>
          <p:nvPr/>
        </p:nvSpPr>
        <p:spPr>
          <a:xfrm>
            <a:off x="2241519" y="2698976"/>
            <a:ext cx="74769" cy="74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22" name="直線矢印コネクタ 21"/>
          <p:cNvCxnSpPr/>
          <p:nvPr/>
        </p:nvCxnSpPr>
        <p:spPr>
          <a:xfrm>
            <a:off x="3610298" y="2997173"/>
            <a:ext cx="1898855"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267450" y="3525805"/>
            <a:ext cx="646332" cy="667747"/>
          </a:xfrm>
          <a:prstGeom prst="rect">
            <a:avLst/>
          </a:prstGeom>
          <a:noFill/>
        </p:spPr>
        <p:txBody>
          <a:bodyPr wrap="none" rtlCol="0">
            <a:spAutoFit/>
          </a:bodyPr>
          <a:lstStyle/>
          <a:p>
            <a:r>
              <a:rPr kumimoji="1" lang="ja-JP" altLang="en-US" sz="1800" dirty="0">
                <a:latin typeface="メイリオ" panose="020B0604030504040204" pitchFamily="50" charset="-128"/>
                <a:ea typeface="メイリオ" panose="020B0604030504040204" pitchFamily="50" charset="-128"/>
              </a:rPr>
              <a:t>関数</a:t>
            </a:r>
            <a:endParaRPr kumimoji="1" lang="en-US" altLang="ja-JP" sz="1800" dirty="0">
              <a:latin typeface="メイリオ" panose="020B0604030504040204" pitchFamily="50" charset="-128"/>
              <a:ea typeface="メイリオ" panose="020B0604030504040204" pitchFamily="50" charset="-128"/>
            </a:endParaRPr>
          </a:p>
          <a:p>
            <a:endParaRPr kumimoji="1" lang="ja-JP" altLang="en-US" sz="1939" dirty="0">
              <a:latin typeface="メイリオ" panose="020B0604030504040204" pitchFamily="50" charset="-128"/>
              <a:ea typeface="メイリオ" panose="020B0604030504040204" pitchFamily="50" charset="-128"/>
            </a:endParaRPr>
          </a:p>
        </p:txBody>
      </p:sp>
      <p:grpSp>
        <p:nvGrpSpPr>
          <p:cNvPr id="21" name="図形グループ 20"/>
          <p:cNvGrpSpPr/>
          <p:nvPr/>
        </p:nvGrpSpPr>
        <p:grpSpPr>
          <a:xfrm>
            <a:off x="1983623" y="3829442"/>
            <a:ext cx="4813307" cy="816449"/>
            <a:chOff x="1214233" y="5245660"/>
            <a:chExt cx="6952553" cy="1179313"/>
          </a:xfrm>
        </p:grpSpPr>
        <p:sp>
          <p:nvSpPr>
            <p:cNvPr id="19" name="テキスト ボックス 18"/>
            <p:cNvSpPr txBox="1"/>
            <p:nvPr/>
          </p:nvSpPr>
          <p:spPr>
            <a:xfrm>
              <a:off x="1214233" y="5922428"/>
              <a:ext cx="1806513" cy="502545"/>
            </a:xfrm>
            <a:prstGeom prst="rect">
              <a:avLst/>
            </a:prstGeom>
            <a:noFill/>
          </p:spPr>
          <p:txBody>
            <a:bodyPr wrap="none" rtlCol="0">
              <a:spAutoFit/>
            </a:bodyPr>
            <a:lstStyle/>
            <a:p>
              <a:r>
                <a:rPr kumimoji="1" lang="ja-JP" altLang="en-US" sz="1661" dirty="0">
                  <a:solidFill>
                    <a:srgbClr val="FF0000"/>
                  </a:solidFill>
                  <a:latin typeface="メイリオ" panose="020B0604030504040204" pitchFamily="50" charset="-128"/>
                  <a:ea typeface="メイリオ" panose="020B0604030504040204" pitchFamily="50" charset="-128"/>
                </a:rPr>
                <a:t>＝標本空間</a:t>
              </a:r>
            </a:p>
          </p:txBody>
        </p:sp>
        <p:sp>
          <p:nvSpPr>
            <p:cNvPr id="29" name="テキスト ボックス 28"/>
            <p:cNvSpPr txBox="1"/>
            <p:nvPr/>
          </p:nvSpPr>
          <p:spPr>
            <a:xfrm>
              <a:off x="6976181" y="5922426"/>
              <a:ext cx="1190605" cy="502544"/>
            </a:xfrm>
            <a:prstGeom prst="rect">
              <a:avLst/>
            </a:prstGeom>
            <a:noFill/>
          </p:spPr>
          <p:txBody>
            <a:bodyPr wrap="none" rtlCol="0">
              <a:spAutoFit/>
            </a:bodyPr>
            <a:lstStyle/>
            <a:p>
              <a:r>
                <a:rPr kumimoji="1" lang="ja-JP" altLang="en-US" sz="1661" dirty="0">
                  <a:solidFill>
                    <a:srgbClr val="FF0000"/>
                  </a:solidFill>
                  <a:latin typeface="メイリオ" panose="020B0604030504040204" pitchFamily="50" charset="-128"/>
                  <a:ea typeface="メイリオ" panose="020B0604030504040204" pitchFamily="50" charset="-128"/>
                </a:rPr>
                <a:t>＝実数</a:t>
              </a:r>
            </a:p>
          </p:txBody>
        </p:sp>
        <mc:AlternateContent xmlns:mc="http://schemas.openxmlformats.org/markup-compatibility/2006" xmlns:a14="http://schemas.microsoft.com/office/drawing/2010/main">
          <mc:Choice Requires="a14">
            <p:sp>
              <p:nvSpPr>
                <p:cNvPr id="30" name="テキスト ボックス 29"/>
                <p:cNvSpPr txBox="1"/>
                <p:nvPr/>
              </p:nvSpPr>
              <p:spPr>
                <a:xfrm>
                  <a:off x="3921220" y="5245660"/>
                  <a:ext cx="2117340" cy="502544"/>
                </a:xfrm>
                <a:prstGeom prst="rect">
                  <a:avLst/>
                </a:prstGeom>
                <a:noFill/>
              </p:spPr>
              <p:txBody>
                <a:bodyPr wrap="none" rtlCol="0">
                  <a:spAutoFit/>
                </a:bodyPr>
                <a:lstStyle/>
                <a:p>
                  <a:r>
                    <a:rPr kumimoji="1" lang="ja-JP" altLang="en-US" sz="1661" dirty="0">
                      <a:solidFill>
                        <a:srgbClr val="FF0000"/>
                      </a:solidFill>
                      <a:latin typeface="メイリオ" panose="020B0604030504040204" pitchFamily="50" charset="-128"/>
                      <a:ea typeface="メイリオ" panose="020B0604030504040204" pitchFamily="50" charset="-128"/>
                    </a:rPr>
                    <a:t>＝確率変数 </a:t>
                  </a:r>
                  <a14:m>
                    <m:oMath xmlns:m="http://schemas.openxmlformats.org/officeDocument/2006/math">
                      <m:r>
                        <a:rPr kumimoji="1" lang="en-US" altLang="ja-JP" sz="1661" i="1" dirty="0">
                          <a:solidFill>
                            <a:srgbClr val="FF0000"/>
                          </a:solidFill>
                          <a:latin typeface="Cambria Math" panose="02040503050406030204" pitchFamily="18" charset="0"/>
                          <a:ea typeface="メイリオ" panose="020B0604030504040204" pitchFamily="50" charset="-128"/>
                        </a:rPr>
                        <m:t>𝑋</m:t>
                      </m:r>
                    </m:oMath>
                  </a14:m>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921220" y="5245660"/>
                  <a:ext cx="2117340" cy="502544"/>
                </a:xfrm>
                <a:prstGeom prst="rect">
                  <a:avLst/>
                </a:prstGeom>
                <a:blipFill>
                  <a:blip r:embed="rId3"/>
                  <a:stretch>
                    <a:fillRect l="-2500" t="-5263" b="-24561"/>
                  </a:stretch>
                </a:blipFill>
              </p:spPr>
              <p:txBody>
                <a:bodyPr/>
                <a:lstStyle/>
                <a:p>
                  <a:r>
                    <a:rPr lang="ja-JP" altLang="en-US">
                      <a:noFill/>
                    </a:rPr>
                    <a:t> </a:t>
                  </a:r>
                </a:p>
              </p:txBody>
            </p:sp>
          </mc:Fallback>
        </mc:AlternateContent>
      </p:grpSp>
      <p:sp>
        <p:nvSpPr>
          <p:cNvPr id="23" name="テキスト ボックス 22"/>
          <p:cNvSpPr txBox="1"/>
          <p:nvPr/>
        </p:nvSpPr>
        <p:spPr>
          <a:xfrm>
            <a:off x="3045048" y="2593472"/>
            <a:ext cx="295274"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2</a:t>
            </a:r>
            <a:endParaRPr kumimoji="1" lang="ja-JP" altLang="en-US" sz="1385" dirty="0">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2184258" y="2891377"/>
            <a:ext cx="373820" cy="305468"/>
          </a:xfrm>
          <a:prstGeom prst="rect">
            <a:avLst/>
          </a:prstGeom>
          <a:noFill/>
        </p:spPr>
        <p:txBody>
          <a:bodyPr wrap="none" rtlCol="0">
            <a:spAutoFit/>
          </a:bodyPr>
          <a:lstStyle/>
          <a:p>
            <a:r>
              <a:rPr lang="en-US" altLang="ja-JP" sz="1385" dirty="0">
                <a:latin typeface="メイリオ" panose="020B0604030504040204" pitchFamily="50" charset="-128"/>
                <a:ea typeface="メイリオ" panose="020B0604030504040204" pitchFamily="50" charset="-128"/>
              </a:rPr>
              <a:t>-1</a:t>
            </a:r>
            <a:endParaRPr kumimoji="1" lang="ja-JP" altLang="en-US" sz="1385" dirty="0">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3268477" y="3400296"/>
            <a:ext cx="295274" cy="305468"/>
          </a:xfrm>
          <a:prstGeom prst="rect">
            <a:avLst/>
          </a:prstGeom>
          <a:noFill/>
        </p:spPr>
        <p:txBody>
          <a:bodyPr wrap="none" rtlCol="0">
            <a:spAutoFit/>
          </a:bodyPr>
          <a:lstStyle/>
          <a:p>
            <a:r>
              <a:rPr kumimoji="1" lang="en-US" altLang="ja-JP" sz="1385">
                <a:latin typeface="メイリオ" panose="020B0604030504040204" pitchFamily="50" charset="-128"/>
                <a:ea typeface="メイリオ" panose="020B0604030504040204" pitchFamily="50" charset="-128"/>
              </a:rPr>
              <a:t>3</a:t>
            </a:r>
            <a:endParaRPr kumimoji="1" lang="ja-JP" altLang="en-US" sz="1385" dirty="0">
              <a:latin typeface="メイリオ" panose="020B0604030504040204" pitchFamily="50" charset="-128"/>
              <a:ea typeface="メイリオ" panose="020B0604030504040204" pitchFamily="50" charset="-128"/>
            </a:endParaRPr>
          </a:p>
        </p:txBody>
      </p:sp>
      <p:sp>
        <p:nvSpPr>
          <p:cNvPr id="26" name="テキスト ボックス 25"/>
          <p:cNvSpPr txBox="1"/>
          <p:nvPr/>
        </p:nvSpPr>
        <p:spPr>
          <a:xfrm>
            <a:off x="6098566" y="2394870"/>
            <a:ext cx="295274"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4</a:t>
            </a:r>
            <a:endParaRPr kumimoji="1" lang="ja-JP" altLang="en-US" sz="1385"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6880563" y="2990678"/>
            <a:ext cx="295274"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9</a:t>
            </a:r>
            <a:endParaRPr kumimoji="1" lang="ja-JP" altLang="en-US" sz="1385" dirty="0">
              <a:latin typeface="メイリオ" panose="020B0604030504040204" pitchFamily="50" charset="-128"/>
              <a:ea typeface="メイリオ" panose="020B0604030504040204" pitchFamily="50" charset="-128"/>
            </a:endParaRPr>
          </a:p>
        </p:txBody>
      </p:sp>
      <p:sp>
        <p:nvSpPr>
          <p:cNvPr id="28" name="テキスト ボックス 27"/>
          <p:cNvSpPr txBox="1"/>
          <p:nvPr/>
        </p:nvSpPr>
        <p:spPr>
          <a:xfrm>
            <a:off x="6210279" y="3474773"/>
            <a:ext cx="295274" cy="305468"/>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endParaRPr kumimoji="1" lang="ja-JP" altLang="en-US" sz="1385"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4101996" y="2506727"/>
                <a:ext cx="1050224" cy="347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661" i="1" dirty="0">
                          <a:latin typeface="Cambria Math" panose="02040503050406030204" pitchFamily="18" charset="0"/>
                          <a:ea typeface="Cambria Math" charset="0"/>
                          <a:cs typeface="Cambria Math" charset="0"/>
                        </a:rPr>
                        <m:t>𝑦</m:t>
                      </m:r>
                      <m:r>
                        <a:rPr kumimoji="1" lang="en-US" altLang="ja-JP" sz="1661" i="1" dirty="0">
                          <a:latin typeface="Cambria Math" panose="02040503050406030204" pitchFamily="18" charset="0"/>
                          <a:ea typeface="Cambria Math" charset="0"/>
                          <a:cs typeface="Cambria Math" charset="0"/>
                        </a:rPr>
                        <m:t>=</m:t>
                      </m:r>
                      <m:r>
                        <a:rPr kumimoji="1" lang="en-US" altLang="ja-JP" sz="1661" i="1" dirty="0">
                          <a:latin typeface="Cambria Math" panose="02040503050406030204" pitchFamily="18" charset="0"/>
                          <a:ea typeface="Cambria Math" charset="0"/>
                          <a:cs typeface="Cambria Math" charset="0"/>
                        </a:rPr>
                        <m:t>𝑓</m:t>
                      </m:r>
                      <m:r>
                        <a:rPr kumimoji="1" lang="en-US" altLang="ja-JP" sz="1661" i="1" dirty="0">
                          <a:latin typeface="Cambria Math" panose="02040503050406030204" pitchFamily="18" charset="0"/>
                          <a:ea typeface="Cambria Math" charset="0"/>
                          <a:cs typeface="Cambria Math" charset="0"/>
                        </a:rPr>
                        <m:t>(</m:t>
                      </m:r>
                      <m:r>
                        <a:rPr kumimoji="1" lang="en-US" altLang="ja-JP" sz="1661" i="1" dirty="0">
                          <a:latin typeface="Cambria Math" panose="02040503050406030204" pitchFamily="18" charset="0"/>
                          <a:ea typeface="Cambria Math" charset="0"/>
                          <a:cs typeface="Cambria Math" charset="0"/>
                        </a:rPr>
                        <m:t>𝑥</m:t>
                      </m:r>
                      <m:r>
                        <a:rPr kumimoji="1" lang="en-US" altLang="ja-JP" sz="1661" i="1" dirty="0">
                          <a:latin typeface="Cambria Math" panose="02040503050406030204" pitchFamily="18" charset="0"/>
                          <a:ea typeface="Cambria Math" charset="0"/>
                          <a:cs typeface="Cambria Math" charset="0"/>
                        </a:rPr>
                        <m:t>)</m:t>
                      </m:r>
                    </m:oMath>
                  </m:oMathPara>
                </a14:m>
                <a:endParaRPr kumimoji="1" lang="ja-JP" altLang="en-US" sz="1661" dirty="0">
                  <a:latin typeface="Cambria Math" charset="0"/>
                  <a:ea typeface="Cambria Math" charset="0"/>
                  <a:cs typeface="Cambria Math" charset="0"/>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4101996" y="2506727"/>
                <a:ext cx="1050224" cy="347916"/>
              </a:xfrm>
              <a:prstGeom prst="rect">
                <a:avLst/>
              </a:prstGeom>
              <a:blipFill>
                <a:blip r:embed="rId4"/>
                <a:stretch>
                  <a:fillRect b="-17544"/>
                </a:stretch>
              </a:blipFill>
            </p:spPr>
            <p:txBody>
              <a:bodyPr/>
              <a:lstStyle/>
              <a:p>
                <a:r>
                  <a:rPr lang="ja-JP" altLang="en-US">
                    <a:noFill/>
                  </a:rPr>
                  <a:t> </a:t>
                </a:r>
              </a:p>
            </p:txBody>
          </p:sp>
        </mc:Fallback>
      </mc:AlternateContent>
      <p:sp>
        <p:nvSpPr>
          <p:cNvPr id="5" name="コンテンツ プレースホルダー 4">
            <a:extLst>
              <a:ext uri="{FF2B5EF4-FFF2-40B4-BE49-F238E27FC236}">
                <a16:creationId xmlns:a16="http://schemas.microsoft.com/office/drawing/2014/main" id="{049CA60D-B5B4-4FBF-A821-931106A13867}"/>
              </a:ext>
            </a:extLst>
          </p:cNvPr>
          <p:cNvSpPr>
            <a:spLocks noGrp="1"/>
          </p:cNvSpPr>
          <p:nvPr>
            <p:ph idx="1"/>
          </p:nvPr>
        </p:nvSpPr>
        <p:spPr/>
        <p:txBody>
          <a:bodyPr/>
          <a:lstStyle/>
          <a:p>
            <a:endParaRPr lang="ja-JP" altLang="en-US"/>
          </a:p>
        </p:txBody>
      </p:sp>
      <p:sp>
        <p:nvSpPr>
          <p:cNvPr id="44" name="正方形/長方形 43">
            <a:extLst>
              <a:ext uri="{FF2B5EF4-FFF2-40B4-BE49-F238E27FC236}">
                <a16:creationId xmlns:a16="http://schemas.microsoft.com/office/drawing/2014/main" id="{A0B183CB-9E81-46D0-A7CA-FBCE33D3F6E8}"/>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45" name="正方形/長方形 44">
            <a:extLst>
              <a:ext uri="{FF2B5EF4-FFF2-40B4-BE49-F238E27FC236}">
                <a16:creationId xmlns:a16="http://schemas.microsoft.com/office/drawing/2014/main" id="{291E4106-0EE6-4D3F-B89E-F06BCA2716A1}"/>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46" name="コンテンツ プレースホルダー 2">
            <a:extLst>
              <a:ext uri="{FF2B5EF4-FFF2-40B4-BE49-F238E27FC236}">
                <a16:creationId xmlns:a16="http://schemas.microsoft.com/office/drawing/2014/main" id="{D8CE47B7-998A-4390-B7B3-82C05BD45DE1}"/>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EB4FABFE-874B-1546-8D5D-5D02DC47BA1F}"/>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a:t>
                </a:r>
                <a:r>
                  <a:rPr lang="ja-JP" altLang="en-US" sz="1600" dirty="0">
                    <a:solidFill>
                      <a:srgbClr val="FF0000"/>
                    </a:solidFill>
                    <a:latin typeface="メイリオ" panose="020B0604030504040204" pitchFamily="50" charset="-128"/>
                    <a:ea typeface="メイリオ" panose="020B0604030504040204" pitchFamily="50" charset="-128"/>
                  </a:rPr>
                  <a:t>確率変数</a:t>
                </a:r>
                <a14:m>
                  <m:oMath xmlns:m="http://schemas.openxmlformats.org/officeDocument/2006/math">
                    <m:r>
                      <a:rPr lang="ja-JP" altLang="en-US" sz="1600" i="1" dirty="0">
                        <a:solidFill>
                          <a:srgbClr val="FF0000"/>
                        </a:solidFill>
                        <a:latin typeface="Cambria Math" panose="02040503050406030204" pitchFamily="18" charset="0"/>
                        <a:ea typeface="メイリオ" panose="020B0604030504040204" pitchFamily="50" charset="-128"/>
                      </a:rPr>
                      <m:t> </m:t>
                    </m:r>
                    <m:r>
                      <a:rPr lang="en-US" altLang="ja-JP" sz="1600" i="1" dirty="0">
                        <a:solidFill>
                          <a:srgbClr val="FF0000"/>
                        </a:solidFill>
                        <a:latin typeface="Cambria Math" panose="02040503050406030204" pitchFamily="18" charset="0"/>
                        <a:ea typeface="メイリオ" panose="020B0604030504040204" pitchFamily="50" charset="-128"/>
                      </a:rPr>
                      <m:t>𝑋</m:t>
                    </m:r>
                  </m:oMath>
                </a14:m>
                <a:r>
                  <a:rPr lang="ja-JP" altLang="en-US" sz="1600" dirty="0">
                    <a:solidFill>
                      <a:srgbClr val="FF0000"/>
                    </a:solidFill>
                    <a:latin typeface="メイリオ" panose="020B0604030504040204" pitchFamily="50" charset="-128"/>
                    <a:ea typeface="メイリオ" panose="020B0604030504040204" pitchFamily="50" charset="-128"/>
                  </a:rPr>
                  <a:t> とは、標本空間を定義域とし、実数を値域とする関数である。</a:t>
                </a:r>
                <a:r>
                  <a:rPr lang="ja-JP" altLang="en-US" sz="1600" dirty="0">
                    <a:latin typeface="メイリオ" panose="020B0604030504040204" pitchFamily="50" charset="-128"/>
                    <a:ea typeface="メイリオ" panose="020B0604030504040204" pitchFamily="50" charset="-128"/>
                  </a:rPr>
                  <a:t>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39" name="正方形/長方形 38">
                <a:extLst>
                  <a:ext uri="{FF2B5EF4-FFF2-40B4-BE49-F238E27FC236}">
                    <a16:creationId xmlns:a16="http://schemas.microsoft.com/office/drawing/2014/main" id="{EB4FABFE-874B-1546-8D5D-5D02DC47BA1F}"/>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5"/>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637053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AF2F82-ABC5-A444-A4AB-1FB12F9BD082}"/>
              </a:ext>
            </a:extLst>
          </p:cNvPr>
          <p:cNvSpPr>
            <a:spLocks noGrp="1"/>
          </p:cNvSpPr>
          <p:nvPr>
            <p:ph type="title"/>
          </p:nvPr>
        </p:nvSpPr>
        <p:spPr/>
        <p:txBody>
          <a:bodyPr/>
          <a:lstStyle/>
          <a:p>
            <a:r>
              <a:rPr lang="ja-JP" altLang="en-US" b="1"/>
              <a:t>分布のチェックポイント</a:t>
            </a:r>
            <a:endParaRPr kumimoji="1" lang="ja-JP" altLang="en-US" b="1"/>
          </a:p>
        </p:txBody>
      </p:sp>
      <p:grpSp>
        <p:nvGrpSpPr>
          <p:cNvPr id="5" name="Group 4">
            <a:extLst>
              <a:ext uri="{FF2B5EF4-FFF2-40B4-BE49-F238E27FC236}">
                <a16:creationId xmlns:a16="http://schemas.microsoft.com/office/drawing/2014/main" id="{F47E0CDE-2675-514F-BE1C-C47FD21968CA}"/>
              </a:ext>
            </a:extLst>
          </p:cNvPr>
          <p:cNvGrpSpPr>
            <a:grpSpLocks/>
          </p:cNvGrpSpPr>
          <p:nvPr/>
        </p:nvGrpSpPr>
        <p:grpSpPr bwMode="auto">
          <a:xfrm>
            <a:off x="5198383" y="1974530"/>
            <a:ext cx="2207969" cy="2412367"/>
            <a:chOff x="2222" y="632"/>
            <a:chExt cx="1420" cy="1071"/>
          </a:xfrm>
        </p:grpSpPr>
        <p:grpSp>
          <p:nvGrpSpPr>
            <p:cNvPr id="6" name="Group 5">
              <a:extLst>
                <a:ext uri="{FF2B5EF4-FFF2-40B4-BE49-F238E27FC236}">
                  <a16:creationId xmlns:a16="http://schemas.microsoft.com/office/drawing/2014/main" id="{9BEC665E-B58F-2D4A-930F-0DA0B569B4A8}"/>
                </a:ext>
              </a:extLst>
            </p:cNvPr>
            <p:cNvGrpSpPr>
              <a:grpSpLocks/>
            </p:cNvGrpSpPr>
            <p:nvPr/>
          </p:nvGrpSpPr>
          <p:grpSpPr bwMode="auto">
            <a:xfrm>
              <a:off x="2222" y="632"/>
              <a:ext cx="1420" cy="850"/>
              <a:chOff x="2222" y="601"/>
              <a:chExt cx="1420" cy="850"/>
            </a:xfrm>
          </p:grpSpPr>
          <p:sp>
            <p:nvSpPr>
              <p:cNvPr id="8" name="Rectangle 6">
                <a:extLst>
                  <a:ext uri="{FF2B5EF4-FFF2-40B4-BE49-F238E27FC236}">
                    <a16:creationId xmlns:a16="http://schemas.microsoft.com/office/drawing/2014/main" id="{D551E8B8-16D3-3D47-90EB-FD73C9D39D76}"/>
                  </a:ext>
                </a:extLst>
              </p:cNvPr>
              <p:cNvSpPr>
                <a:spLocks noChangeArrowheads="1"/>
              </p:cNvSpPr>
              <p:nvPr/>
            </p:nvSpPr>
            <p:spPr bwMode="auto">
              <a:xfrm>
                <a:off x="2222" y="1088"/>
                <a:ext cx="143" cy="362"/>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9" name="Rectangle 7">
                <a:extLst>
                  <a:ext uri="{FF2B5EF4-FFF2-40B4-BE49-F238E27FC236}">
                    <a16:creationId xmlns:a16="http://schemas.microsoft.com/office/drawing/2014/main" id="{3A55DBDA-BDE5-E947-A371-767FC567D219}"/>
                  </a:ext>
                </a:extLst>
              </p:cNvPr>
              <p:cNvSpPr>
                <a:spLocks noChangeArrowheads="1"/>
              </p:cNvSpPr>
              <p:nvPr/>
            </p:nvSpPr>
            <p:spPr bwMode="auto">
              <a:xfrm>
                <a:off x="2365" y="842"/>
                <a:ext cx="142" cy="608"/>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10" name="Rectangle 8">
                <a:extLst>
                  <a:ext uri="{FF2B5EF4-FFF2-40B4-BE49-F238E27FC236}">
                    <a16:creationId xmlns:a16="http://schemas.microsoft.com/office/drawing/2014/main" id="{2E2B06BB-8300-DD42-A62A-C8CFCEDECA68}"/>
                  </a:ext>
                </a:extLst>
              </p:cNvPr>
              <p:cNvSpPr>
                <a:spLocks noChangeArrowheads="1"/>
              </p:cNvSpPr>
              <p:nvPr/>
            </p:nvSpPr>
            <p:spPr bwMode="auto">
              <a:xfrm>
                <a:off x="2507" y="601"/>
                <a:ext cx="142" cy="849"/>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11" name="Rectangle 9">
                <a:extLst>
                  <a:ext uri="{FF2B5EF4-FFF2-40B4-BE49-F238E27FC236}">
                    <a16:creationId xmlns:a16="http://schemas.microsoft.com/office/drawing/2014/main" id="{F34193CB-BA08-794A-BB78-AD25CC7676B3}"/>
                  </a:ext>
                </a:extLst>
              </p:cNvPr>
              <p:cNvSpPr>
                <a:spLocks noChangeArrowheads="1"/>
              </p:cNvSpPr>
              <p:nvPr/>
            </p:nvSpPr>
            <p:spPr bwMode="auto">
              <a:xfrm>
                <a:off x="2649" y="1088"/>
                <a:ext cx="142" cy="362"/>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12" name="Rectangle 10">
                <a:extLst>
                  <a:ext uri="{FF2B5EF4-FFF2-40B4-BE49-F238E27FC236}">
                    <a16:creationId xmlns:a16="http://schemas.microsoft.com/office/drawing/2014/main" id="{CFC21BF1-EA06-6349-8C0E-83E9B1329350}"/>
                  </a:ext>
                </a:extLst>
              </p:cNvPr>
              <p:cNvSpPr>
                <a:spLocks noChangeArrowheads="1"/>
              </p:cNvSpPr>
              <p:nvPr/>
            </p:nvSpPr>
            <p:spPr bwMode="auto">
              <a:xfrm>
                <a:off x="2791" y="1209"/>
                <a:ext cx="143" cy="241"/>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13" name="Rectangle 11">
                <a:extLst>
                  <a:ext uri="{FF2B5EF4-FFF2-40B4-BE49-F238E27FC236}">
                    <a16:creationId xmlns:a16="http://schemas.microsoft.com/office/drawing/2014/main" id="{6237361F-6767-E345-B592-2127929C6892}"/>
                  </a:ext>
                </a:extLst>
              </p:cNvPr>
              <p:cNvSpPr>
                <a:spLocks noChangeArrowheads="1"/>
              </p:cNvSpPr>
              <p:nvPr/>
            </p:nvSpPr>
            <p:spPr bwMode="auto">
              <a:xfrm>
                <a:off x="2934" y="1329"/>
                <a:ext cx="139" cy="121"/>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14" name="Rectangle 12">
                <a:extLst>
                  <a:ext uri="{FF2B5EF4-FFF2-40B4-BE49-F238E27FC236}">
                    <a16:creationId xmlns:a16="http://schemas.microsoft.com/office/drawing/2014/main" id="{CE8FA7F2-A12F-EC4F-921B-1642BC6AFF59}"/>
                  </a:ext>
                </a:extLst>
              </p:cNvPr>
              <p:cNvSpPr>
                <a:spLocks noChangeArrowheads="1"/>
              </p:cNvSpPr>
              <p:nvPr/>
            </p:nvSpPr>
            <p:spPr bwMode="auto">
              <a:xfrm>
                <a:off x="3073" y="1209"/>
                <a:ext cx="142" cy="241"/>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15" name="Rectangle 13">
                <a:extLst>
                  <a:ext uri="{FF2B5EF4-FFF2-40B4-BE49-F238E27FC236}">
                    <a16:creationId xmlns:a16="http://schemas.microsoft.com/office/drawing/2014/main" id="{63D07910-1580-A840-A72E-C7327D7254FE}"/>
                  </a:ext>
                </a:extLst>
              </p:cNvPr>
              <p:cNvSpPr>
                <a:spLocks noChangeArrowheads="1"/>
              </p:cNvSpPr>
              <p:nvPr/>
            </p:nvSpPr>
            <p:spPr bwMode="auto">
              <a:xfrm>
                <a:off x="3215" y="968"/>
                <a:ext cx="142" cy="482"/>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16" name="Rectangle 14">
                <a:extLst>
                  <a:ext uri="{FF2B5EF4-FFF2-40B4-BE49-F238E27FC236}">
                    <a16:creationId xmlns:a16="http://schemas.microsoft.com/office/drawing/2014/main" id="{FDF92B07-D49E-554F-90EC-019B8AAAF840}"/>
                  </a:ext>
                </a:extLst>
              </p:cNvPr>
              <p:cNvSpPr>
                <a:spLocks noChangeArrowheads="1"/>
              </p:cNvSpPr>
              <p:nvPr/>
            </p:nvSpPr>
            <p:spPr bwMode="auto">
              <a:xfrm>
                <a:off x="3357" y="1209"/>
                <a:ext cx="142" cy="241"/>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17" name="Rectangle 15">
                <a:extLst>
                  <a:ext uri="{FF2B5EF4-FFF2-40B4-BE49-F238E27FC236}">
                    <a16:creationId xmlns:a16="http://schemas.microsoft.com/office/drawing/2014/main" id="{50FA2BAD-E7F9-454C-9F2A-72B51A6ABEFB}"/>
                  </a:ext>
                </a:extLst>
              </p:cNvPr>
              <p:cNvSpPr>
                <a:spLocks noChangeArrowheads="1"/>
              </p:cNvSpPr>
              <p:nvPr/>
            </p:nvSpPr>
            <p:spPr bwMode="auto">
              <a:xfrm>
                <a:off x="3499" y="1329"/>
                <a:ext cx="143" cy="121"/>
              </a:xfrm>
              <a:prstGeom prst="rect">
                <a:avLst/>
              </a:prstGeom>
              <a:solidFill>
                <a:srgbClr val="9999FF"/>
              </a:solidFill>
              <a:ln w="4763">
                <a:solidFill>
                  <a:srgbClr val="000000"/>
                </a:solidFill>
                <a:miter lim="800000"/>
                <a:headEnd/>
                <a:tailEnd/>
              </a:ln>
            </p:spPr>
            <p:txBody>
              <a:bodyPr/>
              <a:lstStyle/>
              <a:p>
                <a:endParaRPr lang="ja-JP" altLang="en-US" sz="1385"/>
              </a:p>
            </p:txBody>
          </p:sp>
          <p:sp>
            <p:nvSpPr>
              <p:cNvPr id="18" name="Line 16">
                <a:extLst>
                  <a:ext uri="{FF2B5EF4-FFF2-40B4-BE49-F238E27FC236}">
                    <a16:creationId xmlns:a16="http://schemas.microsoft.com/office/drawing/2014/main" id="{74BC2CB6-7142-9B4E-8C07-7544710A9156}"/>
                  </a:ext>
                </a:extLst>
              </p:cNvPr>
              <p:cNvSpPr>
                <a:spLocks noChangeShapeType="1"/>
              </p:cNvSpPr>
              <p:nvPr/>
            </p:nvSpPr>
            <p:spPr bwMode="auto">
              <a:xfrm>
                <a:off x="2222" y="1450"/>
                <a:ext cx="1420" cy="1"/>
              </a:xfrm>
              <a:prstGeom prst="line">
                <a:avLst/>
              </a:prstGeom>
              <a:noFill/>
              <a:ln w="0">
                <a:solidFill>
                  <a:srgbClr val="000000"/>
                </a:solidFill>
                <a:round/>
                <a:headEnd/>
                <a:tailEnd/>
              </a:ln>
            </p:spPr>
            <p:txBody>
              <a:bodyPr/>
              <a:lstStyle/>
              <a:p>
                <a:endParaRPr lang="ja-JP" altLang="en-US" sz="1385"/>
              </a:p>
            </p:txBody>
          </p:sp>
        </p:grpSp>
        <p:sp>
          <p:nvSpPr>
            <p:cNvPr id="7" name="Text Box 17">
              <a:extLst>
                <a:ext uri="{FF2B5EF4-FFF2-40B4-BE49-F238E27FC236}">
                  <a16:creationId xmlns:a16="http://schemas.microsoft.com/office/drawing/2014/main" id="{8609B89B-81F3-E245-BD82-4BE8EE5260AD}"/>
                </a:ext>
              </a:extLst>
            </p:cNvPr>
            <p:cNvSpPr txBox="1">
              <a:spLocks noChangeArrowheads="1"/>
            </p:cNvSpPr>
            <p:nvPr/>
          </p:nvSpPr>
          <p:spPr bwMode="auto">
            <a:xfrm>
              <a:off x="2233" y="1560"/>
              <a:ext cx="1356" cy="143"/>
            </a:xfrm>
            <a:prstGeom prst="rect">
              <a:avLst/>
            </a:prstGeom>
            <a:noFill/>
            <a:ln w="9525">
              <a:noFill/>
              <a:miter lim="800000"/>
              <a:headEnd/>
              <a:tailEnd/>
            </a:ln>
            <a:effectLst/>
          </p:spPr>
          <p:txBody>
            <a:bodyPr wrap="none">
              <a:spAutoFit/>
            </a:bodyPr>
            <a:lstStyle/>
            <a:p>
              <a:pPr algn="ctr" eaLnBrk="0" hangingPunct="0"/>
              <a:r>
                <a:rPr lang="ja-JP" altLang="en-US" sz="1500" dirty="0">
                  <a:latin typeface="メイリオ" panose="020B0604030504040204" pitchFamily="50" charset="-128"/>
                  <a:ea typeface="メイリオ" panose="020B0604030504040204" pitchFamily="50" charset="-128"/>
                </a:rPr>
                <a:t>２峰性のヒストグラム</a:t>
              </a:r>
            </a:p>
          </p:txBody>
        </p:sp>
      </p:grpSp>
      <p:grpSp>
        <p:nvGrpSpPr>
          <p:cNvPr id="19" name="Group 3">
            <a:extLst>
              <a:ext uri="{FF2B5EF4-FFF2-40B4-BE49-F238E27FC236}">
                <a16:creationId xmlns:a16="http://schemas.microsoft.com/office/drawing/2014/main" id="{21C5ED10-9CF3-C54C-9E5D-6336C6DF1CE0}"/>
              </a:ext>
            </a:extLst>
          </p:cNvPr>
          <p:cNvGrpSpPr>
            <a:grpSpLocks/>
          </p:cNvGrpSpPr>
          <p:nvPr/>
        </p:nvGrpSpPr>
        <p:grpSpPr bwMode="auto">
          <a:xfrm>
            <a:off x="1636950" y="2057894"/>
            <a:ext cx="2877232" cy="2342559"/>
            <a:chOff x="140" y="528"/>
            <a:chExt cx="1926" cy="1205"/>
          </a:xfrm>
        </p:grpSpPr>
        <p:grpSp>
          <p:nvGrpSpPr>
            <p:cNvPr id="20" name="Group 4">
              <a:extLst>
                <a:ext uri="{FF2B5EF4-FFF2-40B4-BE49-F238E27FC236}">
                  <a16:creationId xmlns:a16="http://schemas.microsoft.com/office/drawing/2014/main" id="{EBF5CBD6-31CF-F84C-8DB0-5353824B5399}"/>
                </a:ext>
              </a:extLst>
            </p:cNvPr>
            <p:cNvGrpSpPr>
              <a:grpSpLocks/>
            </p:cNvGrpSpPr>
            <p:nvPr/>
          </p:nvGrpSpPr>
          <p:grpSpPr bwMode="auto">
            <a:xfrm>
              <a:off x="364" y="528"/>
              <a:ext cx="1478" cy="954"/>
              <a:chOff x="2158" y="618"/>
              <a:chExt cx="1478" cy="954"/>
            </a:xfrm>
          </p:grpSpPr>
          <p:sp>
            <p:nvSpPr>
              <p:cNvPr id="22" name="Rectangle 5">
                <a:extLst>
                  <a:ext uri="{FF2B5EF4-FFF2-40B4-BE49-F238E27FC236}">
                    <a16:creationId xmlns:a16="http://schemas.microsoft.com/office/drawing/2014/main" id="{DDDFDA8C-0354-334E-87FF-09B51B75C917}"/>
                  </a:ext>
                </a:extLst>
              </p:cNvPr>
              <p:cNvSpPr>
                <a:spLocks noChangeArrowheads="1"/>
              </p:cNvSpPr>
              <p:nvPr/>
            </p:nvSpPr>
            <p:spPr bwMode="auto">
              <a:xfrm>
                <a:off x="2158" y="618"/>
                <a:ext cx="1478" cy="954"/>
              </a:xfrm>
              <a:prstGeom prst="rect">
                <a:avLst/>
              </a:prstGeom>
              <a:solidFill>
                <a:schemeClr val="bg1"/>
              </a:solidFill>
              <a:ln w="9525">
                <a:noFill/>
                <a:miter lim="800000"/>
                <a:headEnd/>
                <a:tailEnd/>
              </a:ln>
            </p:spPr>
            <p:txBody>
              <a:bodyPr/>
              <a:lstStyle/>
              <a:p>
                <a:endParaRPr lang="ja-JP" altLang="en-US" sz="1385"/>
              </a:p>
            </p:txBody>
          </p:sp>
          <p:sp>
            <p:nvSpPr>
              <p:cNvPr id="23" name="Rectangle 6">
                <a:extLst>
                  <a:ext uri="{FF2B5EF4-FFF2-40B4-BE49-F238E27FC236}">
                    <a16:creationId xmlns:a16="http://schemas.microsoft.com/office/drawing/2014/main" id="{6EECC6E6-B1CA-2B40-A5A7-95DDAD3B63D7}"/>
                  </a:ext>
                </a:extLst>
              </p:cNvPr>
              <p:cNvSpPr>
                <a:spLocks noChangeArrowheads="1"/>
              </p:cNvSpPr>
              <p:nvPr/>
            </p:nvSpPr>
            <p:spPr bwMode="auto">
              <a:xfrm>
                <a:off x="2158" y="1542"/>
                <a:ext cx="134" cy="30"/>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4" name="Rectangle 7">
                <a:extLst>
                  <a:ext uri="{FF2B5EF4-FFF2-40B4-BE49-F238E27FC236}">
                    <a16:creationId xmlns:a16="http://schemas.microsoft.com/office/drawing/2014/main" id="{77BD80DC-4FEC-844F-8DBC-7D5769A14AAA}"/>
                  </a:ext>
                </a:extLst>
              </p:cNvPr>
              <p:cNvSpPr>
                <a:spLocks noChangeArrowheads="1"/>
              </p:cNvSpPr>
              <p:nvPr/>
            </p:nvSpPr>
            <p:spPr bwMode="auto">
              <a:xfrm>
                <a:off x="2292" y="1380"/>
                <a:ext cx="137" cy="192"/>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5" name="Rectangle 8">
                <a:extLst>
                  <a:ext uri="{FF2B5EF4-FFF2-40B4-BE49-F238E27FC236}">
                    <a16:creationId xmlns:a16="http://schemas.microsoft.com/office/drawing/2014/main" id="{6AC16105-AC85-6F45-B2DD-C3446DA6FB42}"/>
                  </a:ext>
                </a:extLst>
              </p:cNvPr>
              <p:cNvSpPr>
                <a:spLocks noChangeArrowheads="1"/>
              </p:cNvSpPr>
              <p:nvPr/>
            </p:nvSpPr>
            <p:spPr bwMode="auto">
              <a:xfrm>
                <a:off x="2429" y="1254"/>
                <a:ext cx="133" cy="318"/>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6" name="Rectangle 9">
                <a:extLst>
                  <a:ext uri="{FF2B5EF4-FFF2-40B4-BE49-F238E27FC236}">
                    <a16:creationId xmlns:a16="http://schemas.microsoft.com/office/drawing/2014/main" id="{2DD37518-FAA5-0144-9474-25A2B9C3FF65}"/>
                  </a:ext>
                </a:extLst>
              </p:cNvPr>
              <p:cNvSpPr>
                <a:spLocks noChangeArrowheads="1"/>
              </p:cNvSpPr>
              <p:nvPr/>
            </p:nvSpPr>
            <p:spPr bwMode="auto">
              <a:xfrm>
                <a:off x="2562" y="1062"/>
                <a:ext cx="133" cy="510"/>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7" name="Rectangle 10">
                <a:extLst>
                  <a:ext uri="{FF2B5EF4-FFF2-40B4-BE49-F238E27FC236}">
                    <a16:creationId xmlns:a16="http://schemas.microsoft.com/office/drawing/2014/main" id="{F03EA134-0440-A641-977C-E6D933825133}"/>
                  </a:ext>
                </a:extLst>
              </p:cNvPr>
              <p:cNvSpPr>
                <a:spLocks noChangeArrowheads="1"/>
              </p:cNvSpPr>
              <p:nvPr/>
            </p:nvSpPr>
            <p:spPr bwMode="auto">
              <a:xfrm>
                <a:off x="2695" y="870"/>
                <a:ext cx="133" cy="702"/>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8" name="Rectangle 11">
                <a:extLst>
                  <a:ext uri="{FF2B5EF4-FFF2-40B4-BE49-F238E27FC236}">
                    <a16:creationId xmlns:a16="http://schemas.microsoft.com/office/drawing/2014/main" id="{9D1A862E-5D7C-764E-9FF0-503F0E7B8FA0}"/>
                  </a:ext>
                </a:extLst>
              </p:cNvPr>
              <p:cNvSpPr>
                <a:spLocks noChangeArrowheads="1"/>
              </p:cNvSpPr>
              <p:nvPr/>
            </p:nvSpPr>
            <p:spPr bwMode="auto">
              <a:xfrm>
                <a:off x="2828" y="684"/>
                <a:ext cx="138" cy="888"/>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9" name="Rectangle 12">
                <a:extLst>
                  <a:ext uri="{FF2B5EF4-FFF2-40B4-BE49-F238E27FC236}">
                    <a16:creationId xmlns:a16="http://schemas.microsoft.com/office/drawing/2014/main" id="{3552E918-8C37-704D-97BA-57CCD0199AD4}"/>
                  </a:ext>
                </a:extLst>
              </p:cNvPr>
              <p:cNvSpPr>
                <a:spLocks noChangeArrowheads="1"/>
              </p:cNvSpPr>
              <p:nvPr/>
            </p:nvSpPr>
            <p:spPr bwMode="auto">
              <a:xfrm>
                <a:off x="2966" y="840"/>
                <a:ext cx="133" cy="732"/>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30" name="Rectangle 13">
                <a:extLst>
                  <a:ext uri="{FF2B5EF4-FFF2-40B4-BE49-F238E27FC236}">
                    <a16:creationId xmlns:a16="http://schemas.microsoft.com/office/drawing/2014/main" id="{12285B53-516E-8F43-8F27-40DABB794E4B}"/>
                  </a:ext>
                </a:extLst>
              </p:cNvPr>
              <p:cNvSpPr>
                <a:spLocks noChangeArrowheads="1"/>
              </p:cNvSpPr>
              <p:nvPr/>
            </p:nvSpPr>
            <p:spPr bwMode="auto">
              <a:xfrm>
                <a:off x="3099" y="1098"/>
                <a:ext cx="133" cy="474"/>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31" name="Rectangle 14">
                <a:extLst>
                  <a:ext uri="{FF2B5EF4-FFF2-40B4-BE49-F238E27FC236}">
                    <a16:creationId xmlns:a16="http://schemas.microsoft.com/office/drawing/2014/main" id="{60A8DE84-2554-DF4D-ABA0-78A4496EDB1C}"/>
                  </a:ext>
                </a:extLst>
              </p:cNvPr>
              <p:cNvSpPr>
                <a:spLocks noChangeArrowheads="1"/>
              </p:cNvSpPr>
              <p:nvPr/>
            </p:nvSpPr>
            <p:spPr bwMode="auto">
              <a:xfrm>
                <a:off x="3232" y="1320"/>
                <a:ext cx="133" cy="252"/>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32" name="Rectangle 15">
                <a:extLst>
                  <a:ext uri="{FF2B5EF4-FFF2-40B4-BE49-F238E27FC236}">
                    <a16:creationId xmlns:a16="http://schemas.microsoft.com/office/drawing/2014/main" id="{ED8AE354-AD8E-7E44-94E0-C81F2D9DDD96}"/>
                  </a:ext>
                </a:extLst>
              </p:cNvPr>
              <p:cNvSpPr>
                <a:spLocks noChangeArrowheads="1"/>
              </p:cNvSpPr>
              <p:nvPr/>
            </p:nvSpPr>
            <p:spPr bwMode="auto">
              <a:xfrm>
                <a:off x="3365" y="1416"/>
                <a:ext cx="138" cy="156"/>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33" name="Rectangle 16">
                <a:extLst>
                  <a:ext uri="{FF2B5EF4-FFF2-40B4-BE49-F238E27FC236}">
                    <a16:creationId xmlns:a16="http://schemas.microsoft.com/office/drawing/2014/main" id="{F549D0D3-6213-DF40-A8D0-C20215447EC7}"/>
                  </a:ext>
                </a:extLst>
              </p:cNvPr>
              <p:cNvSpPr>
                <a:spLocks noChangeArrowheads="1"/>
              </p:cNvSpPr>
              <p:nvPr/>
            </p:nvSpPr>
            <p:spPr bwMode="auto">
              <a:xfrm>
                <a:off x="3503" y="1506"/>
                <a:ext cx="133" cy="66"/>
              </a:xfrm>
              <a:prstGeom prst="rect">
                <a:avLst/>
              </a:prstGeom>
              <a:solidFill>
                <a:srgbClr val="9999FF"/>
              </a:solidFill>
              <a:ln w="6350">
                <a:solidFill>
                  <a:srgbClr val="000000"/>
                </a:solidFill>
                <a:miter lim="800000"/>
                <a:headEnd/>
                <a:tailEnd/>
              </a:ln>
            </p:spPr>
            <p:txBody>
              <a:bodyPr/>
              <a:lstStyle/>
              <a:p>
                <a:endParaRPr lang="ja-JP" altLang="en-US" sz="1385"/>
              </a:p>
            </p:txBody>
          </p:sp>
        </p:grpSp>
        <p:sp>
          <p:nvSpPr>
            <p:cNvPr id="21" name="Text Box 17">
              <a:extLst>
                <a:ext uri="{FF2B5EF4-FFF2-40B4-BE49-F238E27FC236}">
                  <a16:creationId xmlns:a16="http://schemas.microsoft.com/office/drawing/2014/main" id="{AA9C8572-7D2C-5A48-AC98-3F5102D2AF7A}"/>
                </a:ext>
              </a:extLst>
            </p:cNvPr>
            <p:cNvSpPr txBox="1">
              <a:spLocks noChangeArrowheads="1"/>
            </p:cNvSpPr>
            <p:nvPr/>
          </p:nvSpPr>
          <p:spPr bwMode="auto">
            <a:xfrm>
              <a:off x="140" y="1567"/>
              <a:ext cx="1926" cy="166"/>
            </a:xfrm>
            <a:prstGeom prst="rect">
              <a:avLst/>
            </a:prstGeom>
            <a:noFill/>
            <a:ln w="9525">
              <a:noFill/>
              <a:miter lim="800000"/>
              <a:headEnd/>
              <a:tailEnd/>
            </a:ln>
            <a:effectLst/>
          </p:spPr>
          <p:txBody>
            <a:bodyPr wrap="none">
              <a:spAutoFit/>
            </a:bodyPr>
            <a:lstStyle/>
            <a:p>
              <a:pPr algn="ctr" eaLnBrk="0" hangingPunct="0"/>
              <a:r>
                <a:rPr lang="ja-JP" altLang="en-US" sz="1500" dirty="0">
                  <a:latin typeface="メイリオ" panose="020B0604030504040204" pitchFamily="50" charset="-128"/>
                  <a:ea typeface="メイリオ" panose="020B0604030504040204" pitchFamily="50" charset="-128"/>
                </a:rPr>
                <a:t>単峰で左右対称なヒストグラム</a:t>
              </a:r>
            </a:p>
          </p:txBody>
        </p:sp>
      </p:grpSp>
      <p:sp>
        <p:nvSpPr>
          <p:cNvPr id="34" name="正方形/長方形 33">
            <a:extLst>
              <a:ext uri="{FF2B5EF4-FFF2-40B4-BE49-F238E27FC236}">
                <a16:creationId xmlns:a16="http://schemas.microsoft.com/office/drawing/2014/main" id="{E2CC2D27-9BBD-E947-839C-7B4FADF77776}"/>
              </a:ext>
            </a:extLst>
          </p:cNvPr>
          <p:cNvSpPr/>
          <p:nvPr/>
        </p:nvSpPr>
        <p:spPr>
          <a:xfrm>
            <a:off x="3466118" y="1256883"/>
            <a:ext cx="3038796" cy="323165"/>
          </a:xfrm>
          <a:prstGeom prst="rect">
            <a:avLst/>
          </a:prstGeom>
        </p:spPr>
        <p:txBody>
          <a:bodyPr wrap="square">
            <a:spAutoFit/>
          </a:bodyPr>
          <a:lstStyle/>
          <a:p>
            <a:pPr algn="l"/>
            <a:r>
              <a:rPr lang="ja-JP" altLang="en-US" sz="1500" b="1" dirty="0">
                <a:solidFill>
                  <a:srgbClr val="FF0000"/>
                </a:solidFill>
                <a:latin typeface="Meiryo" panose="020B0604030504040204" pitchFamily="34" charset="-128"/>
                <a:ea typeface="Meiryo" panose="020B0604030504040204" pitchFamily="34" charset="-128"/>
              </a:rPr>
              <a:t>「単峰」か「多峰」 か？</a:t>
            </a:r>
          </a:p>
        </p:txBody>
      </p:sp>
    </p:spTree>
    <p:extLst>
      <p:ext uri="{BB962C8B-B14F-4D97-AF65-F5344CB8AC3E}">
        <p14:creationId xmlns:p14="http://schemas.microsoft.com/office/powerpoint/2010/main" val="4702396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8A1B38-7C7A-D54F-BB99-FBDA988C01EF}"/>
              </a:ext>
            </a:extLst>
          </p:cNvPr>
          <p:cNvSpPr>
            <a:spLocks noGrp="1"/>
          </p:cNvSpPr>
          <p:nvPr>
            <p:ph type="title"/>
          </p:nvPr>
        </p:nvSpPr>
        <p:spPr/>
        <p:txBody>
          <a:bodyPr>
            <a:normAutofit/>
          </a:bodyPr>
          <a:lstStyle/>
          <a:p>
            <a:r>
              <a:rPr lang="ja-JP" altLang="en-US" b="1"/>
              <a:t>２峰性の例</a:t>
            </a:r>
            <a:endParaRPr kumimoji="1" lang="ja-JP" altLang="en-US" b="1"/>
          </a:p>
        </p:txBody>
      </p:sp>
      <p:sp>
        <p:nvSpPr>
          <p:cNvPr id="3" name="コンテンツ プレースホルダー 2">
            <a:extLst>
              <a:ext uri="{FF2B5EF4-FFF2-40B4-BE49-F238E27FC236}">
                <a16:creationId xmlns:a16="http://schemas.microsoft.com/office/drawing/2014/main" id="{F5864883-6F5A-994A-9E6A-8E34AFA3D038}"/>
              </a:ext>
            </a:extLst>
          </p:cNvPr>
          <p:cNvSpPr>
            <a:spLocks noGrp="1"/>
          </p:cNvSpPr>
          <p:nvPr>
            <p:ph idx="1"/>
          </p:nvPr>
        </p:nvSpPr>
        <p:spPr/>
        <p:txBody>
          <a:bodyPr/>
          <a:lstStyle/>
          <a:p>
            <a:endParaRPr kumimoji="1" lang="ja-JP" altLang="en-US" dirty="0"/>
          </a:p>
        </p:txBody>
      </p:sp>
      <p:pic>
        <p:nvPicPr>
          <p:cNvPr id="4" name="Picture 5">
            <a:extLst>
              <a:ext uri="{FF2B5EF4-FFF2-40B4-BE49-F238E27FC236}">
                <a16:creationId xmlns:a16="http://schemas.microsoft.com/office/drawing/2014/main" id="{1E962120-2D50-7349-A0F0-A2C621BB5136}"/>
              </a:ext>
            </a:extLst>
          </p:cNvPr>
          <p:cNvPicPr>
            <a:picLocks noChangeAspect="1" noChangeArrowheads="1"/>
          </p:cNvPicPr>
          <p:nvPr/>
        </p:nvPicPr>
        <p:blipFill>
          <a:blip r:embed="rId2" cstate="print"/>
          <a:srcRect/>
          <a:stretch>
            <a:fillRect/>
          </a:stretch>
        </p:blipFill>
        <p:spPr>
          <a:xfrm>
            <a:off x="1857375" y="1543051"/>
            <a:ext cx="5429250" cy="2922794"/>
          </a:xfrm>
          <a:prstGeom prst="rect">
            <a:avLst/>
          </a:prstGeom>
          <a:noFill/>
        </p:spPr>
      </p:pic>
      <p:sp>
        <p:nvSpPr>
          <p:cNvPr id="6" name="正方形/長方形 5">
            <a:extLst>
              <a:ext uri="{FF2B5EF4-FFF2-40B4-BE49-F238E27FC236}">
                <a16:creationId xmlns:a16="http://schemas.microsoft.com/office/drawing/2014/main" id="{F9ECFC9F-91C7-4FF4-A983-44E42E51616A}"/>
              </a:ext>
            </a:extLst>
          </p:cNvPr>
          <p:cNvSpPr/>
          <p:nvPr/>
        </p:nvSpPr>
        <p:spPr>
          <a:xfrm>
            <a:off x="3177317" y="1085850"/>
            <a:ext cx="2877711" cy="323165"/>
          </a:xfrm>
          <a:prstGeom prst="rect">
            <a:avLst/>
          </a:prstGeom>
        </p:spPr>
        <p:txBody>
          <a:bodyPr wrap="none">
            <a:spAutoFit/>
          </a:bodyPr>
          <a:lstStyle/>
          <a:p>
            <a:r>
              <a:rPr lang="ja-JP" altLang="en-US" sz="1500" dirty="0">
                <a:latin typeface="メイリオ" panose="020B0604030504040204" pitchFamily="50" charset="-128"/>
                <a:ea typeface="メイリオ" panose="020B0604030504040204" pitchFamily="50" charset="-128"/>
              </a:rPr>
              <a:t>松坂投手の球速のヒストグラム</a:t>
            </a:r>
          </a:p>
        </p:txBody>
      </p:sp>
    </p:spTree>
    <p:extLst>
      <p:ext uri="{BB962C8B-B14F-4D97-AF65-F5344CB8AC3E}">
        <p14:creationId xmlns:p14="http://schemas.microsoft.com/office/powerpoint/2010/main" val="36752474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EC254-74D5-5343-ABFE-D02889F93494}"/>
              </a:ext>
            </a:extLst>
          </p:cNvPr>
          <p:cNvSpPr>
            <a:spLocks noGrp="1"/>
          </p:cNvSpPr>
          <p:nvPr>
            <p:ph type="title"/>
          </p:nvPr>
        </p:nvSpPr>
        <p:spPr/>
        <p:txBody>
          <a:bodyPr/>
          <a:lstStyle/>
          <a:p>
            <a:r>
              <a:rPr lang="ja-JP" altLang="en-US" b="1"/>
              <a:t>分布のチェックポイント</a:t>
            </a:r>
            <a:endParaRPr kumimoji="1" lang="ja-JP" altLang="en-US" b="1"/>
          </a:p>
        </p:txBody>
      </p:sp>
      <p:grpSp>
        <p:nvGrpSpPr>
          <p:cNvPr id="4" name="Group 1027">
            <a:extLst>
              <a:ext uri="{FF2B5EF4-FFF2-40B4-BE49-F238E27FC236}">
                <a16:creationId xmlns:a16="http://schemas.microsoft.com/office/drawing/2014/main" id="{058A8298-C6DA-DD49-906F-5B577EC97262}"/>
              </a:ext>
            </a:extLst>
          </p:cNvPr>
          <p:cNvGrpSpPr>
            <a:grpSpLocks/>
          </p:cNvGrpSpPr>
          <p:nvPr/>
        </p:nvGrpSpPr>
        <p:grpSpPr bwMode="auto">
          <a:xfrm>
            <a:off x="2050140" y="1367904"/>
            <a:ext cx="2375023" cy="2010439"/>
            <a:chOff x="4100" y="235"/>
            <a:chExt cx="1416" cy="1247"/>
          </a:xfrm>
        </p:grpSpPr>
        <p:grpSp>
          <p:nvGrpSpPr>
            <p:cNvPr id="5" name="Group 1028">
              <a:extLst>
                <a:ext uri="{FF2B5EF4-FFF2-40B4-BE49-F238E27FC236}">
                  <a16:creationId xmlns:a16="http://schemas.microsoft.com/office/drawing/2014/main" id="{F49FD90D-4360-8848-917E-2D5D714D8A2B}"/>
                </a:ext>
              </a:extLst>
            </p:cNvPr>
            <p:cNvGrpSpPr>
              <a:grpSpLocks/>
            </p:cNvGrpSpPr>
            <p:nvPr/>
          </p:nvGrpSpPr>
          <p:grpSpPr bwMode="auto">
            <a:xfrm>
              <a:off x="4100" y="528"/>
              <a:ext cx="1416" cy="954"/>
              <a:chOff x="284" y="618"/>
              <a:chExt cx="1416" cy="954"/>
            </a:xfrm>
          </p:grpSpPr>
          <p:sp>
            <p:nvSpPr>
              <p:cNvPr id="7" name="Rectangle 1029">
                <a:extLst>
                  <a:ext uri="{FF2B5EF4-FFF2-40B4-BE49-F238E27FC236}">
                    <a16:creationId xmlns:a16="http://schemas.microsoft.com/office/drawing/2014/main" id="{46283153-69FE-FB4A-9992-6A7D972CF0E3}"/>
                  </a:ext>
                </a:extLst>
              </p:cNvPr>
              <p:cNvSpPr>
                <a:spLocks noChangeArrowheads="1"/>
              </p:cNvSpPr>
              <p:nvPr/>
            </p:nvSpPr>
            <p:spPr bwMode="auto">
              <a:xfrm>
                <a:off x="284" y="618"/>
                <a:ext cx="1416" cy="954"/>
              </a:xfrm>
              <a:prstGeom prst="rect">
                <a:avLst/>
              </a:prstGeom>
              <a:solidFill>
                <a:schemeClr val="bg1"/>
              </a:solidFill>
              <a:ln w="9525">
                <a:noFill/>
                <a:miter lim="800000"/>
                <a:headEnd/>
                <a:tailEnd/>
              </a:ln>
            </p:spPr>
            <p:txBody>
              <a:bodyPr/>
              <a:lstStyle/>
              <a:p>
                <a:endParaRPr lang="ja-JP" altLang="en-US" sz="1385"/>
              </a:p>
            </p:txBody>
          </p:sp>
          <p:sp>
            <p:nvSpPr>
              <p:cNvPr id="8" name="Rectangle 1030">
                <a:extLst>
                  <a:ext uri="{FF2B5EF4-FFF2-40B4-BE49-F238E27FC236}">
                    <a16:creationId xmlns:a16="http://schemas.microsoft.com/office/drawing/2014/main" id="{FDCB6843-435C-C74D-99B9-CB2BC524DA2D}"/>
                  </a:ext>
                </a:extLst>
              </p:cNvPr>
              <p:cNvSpPr>
                <a:spLocks noChangeArrowheads="1"/>
              </p:cNvSpPr>
              <p:nvPr/>
            </p:nvSpPr>
            <p:spPr bwMode="auto">
              <a:xfrm>
                <a:off x="284" y="1098"/>
                <a:ext cx="127" cy="474"/>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9" name="Rectangle 1031">
                <a:extLst>
                  <a:ext uri="{FF2B5EF4-FFF2-40B4-BE49-F238E27FC236}">
                    <a16:creationId xmlns:a16="http://schemas.microsoft.com/office/drawing/2014/main" id="{98DBC9A7-FA53-4442-AD93-E43454F03F74}"/>
                  </a:ext>
                </a:extLst>
              </p:cNvPr>
              <p:cNvSpPr>
                <a:spLocks noChangeArrowheads="1"/>
              </p:cNvSpPr>
              <p:nvPr/>
            </p:nvSpPr>
            <p:spPr bwMode="auto">
              <a:xfrm>
                <a:off x="411" y="870"/>
                <a:ext cx="132" cy="702"/>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10" name="Rectangle 1032">
                <a:extLst>
                  <a:ext uri="{FF2B5EF4-FFF2-40B4-BE49-F238E27FC236}">
                    <a16:creationId xmlns:a16="http://schemas.microsoft.com/office/drawing/2014/main" id="{4FCACC8E-949B-DD4C-8AC8-F8339AAAAB14}"/>
                  </a:ext>
                </a:extLst>
              </p:cNvPr>
              <p:cNvSpPr>
                <a:spLocks noChangeArrowheads="1"/>
              </p:cNvSpPr>
              <p:nvPr/>
            </p:nvSpPr>
            <p:spPr bwMode="auto">
              <a:xfrm>
                <a:off x="543" y="714"/>
                <a:ext cx="128" cy="858"/>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11" name="Rectangle 1033">
                <a:extLst>
                  <a:ext uri="{FF2B5EF4-FFF2-40B4-BE49-F238E27FC236}">
                    <a16:creationId xmlns:a16="http://schemas.microsoft.com/office/drawing/2014/main" id="{A367F788-C2D0-0449-8DF4-6652F274F4FB}"/>
                  </a:ext>
                </a:extLst>
              </p:cNvPr>
              <p:cNvSpPr>
                <a:spLocks noChangeArrowheads="1"/>
              </p:cNvSpPr>
              <p:nvPr/>
            </p:nvSpPr>
            <p:spPr bwMode="auto">
              <a:xfrm>
                <a:off x="671" y="1098"/>
                <a:ext cx="128" cy="474"/>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12" name="Rectangle 1034">
                <a:extLst>
                  <a:ext uri="{FF2B5EF4-FFF2-40B4-BE49-F238E27FC236}">
                    <a16:creationId xmlns:a16="http://schemas.microsoft.com/office/drawing/2014/main" id="{0CD27633-27C3-5B46-B3B2-C9E76096EA3A}"/>
                  </a:ext>
                </a:extLst>
              </p:cNvPr>
              <p:cNvSpPr>
                <a:spLocks noChangeArrowheads="1"/>
              </p:cNvSpPr>
              <p:nvPr/>
            </p:nvSpPr>
            <p:spPr bwMode="auto">
              <a:xfrm>
                <a:off x="799" y="1254"/>
                <a:ext cx="127" cy="318"/>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13" name="Rectangle 1035">
                <a:extLst>
                  <a:ext uri="{FF2B5EF4-FFF2-40B4-BE49-F238E27FC236}">
                    <a16:creationId xmlns:a16="http://schemas.microsoft.com/office/drawing/2014/main" id="{C00A9F41-D82A-9C48-9580-908C89D0537B}"/>
                  </a:ext>
                </a:extLst>
              </p:cNvPr>
              <p:cNvSpPr>
                <a:spLocks noChangeArrowheads="1"/>
              </p:cNvSpPr>
              <p:nvPr/>
            </p:nvSpPr>
            <p:spPr bwMode="auto">
              <a:xfrm>
                <a:off x="926" y="1380"/>
                <a:ext cx="132" cy="192"/>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14" name="Rectangle 1036">
                <a:extLst>
                  <a:ext uri="{FF2B5EF4-FFF2-40B4-BE49-F238E27FC236}">
                    <a16:creationId xmlns:a16="http://schemas.microsoft.com/office/drawing/2014/main" id="{D2EBAE6C-5171-F342-A351-BC0075FAF343}"/>
                  </a:ext>
                </a:extLst>
              </p:cNvPr>
              <p:cNvSpPr>
                <a:spLocks noChangeArrowheads="1"/>
              </p:cNvSpPr>
              <p:nvPr/>
            </p:nvSpPr>
            <p:spPr bwMode="auto">
              <a:xfrm>
                <a:off x="1058" y="1416"/>
                <a:ext cx="128" cy="156"/>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15" name="Rectangle 1037">
                <a:extLst>
                  <a:ext uri="{FF2B5EF4-FFF2-40B4-BE49-F238E27FC236}">
                    <a16:creationId xmlns:a16="http://schemas.microsoft.com/office/drawing/2014/main" id="{B2A32ED5-934B-3E4E-A5F0-1BB4C6161F20}"/>
                  </a:ext>
                </a:extLst>
              </p:cNvPr>
              <p:cNvSpPr>
                <a:spLocks noChangeArrowheads="1"/>
              </p:cNvSpPr>
              <p:nvPr/>
            </p:nvSpPr>
            <p:spPr bwMode="auto">
              <a:xfrm>
                <a:off x="1186" y="1416"/>
                <a:ext cx="127" cy="156"/>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16" name="Rectangle 1038">
                <a:extLst>
                  <a:ext uri="{FF2B5EF4-FFF2-40B4-BE49-F238E27FC236}">
                    <a16:creationId xmlns:a16="http://schemas.microsoft.com/office/drawing/2014/main" id="{B3A9250D-3644-BA4A-9680-47AD24E0CF71}"/>
                  </a:ext>
                </a:extLst>
              </p:cNvPr>
              <p:cNvSpPr>
                <a:spLocks noChangeArrowheads="1"/>
              </p:cNvSpPr>
              <p:nvPr/>
            </p:nvSpPr>
            <p:spPr bwMode="auto">
              <a:xfrm>
                <a:off x="1313" y="1506"/>
                <a:ext cx="128" cy="66"/>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17" name="Rectangle 1039">
                <a:extLst>
                  <a:ext uri="{FF2B5EF4-FFF2-40B4-BE49-F238E27FC236}">
                    <a16:creationId xmlns:a16="http://schemas.microsoft.com/office/drawing/2014/main" id="{8767AB95-5930-4445-B78E-FA686F0EED8E}"/>
                  </a:ext>
                </a:extLst>
              </p:cNvPr>
              <p:cNvSpPr>
                <a:spLocks noChangeArrowheads="1"/>
              </p:cNvSpPr>
              <p:nvPr/>
            </p:nvSpPr>
            <p:spPr bwMode="auto">
              <a:xfrm>
                <a:off x="1441" y="1542"/>
                <a:ext cx="132" cy="30"/>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18" name="Rectangle 1040">
                <a:extLst>
                  <a:ext uri="{FF2B5EF4-FFF2-40B4-BE49-F238E27FC236}">
                    <a16:creationId xmlns:a16="http://schemas.microsoft.com/office/drawing/2014/main" id="{CF6A6CF4-4F88-B248-B8B1-139412D3B134}"/>
                  </a:ext>
                </a:extLst>
              </p:cNvPr>
              <p:cNvSpPr>
                <a:spLocks noChangeArrowheads="1"/>
              </p:cNvSpPr>
              <p:nvPr/>
            </p:nvSpPr>
            <p:spPr bwMode="auto">
              <a:xfrm>
                <a:off x="1573" y="1542"/>
                <a:ext cx="127" cy="30"/>
              </a:xfrm>
              <a:prstGeom prst="rect">
                <a:avLst/>
              </a:prstGeom>
              <a:solidFill>
                <a:srgbClr val="9999FF"/>
              </a:solidFill>
              <a:ln w="6350">
                <a:solidFill>
                  <a:srgbClr val="000000"/>
                </a:solidFill>
                <a:miter lim="800000"/>
                <a:headEnd/>
                <a:tailEnd/>
              </a:ln>
            </p:spPr>
            <p:txBody>
              <a:bodyPr/>
              <a:lstStyle/>
              <a:p>
                <a:endParaRPr lang="ja-JP" altLang="en-US" sz="1385"/>
              </a:p>
            </p:txBody>
          </p:sp>
        </p:grpSp>
        <p:sp>
          <p:nvSpPr>
            <p:cNvPr id="6" name="Text Box 1041">
              <a:extLst>
                <a:ext uri="{FF2B5EF4-FFF2-40B4-BE49-F238E27FC236}">
                  <a16:creationId xmlns:a16="http://schemas.microsoft.com/office/drawing/2014/main" id="{2E3BFECA-0630-A14F-9A79-9055CD4B8E98}"/>
                </a:ext>
              </a:extLst>
            </p:cNvPr>
            <p:cNvSpPr txBox="1">
              <a:spLocks noChangeArrowheads="1"/>
            </p:cNvSpPr>
            <p:nvPr/>
          </p:nvSpPr>
          <p:spPr bwMode="auto">
            <a:xfrm>
              <a:off x="4575" y="235"/>
              <a:ext cx="913" cy="676"/>
            </a:xfrm>
            <a:prstGeom prst="rect">
              <a:avLst/>
            </a:prstGeom>
            <a:noFill/>
            <a:ln w="9525">
              <a:noFill/>
              <a:miter lim="800000"/>
              <a:headEnd/>
              <a:tailEnd/>
            </a:ln>
            <a:effectLst/>
          </p:spPr>
          <p:txBody>
            <a:bodyPr wrap="none">
              <a:spAutoFit/>
            </a:bodyPr>
            <a:lstStyle/>
            <a:p>
              <a:pPr algn="ctr" eaLnBrk="0" hangingPunct="0"/>
              <a:endParaRPr lang="en-US" altLang="ja-JP" sz="2492" dirty="0">
                <a:solidFill>
                  <a:srgbClr val="FFFF00"/>
                </a:solidFill>
                <a:latin typeface="Times New Roman" charset="0"/>
              </a:endParaRPr>
            </a:p>
            <a:p>
              <a:pPr algn="ctr" eaLnBrk="0" hangingPunct="0"/>
              <a:endParaRPr lang="en-US" altLang="ja-JP" sz="2492" dirty="0">
                <a:solidFill>
                  <a:srgbClr val="FFFF00"/>
                </a:solidFill>
                <a:latin typeface="Times New Roman" charset="0"/>
              </a:endParaRPr>
            </a:p>
            <a:p>
              <a:pPr algn="ctr" eaLnBrk="0" hangingPunct="0"/>
              <a:r>
                <a:rPr lang="ja-JP" altLang="en-US" sz="1500" b="1" dirty="0">
                  <a:solidFill>
                    <a:schemeClr val="folHlink"/>
                  </a:solidFill>
                  <a:latin typeface="メイリオ" panose="020B0604030504040204" pitchFamily="50" charset="-128"/>
                  <a:ea typeface="メイリオ" panose="020B0604030504040204" pitchFamily="50" charset="-128"/>
                </a:rPr>
                <a:t>右に歪んだ分布</a:t>
              </a:r>
              <a:endParaRPr lang="ja-JP" altLang="en-US" sz="900" b="1" dirty="0">
                <a:solidFill>
                  <a:schemeClr val="folHlink"/>
                </a:solidFill>
                <a:latin typeface="メイリオ" panose="020B0604030504040204" pitchFamily="50" charset="-128"/>
                <a:ea typeface="メイリオ" panose="020B0604030504040204" pitchFamily="50" charset="-128"/>
              </a:endParaRPr>
            </a:p>
          </p:txBody>
        </p:sp>
      </p:grpSp>
      <p:grpSp>
        <p:nvGrpSpPr>
          <p:cNvPr id="20" name="Group 1043">
            <a:extLst>
              <a:ext uri="{FF2B5EF4-FFF2-40B4-BE49-F238E27FC236}">
                <a16:creationId xmlns:a16="http://schemas.microsoft.com/office/drawing/2014/main" id="{B228D821-6065-A042-A4A9-3BF02D0EC050}"/>
              </a:ext>
            </a:extLst>
          </p:cNvPr>
          <p:cNvGrpSpPr>
            <a:grpSpLocks/>
          </p:cNvGrpSpPr>
          <p:nvPr/>
        </p:nvGrpSpPr>
        <p:grpSpPr bwMode="auto">
          <a:xfrm>
            <a:off x="4936660" y="1821173"/>
            <a:ext cx="2372965" cy="1557170"/>
            <a:chOff x="4076" y="616"/>
            <a:chExt cx="1416" cy="928"/>
          </a:xfrm>
        </p:grpSpPr>
        <p:sp>
          <p:nvSpPr>
            <p:cNvPr id="22" name="Rectangle 1044">
              <a:extLst>
                <a:ext uri="{FF2B5EF4-FFF2-40B4-BE49-F238E27FC236}">
                  <a16:creationId xmlns:a16="http://schemas.microsoft.com/office/drawing/2014/main" id="{BFC59382-3FE5-7E4D-841F-2813F526E548}"/>
                </a:ext>
              </a:extLst>
            </p:cNvPr>
            <p:cNvSpPr>
              <a:spLocks noChangeArrowheads="1"/>
            </p:cNvSpPr>
            <p:nvPr/>
          </p:nvSpPr>
          <p:spPr bwMode="auto">
            <a:xfrm>
              <a:off x="4076" y="616"/>
              <a:ext cx="1416" cy="928"/>
            </a:xfrm>
            <a:prstGeom prst="rect">
              <a:avLst/>
            </a:prstGeom>
            <a:solidFill>
              <a:schemeClr val="bg1"/>
            </a:solidFill>
            <a:ln w="9525">
              <a:noFill/>
              <a:miter lim="800000"/>
              <a:headEnd/>
              <a:tailEnd/>
            </a:ln>
          </p:spPr>
          <p:txBody>
            <a:bodyPr/>
            <a:lstStyle/>
            <a:p>
              <a:endParaRPr lang="ja-JP" altLang="en-US" sz="1385"/>
            </a:p>
          </p:txBody>
        </p:sp>
        <p:sp>
          <p:nvSpPr>
            <p:cNvPr id="23" name="Rectangle 1045">
              <a:extLst>
                <a:ext uri="{FF2B5EF4-FFF2-40B4-BE49-F238E27FC236}">
                  <a16:creationId xmlns:a16="http://schemas.microsoft.com/office/drawing/2014/main" id="{3E0DB298-3B8A-624E-BDDB-ECBD35A8648C}"/>
                </a:ext>
              </a:extLst>
            </p:cNvPr>
            <p:cNvSpPr>
              <a:spLocks noChangeArrowheads="1"/>
            </p:cNvSpPr>
            <p:nvPr/>
          </p:nvSpPr>
          <p:spPr bwMode="auto">
            <a:xfrm>
              <a:off x="4076" y="1515"/>
              <a:ext cx="127" cy="29"/>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4" name="Rectangle 1046">
              <a:extLst>
                <a:ext uri="{FF2B5EF4-FFF2-40B4-BE49-F238E27FC236}">
                  <a16:creationId xmlns:a16="http://schemas.microsoft.com/office/drawing/2014/main" id="{949BA97C-841D-5D49-9953-92679ADEB479}"/>
                </a:ext>
              </a:extLst>
            </p:cNvPr>
            <p:cNvSpPr>
              <a:spLocks noChangeArrowheads="1"/>
            </p:cNvSpPr>
            <p:nvPr/>
          </p:nvSpPr>
          <p:spPr bwMode="auto">
            <a:xfrm>
              <a:off x="4203" y="1515"/>
              <a:ext cx="132" cy="29"/>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5" name="Rectangle 1047">
              <a:extLst>
                <a:ext uri="{FF2B5EF4-FFF2-40B4-BE49-F238E27FC236}">
                  <a16:creationId xmlns:a16="http://schemas.microsoft.com/office/drawing/2014/main" id="{96EF0B1D-EDF3-4B4B-88D9-415DFE86A2E6}"/>
                </a:ext>
              </a:extLst>
            </p:cNvPr>
            <p:cNvSpPr>
              <a:spLocks noChangeArrowheads="1"/>
            </p:cNvSpPr>
            <p:nvPr/>
          </p:nvSpPr>
          <p:spPr bwMode="auto">
            <a:xfrm>
              <a:off x="4335" y="1480"/>
              <a:ext cx="128" cy="64"/>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6" name="Rectangle 1048">
              <a:extLst>
                <a:ext uri="{FF2B5EF4-FFF2-40B4-BE49-F238E27FC236}">
                  <a16:creationId xmlns:a16="http://schemas.microsoft.com/office/drawing/2014/main" id="{615B9894-A9CD-8C45-8D3C-9D38F53F3CDA}"/>
                </a:ext>
              </a:extLst>
            </p:cNvPr>
            <p:cNvSpPr>
              <a:spLocks noChangeArrowheads="1"/>
            </p:cNvSpPr>
            <p:nvPr/>
          </p:nvSpPr>
          <p:spPr bwMode="auto">
            <a:xfrm>
              <a:off x="4463" y="1393"/>
              <a:ext cx="128" cy="151"/>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7" name="Rectangle 1049">
              <a:extLst>
                <a:ext uri="{FF2B5EF4-FFF2-40B4-BE49-F238E27FC236}">
                  <a16:creationId xmlns:a16="http://schemas.microsoft.com/office/drawing/2014/main" id="{94E41EF2-0042-864B-AB6B-8B6CA8EEA24D}"/>
                </a:ext>
              </a:extLst>
            </p:cNvPr>
            <p:cNvSpPr>
              <a:spLocks noChangeArrowheads="1"/>
            </p:cNvSpPr>
            <p:nvPr/>
          </p:nvSpPr>
          <p:spPr bwMode="auto">
            <a:xfrm>
              <a:off x="4591" y="1393"/>
              <a:ext cx="127" cy="151"/>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8" name="Rectangle 1050">
              <a:extLst>
                <a:ext uri="{FF2B5EF4-FFF2-40B4-BE49-F238E27FC236}">
                  <a16:creationId xmlns:a16="http://schemas.microsoft.com/office/drawing/2014/main" id="{07F30BA7-1614-3143-9C31-89919A8F6E2F}"/>
                </a:ext>
              </a:extLst>
            </p:cNvPr>
            <p:cNvSpPr>
              <a:spLocks noChangeArrowheads="1"/>
            </p:cNvSpPr>
            <p:nvPr/>
          </p:nvSpPr>
          <p:spPr bwMode="auto">
            <a:xfrm>
              <a:off x="4718" y="1357"/>
              <a:ext cx="132" cy="187"/>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29" name="Rectangle 1051">
              <a:extLst>
                <a:ext uri="{FF2B5EF4-FFF2-40B4-BE49-F238E27FC236}">
                  <a16:creationId xmlns:a16="http://schemas.microsoft.com/office/drawing/2014/main" id="{3DF02310-E56D-194E-9C40-50F6A84D3FAC}"/>
                </a:ext>
              </a:extLst>
            </p:cNvPr>
            <p:cNvSpPr>
              <a:spLocks noChangeArrowheads="1"/>
            </p:cNvSpPr>
            <p:nvPr/>
          </p:nvSpPr>
          <p:spPr bwMode="auto">
            <a:xfrm>
              <a:off x="4850" y="1235"/>
              <a:ext cx="128" cy="309"/>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30" name="Rectangle 1052">
              <a:extLst>
                <a:ext uri="{FF2B5EF4-FFF2-40B4-BE49-F238E27FC236}">
                  <a16:creationId xmlns:a16="http://schemas.microsoft.com/office/drawing/2014/main" id="{4E05A78B-AA29-3F49-A0E2-4747FDE87F0B}"/>
                </a:ext>
              </a:extLst>
            </p:cNvPr>
            <p:cNvSpPr>
              <a:spLocks noChangeArrowheads="1"/>
            </p:cNvSpPr>
            <p:nvPr/>
          </p:nvSpPr>
          <p:spPr bwMode="auto">
            <a:xfrm>
              <a:off x="4978" y="1083"/>
              <a:ext cx="127" cy="461"/>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31" name="Rectangle 1053">
              <a:extLst>
                <a:ext uri="{FF2B5EF4-FFF2-40B4-BE49-F238E27FC236}">
                  <a16:creationId xmlns:a16="http://schemas.microsoft.com/office/drawing/2014/main" id="{AD6622CE-8B1E-414A-B288-48A756746F0D}"/>
                </a:ext>
              </a:extLst>
            </p:cNvPr>
            <p:cNvSpPr>
              <a:spLocks noChangeArrowheads="1"/>
            </p:cNvSpPr>
            <p:nvPr/>
          </p:nvSpPr>
          <p:spPr bwMode="auto">
            <a:xfrm>
              <a:off x="5105" y="709"/>
              <a:ext cx="128" cy="835"/>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32" name="Rectangle 1054">
              <a:extLst>
                <a:ext uri="{FF2B5EF4-FFF2-40B4-BE49-F238E27FC236}">
                  <a16:creationId xmlns:a16="http://schemas.microsoft.com/office/drawing/2014/main" id="{46E6E0AC-CFB4-A44C-9378-05478EEDF5E3}"/>
                </a:ext>
              </a:extLst>
            </p:cNvPr>
            <p:cNvSpPr>
              <a:spLocks noChangeArrowheads="1"/>
            </p:cNvSpPr>
            <p:nvPr/>
          </p:nvSpPr>
          <p:spPr bwMode="auto">
            <a:xfrm>
              <a:off x="5233" y="861"/>
              <a:ext cx="132" cy="683"/>
            </a:xfrm>
            <a:prstGeom prst="rect">
              <a:avLst/>
            </a:prstGeom>
            <a:solidFill>
              <a:srgbClr val="9999FF"/>
            </a:solidFill>
            <a:ln w="6350">
              <a:solidFill>
                <a:srgbClr val="000000"/>
              </a:solidFill>
              <a:miter lim="800000"/>
              <a:headEnd/>
              <a:tailEnd/>
            </a:ln>
          </p:spPr>
          <p:txBody>
            <a:bodyPr/>
            <a:lstStyle/>
            <a:p>
              <a:endParaRPr lang="ja-JP" altLang="en-US" sz="1385"/>
            </a:p>
          </p:txBody>
        </p:sp>
        <p:sp>
          <p:nvSpPr>
            <p:cNvPr id="33" name="Rectangle 1055">
              <a:extLst>
                <a:ext uri="{FF2B5EF4-FFF2-40B4-BE49-F238E27FC236}">
                  <a16:creationId xmlns:a16="http://schemas.microsoft.com/office/drawing/2014/main" id="{92E850FE-2915-2648-93CD-9D67C63FE4D0}"/>
                </a:ext>
              </a:extLst>
            </p:cNvPr>
            <p:cNvSpPr>
              <a:spLocks noChangeArrowheads="1"/>
            </p:cNvSpPr>
            <p:nvPr/>
          </p:nvSpPr>
          <p:spPr bwMode="auto">
            <a:xfrm>
              <a:off x="5365" y="1083"/>
              <a:ext cx="127" cy="461"/>
            </a:xfrm>
            <a:prstGeom prst="rect">
              <a:avLst/>
            </a:prstGeom>
            <a:solidFill>
              <a:srgbClr val="9999FF"/>
            </a:solidFill>
            <a:ln w="6350">
              <a:solidFill>
                <a:srgbClr val="000000"/>
              </a:solidFill>
              <a:miter lim="800000"/>
              <a:headEnd/>
              <a:tailEnd/>
            </a:ln>
          </p:spPr>
          <p:txBody>
            <a:bodyPr/>
            <a:lstStyle/>
            <a:p>
              <a:endParaRPr lang="ja-JP" altLang="en-US" sz="1385"/>
            </a:p>
          </p:txBody>
        </p:sp>
      </p:grpSp>
      <p:sp>
        <p:nvSpPr>
          <p:cNvPr id="34" name="Text Box 1059">
            <a:extLst>
              <a:ext uri="{FF2B5EF4-FFF2-40B4-BE49-F238E27FC236}">
                <a16:creationId xmlns:a16="http://schemas.microsoft.com/office/drawing/2014/main" id="{87B8EB89-8561-C04E-BB4B-70F8B9DF7F07}"/>
              </a:ext>
            </a:extLst>
          </p:cNvPr>
          <p:cNvSpPr txBox="1">
            <a:spLocks noChangeArrowheads="1"/>
          </p:cNvSpPr>
          <p:nvPr/>
        </p:nvSpPr>
        <p:spPr bwMode="auto">
          <a:xfrm>
            <a:off x="2326660" y="4032512"/>
            <a:ext cx="2215661" cy="300082"/>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ja-JP" altLang="en-US" sz="1350" b="1" dirty="0">
                <a:latin typeface="メイリオ" panose="020B0604030504040204" pitchFamily="50" charset="-128"/>
                <a:ea typeface="メイリオ" panose="020B0604030504040204" pitchFamily="50" charset="-128"/>
              </a:rPr>
              <a:t>右方向に裾をひく分布</a:t>
            </a:r>
          </a:p>
        </p:txBody>
      </p:sp>
      <p:sp>
        <p:nvSpPr>
          <p:cNvPr id="36" name="Oval 1061">
            <a:extLst>
              <a:ext uri="{FF2B5EF4-FFF2-40B4-BE49-F238E27FC236}">
                <a16:creationId xmlns:a16="http://schemas.microsoft.com/office/drawing/2014/main" id="{AE3EEE1A-7E5B-D948-AA38-37B0B242507E}"/>
              </a:ext>
            </a:extLst>
          </p:cNvPr>
          <p:cNvSpPr>
            <a:spLocks noChangeArrowheads="1"/>
          </p:cNvSpPr>
          <p:nvPr/>
        </p:nvSpPr>
        <p:spPr bwMode="auto">
          <a:xfrm>
            <a:off x="3527248" y="2842608"/>
            <a:ext cx="949569" cy="633047"/>
          </a:xfrm>
          <a:prstGeom prst="ellipse">
            <a:avLst/>
          </a:prstGeom>
          <a:noFill/>
          <a:ln w="38100">
            <a:solidFill>
              <a:srgbClr val="FF0000"/>
            </a:solidFill>
            <a:prstDash val="sysDot"/>
            <a:round/>
            <a:headEnd type="none" w="sm" len="sm"/>
            <a:tailEnd type="none" w="sm" len="sm"/>
          </a:ln>
          <a:effectLst/>
        </p:spPr>
        <p:txBody>
          <a:bodyPr wrap="none" anchor="ctr"/>
          <a:lstStyle/>
          <a:p>
            <a:endParaRPr lang="ja-JP" altLang="en-US" sz="1385"/>
          </a:p>
        </p:txBody>
      </p:sp>
      <p:sp>
        <p:nvSpPr>
          <p:cNvPr id="38" name="AutoShape 1063">
            <a:extLst>
              <a:ext uri="{FF2B5EF4-FFF2-40B4-BE49-F238E27FC236}">
                <a16:creationId xmlns:a16="http://schemas.microsoft.com/office/drawing/2014/main" id="{B8830159-0464-374F-A24E-ED0FB9251CB4}"/>
              </a:ext>
            </a:extLst>
          </p:cNvPr>
          <p:cNvSpPr>
            <a:spLocks noChangeArrowheads="1"/>
          </p:cNvSpPr>
          <p:nvPr/>
        </p:nvSpPr>
        <p:spPr bwMode="auto">
          <a:xfrm>
            <a:off x="3828141" y="3544338"/>
            <a:ext cx="263769" cy="369277"/>
          </a:xfrm>
          <a:prstGeom prst="upArrow">
            <a:avLst>
              <a:gd name="adj1" fmla="val 50000"/>
              <a:gd name="adj2" fmla="val 35000"/>
            </a:avLst>
          </a:prstGeom>
          <a:solidFill>
            <a:srgbClr val="FF0000"/>
          </a:solidFill>
          <a:ln w="12700">
            <a:noFill/>
            <a:miter lim="800000"/>
            <a:headEnd type="none" w="sm" len="sm"/>
            <a:tailEnd type="none" w="sm" len="sm"/>
          </a:ln>
          <a:effectLst/>
        </p:spPr>
        <p:txBody>
          <a:bodyPr vert="eaVert" wrap="none" anchor="ctr"/>
          <a:lstStyle/>
          <a:p>
            <a:endParaRPr lang="ja-JP" altLang="en-US" sz="1385"/>
          </a:p>
        </p:txBody>
      </p:sp>
      <p:sp>
        <p:nvSpPr>
          <p:cNvPr id="44" name="正方形/長方形 43">
            <a:extLst>
              <a:ext uri="{FF2B5EF4-FFF2-40B4-BE49-F238E27FC236}">
                <a16:creationId xmlns:a16="http://schemas.microsoft.com/office/drawing/2014/main" id="{E06B299E-B768-4CB2-B18F-D0FEB4FE6C31}"/>
              </a:ext>
            </a:extLst>
          </p:cNvPr>
          <p:cNvSpPr/>
          <p:nvPr/>
        </p:nvSpPr>
        <p:spPr>
          <a:xfrm>
            <a:off x="3527248" y="1201320"/>
            <a:ext cx="3038796" cy="323165"/>
          </a:xfrm>
          <a:prstGeom prst="rect">
            <a:avLst/>
          </a:prstGeom>
        </p:spPr>
        <p:txBody>
          <a:bodyPr wrap="square">
            <a:spAutoFit/>
          </a:bodyPr>
          <a:lstStyle/>
          <a:p>
            <a:pPr algn="l"/>
            <a:r>
              <a:rPr lang="ja-JP" altLang="en-US" sz="1500" b="1" dirty="0">
                <a:solidFill>
                  <a:srgbClr val="FF0000"/>
                </a:solidFill>
                <a:latin typeface="Meiryo" panose="020B0604030504040204" pitchFamily="34" charset="-128"/>
                <a:ea typeface="Meiryo" panose="020B0604030504040204" pitchFamily="34" charset="-128"/>
              </a:rPr>
              <a:t>「対称」か「非対称」か？</a:t>
            </a:r>
          </a:p>
        </p:txBody>
      </p:sp>
      <p:sp>
        <p:nvSpPr>
          <p:cNvPr id="46" name="コンテンツ プレースホルダー 45">
            <a:extLst>
              <a:ext uri="{FF2B5EF4-FFF2-40B4-BE49-F238E27FC236}">
                <a16:creationId xmlns:a16="http://schemas.microsoft.com/office/drawing/2014/main" id="{26ACAB8A-2D3A-4856-91CD-B35BCDACB36C}"/>
              </a:ext>
            </a:extLst>
          </p:cNvPr>
          <p:cNvSpPr>
            <a:spLocks noGrp="1"/>
          </p:cNvSpPr>
          <p:nvPr>
            <p:ph idx="1"/>
          </p:nvPr>
        </p:nvSpPr>
        <p:spPr/>
        <p:txBody>
          <a:bodyPr/>
          <a:lstStyle/>
          <a:p>
            <a:endParaRPr lang="ja-JP" altLang="en-US"/>
          </a:p>
        </p:txBody>
      </p:sp>
      <p:sp>
        <p:nvSpPr>
          <p:cNvPr id="47" name="Text Box 1059">
            <a:extLst>
              <a:ext uri="{FF2B5EF4-FFF2-40B4-BE49-F238E27FC236}">
                <a16:creationId xmlns:a16="http://schemas.microsoft.com/office/drawing/2014/main" id="{ED34D76D-D863-4BAD-BCD4-77BCA1AF9894}"/>
              </a:ext>
            </a:extLst>
          </p:cNvPr>
          <p:cNvSpPr txBox="1">
            <a:spLocks noChangeArrowheads="1"/>
          </p:cNvSpPr>
          <p:nvPr/>
        </p:nvSpPr>
        <p:spPr bwMode="auto">
          <a:xfrm>
            <a:off x="4821601" y="4017307"/>
            <a:ext cx="2215661" cy="300082"/>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ja-JP" altLang="en-US" sz="1350" b="1" dirty="0">
                <a:latin typeface="メイリオ" panose="020B0604030504040204" pitchFamily="50" charset="-128"/>
                <a:ea typeface="メイリオ" panose="020B0604030504040204" pitchFamily="50" charset="-128"/>
              </a:rPr>
              <a:t>左方向に裾をひく分布</a:t>
            </a:r>
          </a:p>
        </p:txBody>
      </p:sp>
      <p:sp>
        <p:nvSpPr>
          <p:cNvPr id="48" name="AutoShape 1063">
            <a:extLst>
              <a:ext uri="{FF2B5EF4-FFF2-40B4-BE49-F238E27FC236}">
                <a16:creationId xmlns:a16="http://schemas.microsoft.com/office/drawing/2014/main" id="{DC7C7C8C-6AF7-427E-99DF-FC8BCC5AD5B4}"/>
              </a:ext>
            </a:extLst>
          </p:cNvPr>
          <p:cNvSpPr>
            <a:spLocks noChangeArrowheads="1"/>
          </p:cNvSpPr>
          <p:nvPr/>
        </p:nvSpPr>
        <p:spPr bwMode="auto">
          <a:xfrm>
            <a:off x="5321434" y="3548352"/>
            <a:ext cx="263769" cy="369277"/>
          </a:xfrm>
          <a:prstGeom prst="upArrow">
            <a:avLst>
              <a:gd name="adj1" fmla="val 50000"/>
              <a:gd name="adj2" fmla="val 35000"/>
            </a:avLst>
          </a:prstGeom>
          <a:solidFill>
            <a:srgbClr val="FF0000"/>
          </a:solidFill>
          <a:ln w="12700">
            <a:noFill/>
            <a:miter lim="800000"/>
            <a:headEnd type="none" w="sm" len="sm"/>
            <a:tailEnd type="none" w="sm" len="sm"/>
          </a:ln>
          <a:effectLst/>
        </p:spPr>
        <p:txBody>
          <a:bodyPr vert="eaVert" wrap="none" anchor="ctr"/>
          <a:lstStyle/>
          <a:p>
            <a:endParaRPr lang="ja-JP" altLang="en-US" sz="1385"/>
          </a:p>
        </p:txBody>
      </p:sp>
      <p:sp>
        <p:nvSpPr>
          <p:cNvPr id="49" name="Oval 1061">
            <a:extLst>
              <a:ext uri="{FF2B5EF4-FFF2-40B4-BE49-F238E27FC236}">
                <a16:creationId xmlns:a16="http://schemas.microsoft.com/office/drawing/2014/main" id="{76D866BF-C3D9-4194-822B-4C461EA4FD9F}"/>
              </a:ext>
            </a:extLst>
          </p:cNvPr>
          <p:cNvSpPr>
            <a:spLocks noChangeArrowheads="1"/>
          </p:cNvSpPr>
          <p:nvPr/>
        </p:nvSpPr>
        <p:spPr bwMode="auto">
          <a:xfrm>
            <a:off x="4985223" y="2840824"/>
            <a:ext cx="949569" cy="633047"/>
          </a:xfrm>
          <a:prstGeom prst="ellipse">
            <a:avLst/>
          </a:prstGeom>
          <a:noFill/>
          <a:ln w="38100">
            <a:solidFill>
              <a:srgbClr val="FF0000"/>
            </a:solidFill>
            <a:prstDash val="sysDot"/>
            <a:round/>
            <a:headEnd type="none" w="sm" len="sm"/>
            <a:tailEnd type="none" w="sm" len="sm"/>
          </a:ln>
          <a:effectLst/>
        </p:spPr>
        <p:txBody>
          <a:bodyPr wrap="none" anchor="ctr"/>
          <a:lstStyle/>
          <a:p>
            <a:endParaRPr lang="ja-JP" altLang="en-US" sz="1385"/>
          </a:p>
        </p:txBody>
      </p:sp>
      <p:sp>
        <p:nvSpPr>
          <p:cNvPr id="50" name="Text Box 1041">
            <a:extLst>
              <a:ext uri="{FF2B5EF4-FFF2-40B4-BE49-F238E27FC236}">
                <a16:creationId xmlns:a16="http://schemas.microsoft.com/office/drawing/2014/main" id="{191F8CC9-FD28-4813-9BBD-D838066D0917}"/>
              </a:ext>
            </a:extLst>
          </p:cNvPr>
          <p:cNvSpPr txBox="1">
            <a:spLocks noChangeArrowheads="1"/>
          </p:cNvSpPr>
          <p:nvPr/>
        </p:nvSpPr>
        <p:spPr bwMode="auto">
          <a:xfrm>
            <a:off x="4913577" y="2096523"/>
            <a:ext cx="1531188" cy="323165"/>
          </a:xfrm>
          <a:prstGeom prst="rect">
            <a:avLst/>
          </a:prstGeom>
          <a:noFill/>
          <a:ln w="9525">
            <a:noFill/>
            <a:miter lim="800000"/>
            <a:headEnd/>
            <a:tailEnd/>
          </a:ln>
          <a:effectLst/>
        </p:spPr>
        <p:txBody>
          <a:bodyPr wrap="none">
            <a:spAutoFit/>
          </a:bodyPr>
          <a:lstStyle/>
          <a:p>
            <a:pPr algn="ctr" eaLnBrk="0" hangingPunct="0"/>
            <a:r>
              <a:rPr lang="ja-JP" altLang="en-US" sz="1500" b="1" dirty="0">
                <a:solidFill>
                  <a:schemeClr val="folHlink"/>
                </a:solidFill>
                <a:latin typeface="メイリオ" panose="020B0604030504040204" pitchFamily="50" charset="-128"/>
                <a:ea typeface="メイリオ" panose="020B0604030504040204" pitchFamily="50" charset="-128"/>
              </a:rPr>
              <a:t>左に歪んだ分布</a:t>
            </a:r>
            <a:endParaRPr lang="ja-JP" altLang="en-US" sz="900" b="1" dirty="0">
              <a:solidFill>
                <a:schemeClr val="folHlink"/>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635994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CDD2E-9715-1948-9F18-D4A0AAA275D8}"/>
              </a:ext>
            </a:extLst>
          </p:cNvPr>
          <p:cNvSpPr>
            <a:spLocks noGrp="1"/>
          </p:cNvSpPr>
          <p:nvPr>
            <p:ph type="title"/>
          </p:nvPr>
        </p:nvSpPr>
        <p:spPr/>
        <p:txBody>
          <a:bodyPr/>
          <a:lstStyle/>
          <a:p>
            <a:r>
              <a:rPr lang="ja-JP" altLang="en-US" b="1"/>
              <a:t>ヒストグラムを使った分析例</a:t>
            </a:r>
            <a:endParaRPr kumimoji="1" lang="ja-JP" altLang="en-US"/>
          </a:p>
        </p:txBody>
      </p:sp>
      <p:pic>
        <p:nvPicPr>
          <p:cNvPr id="4" name="図 3">
            <a:extLst>
              <a:ext uri="{FF2B5EF4-FFF2-40B4-BE49-F238E27FC236}">
                <a16:creationId xmlns:a16="http://schemas.microsoft.com/office/drawing/2014/main" id="{A9FECB0B-D505-914C-B7A6-A85E8967C4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5330" y="1111933"/>
            <a:ext cx="5193341" cy="1600508"/>
          </a:xfrm>
          <a:prstGeom prst="rect">
            <a:avLst/>
          </a:prstGeom>
        </p:spPr>
      </p:pic>
    </p:spTree>
    <p:extLst>
      <p:ext uri="{BB962C8B-B14F-4D97-AF65-F5344CB8AC3E}">
        <p14:creationId xmlns:p14="http://schemas.microsoft.com/office/powerpoint/2010/main" val="20833701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CDD2E-9715-1948-9F18-D4A0AAA275D8}"/>
              </a:ext>
            </a:extLst>
          </p:cNvPr>
          <p:cNvSpPr>
            <a:spLocks noGrp="1"/>
          </p:cNvSpPr>
          <p:nvPr>
            <p:ph type="title"/>
          </p:nvPr>
        </p:nvSpPr>
        <p:spPr/>
        <p:txBody>
          <a:bodyPr/>
          <a:lstStyle/>
          <a:p>
            <a:r>
              <a:rPr lang="ja-JP" altLang="en-US" b="1"/>
              <a:t>ヒストグラムを使った分析例</a:t>
            </a:r>
            <a:endParaRPr kumimoji="1" lang="ja-JP" altLang="en-US"/>
          </a:p>
        </p:txBody>
      </p:sp>
      <p:pic>
        <p:nvPicPr>
          <p:cNvPr id="4" name="図 3">
            <a:extLst>
              <a:ext uri="{FF2B5EF4-FFF2-40B4-BE49-F238E27FC236}">
                <a16:creationId xmlns:a16="http://schemas.microsoft.com/office/drawing/2014/main" id="{A9FECB0B-D505-914C-B7A6-A85E8967C4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5330" y="1111933"/>
            <a:ext cx="5193341" cy="1600508"/>
          </a:xfrm>
          <a:prstGeom prst="rect">
            <a:avLst/>
          </a:prstGeom>
        </p:spPr>
      </p:pic>
      <p:pic>
        <p:nvPicPr>
          <p:cNvPr id="5" name="図 4">
            <a:extLst>
              <a:ext uri="{FF2B5EF4-FFF2-40B4-BE49-F238E27FC236}">
                <a16:creationId xmlns:a16="http://schemas.microsoft.com/office/drawing/2014/main" id="{9BB57FC6-356C-0E4D-9335-AE0706AA7E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5076" y="3383969"/>
            <a:ext cx="5163454" cy="1495570"/>
          </a:xfrm>
          <a:prstGeom prst="rect">
            <a:avLst/>
          </a:prstGeom>
        </p:spPr>
      </p:pic>
      <p:sp>
        <p:nvSpPr>
          <p:cNvPr id="9" name="矢印: 下 8">
            <a:extLst>
              <a:ext uri="{FF2B5EF4-FFF2-40B4-BE49-F238E27FC236}">
                <a16:creationId xmlns:a16="http://schemas.microsoft.com/office/drawing/2014/main" id="{69288A44-55E7-43AA-88A9-D9F0DCBAEE44}"/>
              </a:ext>
            </a:extLst>
          </p:cNvPr>
          <p:cNvSpPr/>
          <p:nvPr/>
        </p:nvSpPr>
        <p:spPr bwMode="auto">
          <a:xfrm>
            <a:off x="2857500" y="2800350"/>
            <a:ext cx="400050" cy="495709"/>
          </a:xfrm>
          <a:prstGeom prst="down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7513796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CDD2E-9715-1948-9F18-D4A0AAA275D8}"/>
              </a:ext>
            </a:extLst>
          </p:cNvPr>
          <p:cNvSpPr>
            <a:spLocks noGrp="1"/>
          </p:cNvSpPr>
          <p:nvPr>
            <p:ph type="title"/>
          </p:nvPr>
        </p:nvSpPr>
        <p:spPr/>
        <p:txBody>
          <a:bodyPr/>
          <a:lstStyle/>
          <a:p>
            <a:r>
              <a:rPr lang="ja-JP" altLang="en-US" b="1"/>
              <a:t>ヒストグラムを使った分析例</a:t>
            </a:r>
            <a:endParaRPr kumimoji="1" lang="ja-JP" altLang="en-US"/>
          </a:p>
        </p:txBody>
      </p:sp>
      <p:pic>
        <p:nvPicPr>
          <p:cNvPr id="4" name="図 3">
            <a:extLst>
              <a:ext uri="{FF2B5EF4-FFF2-40B4-BE49-F238E27FC236}">
                <a16:creationId xmlns:a16="http://schemas.microsoft.com/office/drawing/2014/main" id="{A9FECB0B-D505-914C-B7A6-A85E8967C4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5330" y="1111933"/>
            <a:ext cx="5193341" cy="1600508"/>
          </a:xfrm>
          <a:prstGeom prst="rect">
            <a:avLst/>
          </a:prstGeom>
        </p:spPr>
      </p:pic>
      <p:pic>
        <p:nvPicPr>
          <p:cNvPr id="5" name="図 4">
            <a:extLst>
              <a:ext uri="{FF2B5EF4-FFF2-40B4-BE49-F238E27FC236}">
                <a16:creationId xmlns:a16="http://schemas.microsoft.com/office/drawing/2014/main" id="{9BB57FC6-356C-0E4D-9335-AE0706AA7E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5076" y="3383969"/>
            <a:ext cx="5163454" cy="1495570"/>
          </a:xfrm>
          <a:prstGeom prst="rect">
            <a:avLst/>
          </a:prstGeom>
        </p:spPr>
      </p:pic>
      <p:sp>
        <p:nvSpPr>
          <p:cNvPr id="6" name="テキスト ボックス 5">
            <a:extLst>
              <a:ext uri="{FF2B5EF4-FFF2-40B4-BE49-F238E27FC236}">
                <a16:creationId xmlns:a16="http://schemas.microsoft.com/office/drawing/2014/main" id="{831DFD2D-07A7-9246-8A4D-93D59F2DB8CF}"/>
              </a:ext>
            </a:extLst>
          </p:cNvPr>
          <p:cNvSpPr txBox="1"/>
          <p:nvPr/>
        </p:nvSpPr>
        <p:spPr>
          <a:xfrm>
            <a:off x="3457575" y="2907494"/>
            <a:ext cx="4543425" cy="323165"/>
          </a:xfrm>
          <a:prstGeom prst="rect">
            <a:avLst/>
          </a:prstGeom>
          <a:noFill/>
        </p:spPr>
        <p:txBody>
          <a:bodyPr wrap="square" rtlCol="0">
            <a:spAutoFit/>
          </a:bodyPr>
          <a:lstStyle/>
          <a:p>
            <a:pPr algn="l"/>
            <a:r>
              <a:rPr lang="ja-JP" altLang="en-US" sz="1500" b="1" dirty="0">
                <a:solidFill>
                  <a:srgbClr val="FF0000"/>
                </a:solidFill>
                <a:latin typeface="Meiryo" charset="-128"/>
                <a:ea typeface="Meiryo" charset="-128"/>
                <a:cs typeface="Meiryo" charset="-128"/>
              </a:rPr>
              <a:t>時間に関する情報を失ってしまう</a:t>
            </a:r>
          </a:p>
        </p:txBody>
      </p:sp>
      <p:sp>
        <p:nvSpPr>
          <p:cNvPr id="9" name="矢印: 下 8">
            <a:extLst>
              <a:ext uri="{FF2B5EF4-FFF2-40B4-BE49-F238E27FC236}">
                <a16:creationId xmlns:a16="http://schemas.microsoft.com/office/drawing/2014/main" id="{69288A44-55E7-43AA-88A9-D9F0DCBAEE44}"/>
              </a:ext>
            </a:extLst>
          </p:cNvPr>
          <p:cNvSpPr/>
          <p:nvPr/>
        </p:nvSpPr>
        <p:spPr bwMode="auto">
          <a:xfrm>
            <a:off x="2857500" y="2800350"/>
            <a:ext cx="400050" cy="495709"/>
          </a:xfrm>
          <a:prstGeom prst="down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4383913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C3CD5B-F4B2-4342-8967-1CD85DBCC9A3}"/>
              </a:ext>
            </a:extLst>
          </p:cNvPr>
          <p:cNvSpPr>
            <a:spLocks noGrp="1"/>
          </p:cNvSpPr>
          <p:nvPr>
            <p:ph type="title"/>
          </p:nvPr>
        </p:nvSpPr>
        <p:spPr/>
        <p:txBody>
          <a:bodyPr/>
          <a:lstStyle/>
          <a:p>
            <a:r>
              <a:rPr lang="ja-JP" altLang="en-US" b="1"/>
              <a:t>クラスターに分解する</a:t>
            </a:r>
            <a:endParaRPr kumimoji="1" lang="ja-JP" altLang="en-US" b="1"/>
          </a:p>
        </p:txBody>
      </p:sp>
      <p:graphicFrame>
        <p:nvGraphicFramePr>
          <p:cNvPr id="6" name="表 5">
            <a:extLst>
              <a:ext uri="{FF2B5EF4-FFF2-40B4-BE49-F238E27FC236}">
                <a16:creationId xmlns:a16="http://schemas.microsoft.com/office/drawing/2014/main" id="{9AD65C68-31D5-49A4-9630-D8038DC3F365}"/>
              </a:ext>
            </a:extLst>
          </p:cNvPr>
          <p:cNvGraphicFramePr>
            <a:graphicFrameLocks noGrp="1"/>
          </p:cNvGraphicFramePr>
          <p:nvPr/>
        </p:nvGraphicFramePr>
        <p:xfrm>
          <a:off x="1528421" y="1338329"/>
          <a:ext cx="2102274" cy="2572048"/>
        </p:xfrm>
        <a:graphic>
          <a:graphicData uri="http://schemas.openxmlformats.org/drawingml/2006/table">
            <a:tbl>
              <a:tblPr firstRow="1" bandRow="1">
                <a:tableStyleId>{5940675A-B579-460E-94D1-54222C63F5DA}</a:tableStyleId>
              </a:tblPr>
              <a:tblGrid>
                <a:gridCol w="1051137">
                  <a:extLst>
                    <a:ext uri="{9D8B030D-6E8A-4147-A177-3AD203B41FA5}">
                      <a16:colId xmlns:a16="http://schemas.microsoft.com/office/drawing/2014/main" val="463851396"/>
                    </a:ext>
                  </a:extLst>
                </a:gridCol>
                <a:gridCol w="1051137">
                  <a:extLst>
                    <a:ext uri="{9D8B030D-6E8A-4147-A177-3AD203B41FA5}">
                      <a16:colId xmlns:a16="http://schemas.microsoft.com/office/drawing/2014/main" val="334162512"/>
                    </a:ext>
                  </a:extLst>
                </a:gridCol>
              </a:tblGrid>
              <a:tr h="256736">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日付</a:t>
                      </a:r>
                    </a:p>
                  </a:txBody>
                  <a:tcPr marL="51435" marR="51435" marT="25718" marB="25718">
                    <a:solidFill>
                      <a:srgbClr val="0070C0"/>
                    </a:solidFill>
                  </a:tcPr>
                </a:tc>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応募者数</a:t>
                      </a:r>
                    </a:p>
                  </a:txBody>
                  <a:tcPr marL="51435" marR="51435" marT="25718" marB="25718">
                    <a:solidFill>
                      <a:srgbClr val="0070C0"/>
                    </a:solidFill>
                  </a:tcPr>
                </a:tc>
                <a:extLst>
                  <a:ext uri="{0D108BD9-81ED-4DB2-BD59-A6C34878D82A}">
                    <a16:rowId xmlns:a16="http://schemas.microsoft.com/office/drawing/2014/main" val="4292585724"/>
                  </a:ext>
                </a:extLst>
              </a:tr>
              <a:tr h="256736">
                <a:tc>
                  <a:txBody>
                    <a:bodyPr/>
                    <a:lstStyle/>
                    <a:p>
                      <a:pPr algn="ctr"/>
                      <a:r>
                        <a:rPr kumimoji="1" lang="ja-JP" altLang="en-US" sz="1300">
                          <a:latin typeface="Meiryo" panose="020B0604030504040204" pitchFamily="34" charset="-128"/>
                          <a:ea typeface="Meiryo" panose="020B0604030504040204" pitchFamily="34" charset="-128"/>
                        </a:rPr>
                        <a:t>　６月１日</a:t>
                      </a:r>
                      <a:endParaRPr kumimoji="1" lang="en-US" altLang="ja-JP"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ru-RU" sz="1300" b="0" i="0" u="none" strike="noStrike" dirty="0">
                          <a:solidFill>
                            <a:srgbClr val="000000"/>
                          </a:solidFill>
                          <a:effectLst/>
                          <a:latin typeface="Meiryo" panose="020B0604030504040204" pitchFamily="34" charset="-128"/>
                          <a:ea typeface="Meiryo" panose="020B0604030504040204" pitchFamily="34" charset="-128"/>
                        </a:rPr>
                        <a:t>657</a:t>
                      </a:r>
                    </a:p>
                  </a:txBody>
                  <a:tcPr marL="3572" marR="3572" marT="3572" marB="0" anchor="b"/>
                </a:tc>
                <a:extLst>
                  <a:ext uri="{0D108BD9-81ED-4DB2-BD59-A6C34878D82A}">
                    <a16:rowId xmlns:a16="http://schemas.microsoft.com/office/drawing/2014/main" val="3775639026"/>
                  </a:ext>
                </a:extLst>
              </a:tr>
              <a:tr h="256736">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2</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814</a:t>
                      </a:r>
                    </a:p>
                  </a:txBody>
                  <a:tcPr marL="3572" marR="3572" marT="3572" marB="0" anchor="b"/>
                </a:tc>
                <a:extLst>
                  <a:ext uri="{0D108BD9-81ED-4DB2-BD59-A6C34878D82A}">
                    <a16:rowId xmlns:a16="http://schemas.microsoft.com/office/drawing/2014/main" val="312558750"/>
                  </a:ext>
                </a:extLst>
              </a:tr>
              <a:tr h="256736">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3</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fi-FI" sz="1300" b="0" i="0" u="none" strike="noStrike" dirty="0">
                          <a:solidFill>
                            <a:srgbClr val="000000"/>
                          </a:solidFill>
                          <a:effectLst/>
                          <a:latin typeface="Meiryo" panose="020B0604030504040204" pitchFamily="34" charset="-128"/>
                          <a:ea typeface="Meiryo" panose="020B0604030504040204" pitchFamily="34" charset="-128"/>
                        </a:rPr>
                        <a:t>718</a:t>
                      </a:r>
                    </a:p>
                  </a:txBody>
                  <a:tcPr marL="3572" marR="3572" marT="3572" marB="0" anchor="b"/>
                </a:tc>
                <a:extLst>
                  <a:ext uri="{0D108BD9-81ED-4DB2-BD59-A6C34878D82A}">
                    <a16:rowId xmlns:a16="http://schemas.microsoft.com/office/drawing/2014/main" val="894265109"/>
                  </a:ext>
                </a:extLst>
              </a:tr>
              <a:tr h="256736">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4</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554</a:t>
                      </a:r>
                    </a:p>
                  </a:txBody>
                  <a:tcPr marL="3572" marR="3572" marT="3572" marB="0" anchor="b"/>
                </a:tc>
                <a:extLst>
                  <a:ext uri="{0D108BD9-81ED-4DB2-BD59-A6C34878D82A}">
                    <a16:rowId xmlns:a16="http://schemas.microsoft.com/office/drawing/2014/main" val="1182900550"/>
                  </a:ext>
                </a:extLst>
              </a:tr>
              <a:tr h="256736">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5</a:t>
                      </a:r>
                      <a:r>
                        <a:rPr kumimoji="1" lang="ja-JP" altLang="en-US" sz="1300">
                          <a:latin typeface="Meiryo" panose="020B0604030504040204" pitchFamily="34" charset="-128"/>
                          <a:ea typeface="Meiryo" panose="020B0604030504040204" pitchFamily="34" charset="-128"/>
                        </a:rPr>
                        <a:t>日</a:t>
                      </a:r>
                      <a:endParaRPr kumimoji="1" lang="en-US" altLang="ja-JP"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569</a:t>
                      </a:r>
                    </a:p>
                  </a:txBody>
                  <a:tcPr marL="3572" marR="3572" marT="3572" marB="0" anchor="b"/>
                </a:tc>
                <a:extLst>
                  <a:ext uri="{0D108BD9-81ED-4DB2-BD59-A6C34878D82A}">
                    <a16:rowId xmlns:a16="http://schemas.microsoft.com/office/drawing/2014/main" val="296887551"/>
                  </a:ext>
                </a:extLst>
              </a:tr>
              <a:tr h="256736">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6</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is-IS" sz="1300" b="0" i="0" u="none" strike="noStrike" dirty="0">
                          <a:solidFill>
                            <a:srgbClr val="000000"/>
                          </a:solidFill>
                          <a:effectLst/>
                          <a:latin typeface="Meiryo" panose="020B0604030504040204" pitchFamily="34" charset="-128"/>
                          <a:ea typeface="Meiryo" panose="020B0604030504040204" pitchFamily="34" charset="-128"/>
                        </a:rPr>
                        <a:t>664</a:t>
                      </a:r>
                    </a:p>
                  </a:txBody>
                  <a:tcPr marL="3572" marR="3572" marT="3572" marB="0" anchor="b"/>
                </a:tc>
                <a:extLst>
                  <a:ext uri="{0D108BD9-81ED-4DB2-BD59-A6C34878D82A}">
                    <a16:rowId xmlns:a16="http://schemas.microsoft.com/office/drawing/2014/main" val="1114060089"/>
                  </a:ext>
                </a:extLst>
              </a:tr>
              <a:tr h="256736">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7</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is-IS" sz="1300" b="0" i="0" u="none" strike="noStrike" dirty="0">
                          <a:solidFill>
                            <a:srgbClr val="000000"/>
                          </a:solidFill>
                          <a:effectLst/>
                          <a:latin typeface="Meiryo" panose="020B0604030504040204" pitchFamily="34" charset="-128"/>
                          <a:ea typeface="Meiryo" panose="020B0604030504040204" pitchFamily="34" charset="-128"/>
                        </a:rPr>
                        <a:t>1059</a:t>
                      </a:r>
                    </a:p>
                  </a:txBody>
                  <a:tcPr marL="3572" marR="3572" marT="3572" marB="0" anchor="b"/>
                </a:tc>
                <a:extLst>
                  <a:ext uri="{0D108BD9-81ED-4DB2-BD59-A6C34878D82A}">
                    <a16:rowId xmlns:a16="http://schemas.microsoft.com/office/drawing/2014/main" val="499657000"/>
                  </a:ext>
                </a:extLst>
              </a:tr>
              <a:tr h="256736">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8</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950</a:t>
                      </a:r>
                    </a:p>
                  </a:txBody>
                  <a:tcPr marL="3572" marR="3572" marT="3572" marB="0" anchor="b"/>
                </a:tc>
                <a:extLst>
                  <a:ext uri="{0D108BD9-81ED-4DB2-BD59-A6C34878D82A}">
                    <a16:rowId xmlns:a16="http://schemas.microsoft.com/office/drawing/2014/main" val="2104610693"/>
                  </a:ext>
                </a:extLst>
              </a:tr>
              <a:tr h="257615">
                <a:tc>
                  <a:txBody>
                    <a:bodyPr/>
                    <a:lstStyle/>
                    <a:p>
                      <a:endParaRPr kumimoji="1" lang="ja-JP" altLang="en-US" sz="1300" dirty="0">
                        <a:latin typeface="Meiryo" panose="020B0604030504040204" pitchFamily="34" charset="-128"/>
                        <a:ea typeface="Meiryo" panose="020B0604030504040204" pitchFamily="34" charset="-128"/>
                      </a:endParaRPr>
                    </a:p>
                  </a:txBody>
                  <a:tcPr marL="63305" marR="63305" marT="31652" marB="31652"/>
                </a:tc>
                <a:tc>
                  <a:txBody>
                    <a:bodyPr/>
                    <a:lstStyle/>
                    <a:p>
                      <a:endParaRPr kumimoji="1" lang="ja-JP" altLang="en-US" sz="1300" dirty="0">
                        <a:latin typeface="Meiryo" panose="020B0604030504040204" pitchFamily="34" charset="-128"/>
                        <a:ea typeface="Meiryo" panose="020B0604030504040204" pitchFamily="34" charset="-128"/>
                      </a:endParaRPr>
                    </a:p>
                  </a:txBody>
                  <a:tcPr marL="63305" marR="63305" marT="31652" marB="31652"/>
                </a:tc>
                <a:extLst>
                  <a:ext uri="{0D108BD9-81ED-4DB2-BD59-A6C34878D82A}">
                    <a16:rowId xmlns:a16="http://schemas.microsoft.com/office/drawing/2014/main" val="1130287009"/>
                  </a:ext>
                </a:extLst>
              </a:tr>
            </a:tbl>
          </a:graphicData>
        </a:graphic>
      </p:graphicFrame>
    </p:spTree>
    <p:extLst>
      <p:ext uri="{BB962C8B-B14F-4D97-AF65-F5344CB8AC3E}">
        <p14:creationId xmlns:p14="http://schemas.microsoft.com/office/powerpoint/2010/main" val="25200907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C3CD5B-F4B2-4342-8967-1CD85DBCC9A3}"/>
              </a:ext>
            </a:extLst>
          </p:cNvPr>
          <p:cNvSpPr>
            <a:spLocks noGrp="1"/>
          </p:cNvSpPr>
          <p:nvPr>
            <p:ph type="title"/>
          </p:nvPr>
        </p:nvSpPr>
        <p:spPr/>
        <p:txBody>
          <a:bodyPr/>
          <a:lstStyle/>
          <a:p>
            <a:r>
              <a:rPr lang="ja-JP" altLang="en-US" b="1"/>
              <a:t>クラスターに分解する</a:t>
            </a:r>
            <a:endParaRPr kumimoji="1" lang="ja-JP" altLang="en-US"/>
          </a:p>
        </p:txBody>
      </p:sp>
      <p:graphicFrame>
        <p:nvGraphicFramePr>
          <p:cNvPr id="5" name="表 4">
            <a:extLst>
              <a:ext uri="{FF2B5EF4-FFF2-40B4-BE49-F238E27FC236}">
                <a16:creationId xmlns:a16="http://schemas.microsoft.com/office/drawing/2014/main" id="{9D72888E-0CAE-AC43-BAFA-3EEA5DB727F0}"/>
              </a:ext>
            </a:extLst>
          </p:cNvPr>
          <p:cNvGraphicFramePr>
            <a:graphicFrameLocks noGrp="1"/>
          </p:cNvGraphicFramePr>
          <p:nvPr/>
        </p:nvGraphicFramePr>
        <p:xfrm>
          <a:off x="1528421" y="1338329"/>
          <a:ext cx="3153411" cy="2614240"/>
        </p:xfrm>
        <a:graphic>
          <a:graphicData uri="http://schemas.openxmlformats.org/drawingml/2006/table">
            <a:tbl>
              <a:tblPr firstRow="1" bandRow="1">
                <a:tableStyleId>{5940675A-B579-460E-94D1-54222C63F5DA}</a:tableStyleId>
              </a:tblPr>
              <a:tblGrid>
                <a:gridCol w="1051137">
                  <a:extLst>
                    <a:ext uri="{9D8B030D-6E8A-4147-A177-3AD203B41FA5}">
                      <a16:colId xmlns:a16="http://schemas.microsoft.com/office/drawing/2014/main" val="463851396"/>
                    </a:ext>
                  </a:extLst>
                </a:gridCol>
                <a:gridCol w="1051137">
                  <a:extLst>
                    <a:ext uri="{9D8B030D-6E8A-4147-A177-3AD203B41FA5}">
                      <a16:colId xmlns:a16="http://schemas.microsoft.com/office/drawing/2014/main" val="334162512"/>
                    </a:ext>
                  </a:extLst>
                </a:gridCol>
                <a:gridCol w="1051137">
                  <a:extLst>
                    <a:ext uri="{9D8B030D-6E8A-4147-A177-3AD203B41FA5}">
                      <a16:colId xmlns:a16="http://schemas.microsoft.com/office/drawing/2014/main" val="4277748074"/>
                    </a:ext>
                  </a:extLst>
                </a:gridCol>
              </a:tblGrid>
              <a:tr h="257615">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日付</a:t>
                      </a:r>
                    </a:p>
                  </a:txBody>
                  <a:tcPr marL="51435" marR="51435" marT="25718" marB="25718">
                    <a:solidFill>
                      <a:srgbClr val="0070C0"/>
                    </a:solidFill>
                  </a:tcPr>
                </a:tc>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応募者数</a:t>
                      </a:r>
                    </a:p>
                  </a:txBody>
                  <a:tcPr marL="51435" marR="51435" marT="25718" marB="25718">
                    <a:solidFill>
                      <a:srgbClr val="0070C0"/>
                    </a:solidFill>
                  </a:tcPr>
                </a:tc>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曜日</a:t>
                      </a:r>
                    </a:p>
                  </a:txBody>
                  <a:tcPr marL="63305" marR="63305" marT="31652" marB="31652">
                    <a:solidFill>
                      <a:srgbClr val="0070C0"/>
                    </a:solidFill>
                  </a:tcPr>
                </a:tc>
                <a:extLst>
                  <a:ext uri="{0D108BD9-81ED-4DB2-BD59-A6C34878D82A}">
                    <a16:rowId xmlns:a16="http://schemas.microsoft.com/office/drawing/2014/main" val="4292585724"/>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６月１日</a:t>
                      </a:r>
                      <a:endParaRPr kumimoji="1" lang="en-US" altLang="ja-JP"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ru-RU" sz="1300" b="0" i="0" u="none" strike="noStrike" dirty="0">
                          <a:solidFill>
                            <a:srgbClr val="000000"/>
                          </a:solidFill>
                          <a:effectLst/>
                          <a:latin typeface="Meiryo" panose="020B0604030504040204" pitchFamily="34" charset="-128"/>
                          <a:ea typeface="Meiryo" panose="020B0604030504040204" pitchFamily="34" charset="-128"/>
                        </a:rPr>
                        <a:t>657</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木曜</a:t>
                      </a:r>
                    </a:p>
                  </a:txBody>
                  <a:tcPr marL="63305" marR="63305" marT="31652" marB="31652"/>
                </a:tc>
                <a:extLst>
                  <a:ext uri="{0D108BD9-81ED-4DB2-BD59-A6C34878D82A}">
                    <a16:rowId xmlns:a16="http://schemas.microsoft.com/office/drawing/2014/main" val="3775639026"/>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2</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814</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金曜</a:t>
                      </a:r>
                    </a:p>
                  </a:txBody>
                  <a:tcPr marL="63305" marR="63305" marT="31652" marB="31652"/>
                </a:tc>
                <a:extLst>
                  <a:ext uri="{0D108BD9-81ED-4DB2-BD59-A6C34878D82A}">
                    <a16:rowId xmlns:a16="http://schemas.microsoft.com/office/drawing/2014/main" val="312558750"/>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3</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fi-FI" sz="1300" b="0" i="0" u="none" strike="noStrike" dirty="0">
                          <a:solidFill>
                            <a:srgbClr val="000000"/>
                          </a:solidFill>
                          <a:effectLst/>
                          <a:latin typeface="Meiryo" panose="020B0604030504040204" pitchFamily="34" charset="-128"/>
                          <a:ea typeface="Meiryo" panose="020B0604030504040204" pitchFamily="34" charset="-128"/>
                        </a:rPr>
                        <a:t>718</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土曜</a:t>
                      </a:r>
                    </a:p>
                  </a:txBody>
                  <a:tcPr marL="63305" marR="63305" marT="31652" marB="31652"/>
                </a:tc>
                <a:extLst>
                  <a:ext uri="{0D108BD9-81ED-4DB2-BD59-A6C34878D82A}">
                    <a16:rowId xmlns:a16="http://schemas.microsoft.com/office/drawing/2014/main" val="894265109"/>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4</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554</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日曜</a:t>
                      </a:r>
                    </a:p>
                  </a:txBody>
                  <a:tcPr marL="63305" marR="63305" marT="31652" marB="31652"/>
                </a:tc>
                <a:extLst>
                  <a:ext uri="{0D108BD9-81ED-4DB2-BD59-A6C34878D82A}">
                    <a16:rowId xmlns:a16="http://schemas.microsoft.com/office/drawing/2014/main" val="1182900550"/>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5</a:t>
                      </a:r>
                      <a:r>
                        <a:rPr kumimoji="1" lang="ja-JP" altLang="en-US" sz="1300">
                          <a:latin typeface="Meiryo" panose="020B0604030504040204" pitchFamily="34" charset="-128"/>
                          <a:ea typeface="Meiryo" panose="020B0604030504040204" pitchFamily="34" charset="-128"/>
                        </a:rPr>
                        <a:t>日</a:t>
                      </a:r>
                      <a:endParaRPr kumimoji="1" lang="en-US" altLang="ja-JP"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569</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月曜</a:t>
                      </a:r>
                    </a:p>
                  </a:txBody>
                  <a:tcPr marL="63305" marR="63305" marT="31652" marB="31652"/>
                </a:tc>
                <a:extLst>
                  <a:ext uri="{0D108BD9-81ED-4DB2-BD59-A6C34878D82A}">
                    <a16:rowId xmlns:a16="http://schemas.microsoft.com/office/drawing/2014/main" val="296887551"/>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6</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is-IS" sz="1300" b="0" i="0" u="none" strike="noStrike" dirty="0">
                          <a:solidFill>
                            <a:srgbClr val="000000"/>
                          </a:solidFill>
                          <a:effectLst/>
                          <a:latin typeface="Meiryo" panose="020B0604030504040204" pitchFamily="34" charset="-128"/>
                          <a:ea typeface="Meiryo" panose="020B0604030504040204" pitchFamily="34" charset="-128"/>
                        </a:rPr>
                        <a:t>664</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火曜</a:t>
                      </a:r>
                    </a:p>
                  </a:txBody>
                  <a:tcPr marL="63305" marR="63305" marT="31652" marB="31652"/>
                </a:tc>
                <a:extLst>
                  <a:ext uri="{0D108BD9-81ED-4DB2-BD59-A6C34878D82A}">
                    <a16:rowId xmlns:a16="http://schemas.microsoft.com/office/drawing/2014/main" val="1114060089"/>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7</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is-IS" sz="1300" b="0" i="0" u="none" strike="noStrike" dirty="0">
                          <a:solidFill>
                            <a:srgbClr val="000000"/>
                          </a:solidFill>
                          <a:effectLst/>
                          <a:latin typeface="Meiryo" panose="020B0604030504040204" pitchFamily="34" charset="-128"/>
                          <a:ea typeface="Meiryo" panose="020B0604030504040204" pitchFamily="34" charset="-128"/>
                        </a:rPr>
                        <a:t>1059</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水曜</a:t>
                      </a:r>
                    </a:p>
                  </a:txBody>
                  <a:tcPr marL="63305" marR="63305" marT="31652" marB="31652"/>
                </a:tc>
                <a:extLst>
                  <a:ext uri="{0D108BD9-81ED-4DB2-BD59-A6C34878D82A}">
                    <a16:rowId xmlns:a16="http://schemas.microsoft.com/office/drawing/2014/main" val="499657000"/>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8</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950</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木曜</a:t>
                      </a:r>
                    </a:p>
                  </a:txBody>
                  <a:tcPr marL="63305" marR="63305" marT="31652" marB="31652"/>
                </a:tc>
                <a:extLst>
                  <a:ext uri="{0D108BD9-81ED-4DB2-BD59-A6C34878D82A}">
                    <a16:rowId xmlns:a16="http://schemas.microsoft.com/office/drawing/2014/main" val="2104610693"/>
                  </a:ext>
                </a:extLst>
              </a:tr>
              <a:tr h="257615">
                <a:tc>
                  <a:txBody>
                    <a:bodyPr/>
                    <a:lstStyle/>
                    <a:p>
                      <a:endParaRPr kumimoji="1" lang="ja-JP" altLang="en-US" sz="1300" dirty="0">
                        <a:latin typeface="Meiryo" panose="020B0604030504040204" pitchFamily="34" charset="-128"/>
                        <a:ea typeface="Meiryo" panose="020B0604030504040204" pitchFamily="34" charset="-128"/>
                      </a:endParaRPr>
                    </a:p>
                  </a:txBody>
                  <a:tcPr marL="63305" marR="63305" marT="31652" marB="31652"/>
                </a:tc>
                <a:tc>
                  <a:txBody>
                    <a:bodyPr/>
                    <a:lstStyle/>
                    <a:p>
                      <a:endParaRPr kumimoji="1" lang="ja-JP" altLang="en-US" sz="1300">
                        <a:latin typeface="Meiryo" panose="020B0604030504040204" pitchFamily="34" charset="-128"/>
                        <a:ea typeface="Meiryo" panose="020B0604030504040204" pitchFamily="34" charset="-128"/>
                      </a:endParaRPr>
                    </a:p>
                  </a:txBody>
                  <a:tcPr marL="63305" marR="63305" marT="31652" marB="31652"/>
                </a:tc>
                <a:tc>
                  <a:txBody>
                    <a:bodyPr/>
                    <a:lstStyle/>
                    <a:p>
                      <a:endParaRPr kumimoji="1" lang="ja-JP" altLang="en-US" sz="1300" dirty="0">
                        <a:latin typeface="Meiryo" panose="020B0604030504040204" pitchFamily="34" charset="-128"/>
                        <a:ea typeface="Meiryo" panose="020B0604030504040204" pitchFamily="34" charset="-128"/>
                      </a:endParaRPr>
                    </a:p>
                  </a:txBody>
                  <a:tcPr marL="63305" marR="63305" marT="31652" marB="31652"/>
                </a:tc>
                <a:extLst>
                  <a:ext uri="{0D108BD9-81ED-4DB2-BD59-A6C34878D82A}">
                    <a16:rowId xmlns:a16="http://schemas.microsoft.com/office/drawing/2014/main" val="1130287009"/>
                  </a:ext>
                </a:extLst>
              </a:tr>
            </a:tbl>
          </a:graphicData>
        </a:graphic>
      </p:graphicFrame>
    </p:spTree>
    <p:extLst>
      <p:ext uri="{BB962C8B-B14F-4D97-AF65-F5344CB8AC3E}">
        <p14:creationId xmlns:p14="http://schemas.microsoft.com/office/powerpoint/2010/main" val="15439538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C3CD5B-F4B2-4342-8967-1CD85DBCC9A3}"/>
              </a:ext>
            </a:extLst>
          </p:cNvPr>
          <p:cNvSpPr>
            <a:spLocks noGrp="1"/>
          </p:cNvSpPr>
          <p:nvPr>
            <p:ph type="title"/>
          </p:nvPr>
        </p:nvSpPr>
        <p:spPr/>
        <p:txBody>
          <a:bodyPr/>
          <a:lstStyle/>
          <a:p>
            <a:r>
              <a:rPr lang="ja-JP" altLang="en-US" b="1"/>
              <a:t>クラスターに分解する</a:t>
            </a:r>
            <a:endParaRPr kumimoji="1" lang="ja-JP" altLang="en-US"/>
          </a:p>
        </p:txBody>
      </p:sp>
      <p:graphicFrame>
        <p:nvGraphicFramePr>
          <p:cNvPr id="10" name="表 9">
            <a:extLst>
              <a:ext uri="{FF2B5EF4-FFF2-40B4-BE49-F238E27FC236}">
                <a16:creationId xmlns:a16="http://schemas.microsoft.com/office/drawing/2014/main" id="{25AAA72D-C01E-4CFC-B564-DFEFAFF33D09}"/>
              </a:ext>
            </a:extLst>
          </p:cNvPr>
          <p:cNvGraphicFramePr>
            <a:graphicFrameLocks noGrp="1"/>
          </p:cNvGraphicFramePr>
          <p:nvPr/>
        </p:nvGraphicFramePr>
        <p:xfrm>
          <a:off x="1528421" y="1338329"/>
          <a:ext cx="3153411" cy="2614240"/>
        </p:xfrm>
        <a:graphic>
          <a:graphicData uri="http://schemas.openxmlformats.org/drawingml/2006/table">
            <a:tbl>
              <a:tblPr firstRow="1" bandRow="1">
                <a:tableStyleId>{5940675A-B579-460E-94D1-54222C63F5DA}</a:tableStyleId>
              </a:tblPr>
              <a:tblGrid>
                <a:gridCol w="1051137">
                  <a:extLst>
                    <a:ext uri="{9D8B030D-6E8A-4147-A177-3AD203B41FA5}">
                      <a16:colId xmlns:a16="http://schemas.microsoft.com/office/drawing/2014/main" val="463851396"/>
                    </a:ext>
                  </a:extLst>
                </a:gridCol>
                <a:gridCol w="1051137">
                  <a:extLst>
                    <a:ext uri="{9D8B030D-6E8A-4147-A177-3AD203B41FA5}">
                      <a16:colId xmlns:a16="http://schemas.microsoft.com/office/drawing/2014/main" val="334162512"/>
                    </a:ext>
                  </a:extLst>
                </a:gridCol>
                <a:gridCol w="1051137">
                  <a:extLst>
                    <a:ext uri="{9D8B030D-6E8A-4147-A177-3AD203B41FA5}">
                      <a16:colId xmlns:a16="http://schemas.microsoft.com/office/drawing/2014/main" val="4277748074"/>
                    </a:ext>
                  </a:extLst>
                </a:gridCol>
              </a:tblGrid>
              <a:tr h="257615">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日付</a:t>
                      </a:r>
                    </a:p>
                  </a:txBody>
                  <a:tcPr marL="51435" marR="51435" marT="25718" marB="25718">
                    <a:solidFill>
                      <a:srgbClr val="0070C0"/>
                    </a:solidFill>
                  </a:tcPr>
                </a:tc>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応募者数</a:t>
                      </a:r>
                    </a:p>
                  </a:txBody>
                  <a:tcPr marL="51435" marR="51435" marT="25718" marB="25718">
                    <a:solidFill>
                      <a:srgbClr val="0070C0"/>
                    </a:solidFill>
                  </a:tcPr>
                </a:tc>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曜日</a:t>
                      </a:r>
                    </a:p>
                  </a:txBody>
                  <a:tcPr marL="63305" marR="63305" marT="31652" marB="31652">
                    <a:solidFill>
                      <a:srgbClr val="0070C0"/>
                    </a:solidFill>
                  </a:tcPr>
                </a:tc>
                <a:extLst>
                  <a:ext uri="{0D108BD9-81ED-4DB2-BD59-A6C34878D82A}">
                    <a16:rowId xmlns:a16="http://schemas.microsoft.com/office/drawing/2014/main" val="4292585724"/>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６月１日</a:t>
                      </a:r>
                      <a:endParaRPr kumimoji="1" lang="en-US" altLang="ja-JP"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ru-RU" sz="1300" b="0" i="0" u="none" strike="noStrike" dirty="0">
                          <a:solidFill>
                            <a:srgbClr val="000000"/>
                          </a:solidFill>
                          <a:effectLst/>
                          <a:latin typeface="Meiryo" panose="020B0604030504040204" pitchFamily="34" charset="-128"/>
                          <a:ea typeface="Meiryo" panose="020B0604030504040204" pitchFamily="34" charset="-128"/>
                        </a:rPr>
                        <a:t>657</a:t>
                      </a:r>
                    </a:p>
                  </a:txBody>
                  <a:tcPr marL="3572" marR="3572" marT="3572" marB="0" anchor="b">
                    <a:solidFill>
                      <a:srgbClr val="FF0000">
                        <a:alpha val="20000"/>
                      </a:srgbClr>
                    </a:solidFill>
                  </a:tcPr>
                </a:tc>
                <a:tc>
                  <a:txBody>
                    <a:bodyPr/>
                    <a:lstStyle/>
                    <a:p>
                      <a:pPr algn="ctr"/>
                      <a:r>
                        <a:rPr kumimoji="1" lang="ja-JP" altLang="en-US" sz="1300" dirty="0">
                          <a:latin typeface="Meiryo" panose="020B0604030504040204" pitchFamily="34" charset="-128"/>
                          <a:ea typeface="Meiryo" panose="020B0604030504040204" pitchFamily="34" charset="-128"/>
                        </a:rPr>
                        <a:t>木曜</a:t>
                      </a:r>
                    </a:p>
                  </a:txBody>
                  <a:tcPr marL="63305" marR="63305" marT="31652" marB="31652">
                    <a:solidFill>
                      <a:srgbClr val="FF0000">
                        <a:alpha val="20000"/>
                      </a:srgbClr>
                    </a:solidFill>
                  </a:tcPr>
                </a:tc>
                <a:extLst>
                  <a:ext uri="{0D108BD9-81ED-4DB2-BD59-A6C34878D82A}">
                    <a16:rowId xmlns:a16="http://schemas.microsoft.com/office/drawing/2014/main" val="3775639026"/>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2</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814</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金曜</a:t>
                      </a:r>
                    </a:p>
                  </a:txBody>
                  <a:tcPr marL="63305" marR="63305" marT="31652" marB="31652"/>
                </a:tc>
                <a:extLst>
                  <a:ext uri="{0D108BD9-81ED-4DB2-BD59-A6C34878D82A}">
                    <a16:rowId xmlns:a16="http://schemas.microsoft.com/office/drawing/2014/main" val="312558750"/>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3</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fi-FI" sz="1300" b="0" i="0" u="none" strike="noStrike" dirty="0">
                          <a:solidFill>
                            <a:srgbClr val="000000"/>
                          </a:solidFill>
                          <a:effectLst/>
                          <a:latin typeface="Meiryo" panose="020B0604030504040204" pitchFamily="34" charset="-128"/>
                          <a:ea typeface="Meiryo" panose="020B0604030504040204" pitchFamily="34" charset="-128"/>
                        </a:rPr>
                        <a:t>718</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土曜</a:t>
                      </a:r>
                    </a:p>
                  </a:txBody>
                  <a:tcPr marL="63305" marR="63305" marT="31652" marB="31652"/>
                </a:tc>
                <a:extLst>
                  <a:ext uri="{0D108BD9-81ED-4DB2-BD59-A6C34878D82A}">
                    <a16:rowId xmlns:a16="http://schemas.microsoft.com/office/drawing/2014/main" val="894265109"/>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4</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554</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日曜</a:t>
                      </a:r>
                    </a:p>
                  </a:txBody>
                  <a:tcPr marL="63305" marR="63305" marT="31652" marB="31652"/>
                </a:tc>
                <a:extLst>
                  <a:ext uri="{0D108BD9-81ED-4DB2-BD59-A6C34878D82A}">
                    <a16:rowId xmlns:a16="http://schemas.microsoft.com/office/drawing/2014/main" val="1182900550"/>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5</a:t>
                      </a:r>
                      <a:r>
                        <a:rPr kumimoji="1" lang="ja-JP" altLang="en-US" sz="1300">
                          <a:latin typeface="Meiryo" panose="020B0604030504040204" pitchFamily="34" charset="-128"/>
                          <a:ea typeface="Meiryo" panose="020B0604030504040204" pitchFamily="34" charset="-128"/>
                        </a:rPr>
                        <a:t>日</a:t>
                      </a:r>
                      <a:endParaRPr kumimoji="1" lang="en-US" altLang="ja-JP"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569</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月曜</a:t>
                      </a:r>
                    </a:p>
                  </a:txBody>
                  <a:tcPr marL="63305" marR="63305" marT="31652" marB="31652"/>
                </a:tc>
                <a:extLst>
                  <a:ext uri="{0D108BD9-81ED-4DB2-BD59-A6C34878D82A}">
                    <a16:rowId xmlns:a16="http://schemas.microsoft.com/office/drawing/2014/main" val="296887551"/>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6</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is-IS" sz="1300" b="0" i="0" u="none" strike="noStrike" dirty="0">
                          <a:solidFill>
                            <a:srgbClr val="000000"/>
                          </a:solidFill>
                          <a:effectLst/>
                          <a:latin typeface="Meiryo" panose="020B0604030504040204" pitchFamily="34" charset="-128"/>
                          <a:ea typeface="Meiryo" panose="020B0604030504040204" pitchFamily="34" charset="-128"/>
                        </a:rPr>
                        <a:t>664</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火曜</a:t>
                      </a:r>
                    </a:p>
                  </a:txBody>
                  <a:tcPr marL="63305" marR="63305" marT="31652" marB="31652"/>
                </a:tc>
                <a:extLst>
                  <a:ext uri="{0D108BD9-81ED-4DB2-BD59-A6C34878D82A}">
                    <a16:rowId xmlns:a16="http://schemas.microsoft.com/office/drawing/2014/main" val="1114060089"/>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7</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is-IS" sz="1300" b="0" i="0" u="none" strike="noStrike" dirty="0">
                          <a:solidFill>
                            <a:srgbClr val="000000"/>
                          </a:solidFill>
                          <a:effectLst/>
                          <a:latin typeface="Meiryo" panose="020B0604030504040204" pitchFamily="34" charset="-128"/>
                          <a:ea typeface="Meiryo" panose="020B0604030504040204" pitchFamily="34" charset="-128"/>
                        </a:rPr>
                        <a:t>1059</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水曜</a:t>
                      </a:r>
                    </a:p>
                  </a:txBody>
                  <a:tcPr marL="63305" marR="63305" marT="31652" marB="31652"/>
                </a:tc>
                <a:extLst>
                  <a:ext uri="{0D108BD9-81ED-4DB2-BD59-A6C34878D82A}">
                    <a16:rowId xmlns:a16="http://schemas.microsoft.com/office/drawing/2014/main" val="499657000"/>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8</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950</a:t>
                      </a:r>
                    </a:p>
                  </a:txBody>
                  <a:tcPr marL="3572" marR="3572" marT="3572" marB="0" anchor="b">
                    <a:solidFill>
                      <a:srgbClr val="FF0000">
                        <a:alpha val="20000"/>
                      </a:srgbClr>
                    </a:solidFill>
                  </a:tcPr>
                </a:tc>
                <a:tc>
                  <a:txBody>
                    <a:bodyPr/>
                    <a:lstStyle/>
                    <a:p>
                      <a:pPr algn="ctr"/>
                      <a:r>
                        <a:rPr kumimoji="1" lang="ja-JP" altLang="en-US" sz="1300" dirty="0">
                          <a:latin typeface="Meiryo" panose="020B0604030504040204" pitchFamily="34" charset="-128"/>
                          <a:ea typeface="Meiryo" panose="020B0604030504040204" pitchFamily="34" charset="-128"/>
                        </a:rPr>
                        <a:t>木曜</a:t>
                      </a:r>
                    </a:p>
                  </a:txBody>
                  <a:tcPr marL="63305" marR="63305" marT="31652" marB="31652">
                    <a:solidFill>
                      <a:srgbClr val="FF0000">
                        <a:alpha val="20000"/>
                      </a:srgbClr>
                    </a:solidFill>
                  </a:tcPr>
                </a:tc>
                <a:extLst>
                  <a:ext uri="{0D108BD9-81ED-4DB2-BD59-A6C34878D82A}">
                    <a16:rowId xmlns:a16="http://schemas.microsoft.com/office/drawing/2014/main" val="2104610693"/>
                  </a:ext>
                </a:extLst>
              </a:tr>
              <a:tr h="257615">
                <a:tc>
                  <a:txBody>
                    <a:bodyPr/>
                    <a:lstStyle/>
                    <a:p>
                      <a:endParaRPr kumimoji="1" lang="ja-JP" altLang="en-US" sz="1300">
                        <a:latin typeface="Meiryo" panose="020B0604030504040204" pitchFamily="34" charset="-128"/>
                        <a:ea typeface="Meiryo" panose="020B0604030504040204" pitchFamily="34" charset="-128"/>
                      </a:endParaRPr>
                    </a:p>
                  </a:txBody>
                  <a:tcPr marL="63305" marR="63305" marT="31652" marB="31652"/>
                </a:tc>
                <a:tc>
                  <a:txBody>
                    <a:bodyPr/>
                    <a:lstStyle/>
                    <a:p>
                      <a:endParaRPr kumimoji="1" lang="ja-JP" altLang="en-US" sz="1300">
                        <a:latin typeface="Meiryo" panose="020B0604030504040204" pitchFamily="34" charset="-128"/>
                        <a:ea typeface="Meiryo" panose="020B0604030504040204" pitchFamily="34" charset="-128"/>
                      </a:endParaRPr>
                    </a:p>
                  </a:txBody>
                  <a:tcPr marL="63305" marR="63305" marT="31652" marB="31652"/>
                </a:tc>
                <a:tc>
                  <a:txBody>
                    <a:bodyPr/>
                    <a:lstStyle/>
                    <a:p>
                      <a:endParaRPr kumimoji="1" lang="ja-JP" altLang="en-US" sz="1300" dirty="0">
                        <a:latin typeface="Meiryo" panose="020B0604030504040204" pitchFamily="34" charset="-128"/>
                        <a:ea typeface="Meiryo" panose="020B0604030504040204" pitchFamily="34" charset="-128"/>
                      </a:endParaRPr>
                    </a:p>
                  </a:txBody>
                  <a:tcPr marL="63305" marR="63305" marT="31652" marB="31652"/>
                </a:tc>
                <a:extLst>
                  <a:ext uri="{0D108BD9-81ED-4DB2-BD59-A6C34878D82A}">
                    <a16:rowId xmlns:a16="http://schemas.microsoft.com/office/drawing/2014/main" val="1130287009"/>
                  </a:ext>
                </a:extLst>
              </a:tr>
            </a:tbl>
          </a:graphicData>
        </a:graphic>
      </p:graphicFrame>
    </p:spTree>
    <p:extLst>
      <p:ext uri="{BB962C8B-B14F-4D97-AF65-F5344CB8AC3E}">
        <p14:creationId xmlns:p14="http://schemas.microsoft.com/office/powerpoint/2010/main" val="25813101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C3CD5B-F4B2-4342-8967-1CD85DBCC9A3}"/>
              </a:ext>
            </a:extLst>
          </p:cNvPr>
          <p:cNvSpPr>
            <a:spLocks noGrp="1"/>
          </p:cNvSpPr>
          <p:nvPr>
            <p:ph type="title"/>
          </p:nvPr>
        </p:nvSpPr>
        <p:spPr/>
        <p:txBody>
          <a:bodyPr/>
          <a:lstStyle/>
          <a:p>
            <a:r>
              <a:rPr lang="ja-JP" altLang="en-US" b="1"/>
              <a:t>クラスターに分解する</a:t>
            </a:r>
            <a:endParaRPr kumimoji="1" lang="ja-JP" altLang="en-US"/>
          </a:p>
        </p:txBody>
      </p:sp>
      <p:graphicFrame>
        <p:nvGraphicFramePr>
          <p:cNvPr id="3" name="表 2">
            <a:extLst>
              <a:ext uri="{FF2B5EF4-FFF2-40B4-BE49-F238E27FC236}">
                <a16:creationId xmlns:a16="http://schemas.microsoft.com/office/drawing/2014/main" id="{135D81DF-6E4F-0544-83E3-75043A1ED919}"/>
              </a:ext>
            </a:extLst>
          </p:cNvPr>
          <p:cNvGraphicFramePr>
            <a:graphicFrameLocks noGrp="1"/>
          </p:cNvGraphicFramePr>
          <p:nvPr/>
        </p:nvGraphicFramePr>
        <p:xfrm>
          <a:off x="6316825" y="1600200"/>
          <a:ext cx="1051137" cy="2614240"/>
        </p:xfrm>
        <a:graphic>
          <a:graphicData uri="http://schemas.openxmlformats.org/drawingml/2006/table">
            <a:tbl>
              <a:tblPr firstRow="1" bandRow="1">
                <a:tableStyleId>{5940675A-B579-460E-94D1-54222C63F5DA}</a:tableStyleId>
              </a:tblPr>
              <a:tblGrid>
                <a:gridCol w="1051137">
                  <a:extLst>
                    <a:ext uri="{9D8B030D-6E8A-4147-A177-3AD203B41FA5}">
                      <a16:colId xmlns:a16="http://schemas.microsoft.com/office/drawing/2014/main" val="579495639"/>
                    </a:ext>
                  </a:extLst>
                </a:gridCol>
              </a:tblGrid>
              <a:tr h="257615">
                <a:tc>
                  <a:txBody>
                    <a:bodyPr/>
                    <a:lstStyle/>
                    <a:p>
                      <a:pPr algn="ctr"/>
                      <a:r>
                        <a:rPr kumimoji="1" lang="ja-JP" altLang="en-US" sz="1300" dirty="0">
                          <a:latin typeface="Meiryo" panose="020B0604030504040204" pitchFamily="34" charset="-128"/>
                          <a:ea typeface="Meiryo" panose="020B0604030504040204" pitchFamily="34" charset="-128"/>
                        </a:rPr>
                        <a:t>木曜日</a:t>
                      </a:r>
                    </a:p>
                  </a:txBody>
                  <a:tcPr marL="63305" marR="63305" marT="31652" marB="31652">
                    <a:solidFill>
                      <a:srgbClr val="FF0000">
                        <a:alpha val="20000"/>
                      </a:srgbClr>
                    </a:solidFill>
                  </a:tcPr>
                </a:tc>
                <a:extLst>
                  <a:ext uri="{0D108BD9-81ED-4DB2-BD59-A6C34878D82A}">
                    <a16:rowId xmlns:a16="http://schemas.microsoft.com/office/drawing/2014/main" val="2260854441"/>
                  </a:ext>
                </a:extLst>
              </a:tr>
              <a:tr h="257615">
                <a:tc>
                  <a:txBody>
                    <a:bodyPr/>
                    <a:lstStyle/>
                    <a:p>
                      <a:pPr algn="ctr"/>
                      <a:r>
                        <a:rPr kumimoji="1" lang="en-US" altLang="ja-JP" sz="1300" dirty="0">
                          <a:latin typeface="Meiryo" panose="020B0604030504040204" pitchFamily="34" charset="-128"/>
                          <a:ea typeface="Meiryo" panose="020B0604030504040204" pitchFamily="34" charset="-128"/>
                        </a:rPr>
                        <a:t>657</a:t>
                      </a:r>
                      <a:endParaRPr kumimoji="1" lang="ja-JP" altLang="en-US" sz="1300" dirty="0">
                        <a:latin typeface="Meiryo" panose="020B0604030504040204" pitchFamily="34" charset="-128"/>
                        <a:ea typeface="Meiryo" panose="020B0604030504040204" pitchFamily="34" charset="-128"/>
                      </a:endParaRPr>
                    </a:p>
                  </a:txBody>
                  <a:tcPr marL="63305" marR="63305" marT="31652" marB="31652">
                    <a:noFill/>
                  </a:tcPr>
                </a:tc>
                <a:extLst>
                  <a:ext uri="{0D108BD9-81ED-4DB2-BD59-A6C34878D82A}">
                    <a16:rowId xmlns:a16="http://schemas.microsoft.com/office/drawing/2014/main" val="483295165"/>
                  </a:ext>
                </a:extLst>
              </a:tr>
              <a:tr h="257615">
                <a:tc>
                  <a:txBody>
                    <a:bodyPr/>
                    <a:lstStyle/>
                    <a:p>
                      <a:pPr algn="ctr"/>
                      <a:r>
                        <a:rPr kumimoji="1" lang="en-US" altLang="ja-JP" sz="1300" dirty="0">
                          <a:latin typeface="Meiryo" panose="020B0604030504040204" pitchFamily="34" charset="-128"/>
                          <a:ea typeface="Meiryo" panose="020B0604030504040204" pitchFamily="34" charset="-128"/>
                        </a:rPr>
                        <a:t>950</a:t>
                      </a:r>
                      <a:endParaRPr kumimoji="1" lang="ja-JP" altLang="en-US" sz="1300">
                        <a:latin typeface="Meiryo" panose="020B0604030504040204" pitchFamily="34" charset="-128"/>
                        <a:ea typeface="Meiryo" panose="020B0604030504040204" pitchFamily="34" charset="-128"/>
                      </a:endParaRPr>
                    </a:p>
                  </a:txBody>
                  <a:tcPr marL="63305" marR="63305" marT="31652" marB="31652">
                    <a:noFill/>
                  </a:tcPr>
                </a:tc>
                <a:extLst>
                  <a:ext uri="{0D108BD9-81ED-4DB2-BD59-A6C34878D82A}">
                    <a16:rowId xmlns:a16="http://schemas.microsoft.com/office/drawing/2014/main" val="3997782021"/>
                  </a:ext>
                </a:extLst>
              </a:tr>
              <a:tr h="257615">
                <a:tc>
                  <a:txBody>
                    <a:bodyPr/>
                    <a:lstStyle/>
                    <a:p>
                      <a:pPr algn="ctr"/>
                      <a:r>
                        <a:rPr kumimoji="1" lang="en-US" altLang="ja-JP" sz="1300" dirty="0">
                          <a:latin typeface="Meiryo" panose="020B0604030504040204" pitchFamily="34" charset="-128"/>
                          <a:ea typeface="Meiryo" panose="020B0604030504040204" pitchFamily="34" charset="-128"/>
                        </a:rPr>
                        <a:t>1120</a:t>
                      </a:r>
                      <a:endParaRPr kumimoji="1" lang="ja-JP" altLang="en-US" sz="1300" dirty="0">
                        <a:latin typeface="Meiryo" panose="020B0604030504040204" pitchFamily="34" charset="-128"/>
                        <a:ea typeface="Meiryo" panose="020B0604030504040204" pitchFamily="34" charset="-128"/>
                      </a:endParaRPr>
                    </a:p>
                  </a:txBody>
                  <a:tcPr marL="63305" marR="63305" marT="31652" marB="31652">
                    <a:noFill/>
                  </a:tcPr>
                </a:tc>
                <a:extLst>
                  <a:ext uri="{0D108BD9-81ED-4DB2-BD59-A6C34878D82A}">
                    <a16:rowId xmlns:a16="http://schemas.microsoft.com/office/drawing/2014/main" val="282247106"/>
                  </a:ext>
                </a:extLst>
              </a:tr>
              <a:tr h="257615">
                <a:tc>
                  <a:txBody>
                    <a:bodyPr/>
                    <a:lstStyle/>
                    <a:p>
                      <a:pPr algn="ctr"/>
                      <a:r>
                        <a:rPr kumimoji="1" lang="en-US" altLang="ja-JP" sz="1300" dirty="0">
                          <a:latin typeface="Meiryo" panose="020B0604030504040204" pitchFamily="34" charset="-128"/>
                          <a:ea typeface="Meiryo" panose="020B0604030504040204" pitchFamily="34" charset="-128"/>
                        </a:rPr>
                        <a:t>1202</a:t>
                      </a:r>
                      <a:endParaRPr kumimoji="1" lang="ja-JP" altLang="en-US" sz="1300">
                        <a:latin typeface="Meiryo" panose="020B0604030504040204" pitchFamily="34" charset="-128"/>
                        <a:ea typeface="Meiryo" panose="020B0604030504040204" pitchFamily="34" charset="-128"/>
                      </a:endParaRPr>
                    </a:p>
                  </a:txBody>
                  <a:tcPr marL="63305" marR="63305" marT="31652" marB="31652">
                    <a:noFill/>
                  </a:tcPr>
                </a:tc>
                <a:extLst>
                  <a:ext uri="{0D108BD9-81ED-4DB2-BD59-A6C34878D82A}">
                    <a16:rowId xmlns:a16="http://schemas.microsoft.com/office/drawing/2014/main" val="1834238515"/>
                  </a:ext>
                </a:extLst>
              </a:tr>
              <a:tr h="257615">
                <a:tc>
                  <a:txBody>
                    <a:bodyPr/>
                    <a:lstStyle/>
                    <a:p>
                      <a:pPr algn="ctr"/>
                      <a:r>
                        <a:rPr kumimoji="1" lang="en-US" altLang="ja-JP" sz="1300" dirty="0">
                          <a:latin typeface="Meiryo" panose="020B0604030504040204" pitchFamily="34" charset="-128"/>
                          <a:ea typeface="Meiryo" panose="020B0604030504040204" pitchFamily="34" charset="-128"/>
                        </a:rPr>
                        <a:t>982</a:t>
                      </a:r>
                      <a:endParaRPr kumimoji="1" lang="ja-JP" altLang="en-US" sz="1300">
                        <a:latin typeface="Meiryo" panose="020B0604030504040204" pitchFamily="34" charset="-128"/>
                        <a:ea typeface="Meiryo" panose="020B0604030504040204" pitchFamily="34" charset="-128"/>
                      </a:endParaRPr>
                    </a:p>
                  </a:txBody>
                  <a:tcPr marL="63305" marR="63305" marT="31652" marB="31652">
                    <a:noFill/>
                  </a:tcPr>
                </a:tc>
                <a:extLst>
                  <a:ext uri="{0D108BD9-81ED-4DB2-BD59-A6C34878D82A}">
                    <a16:rowId xmlns:a16="http://schemas.microsoft.com/office/drawing/2014/main" val="3114173076"/>
                  </a:ext>
                </a:extLst>
              </a:tr>
              <a:tr h="257615">
                <a:tc>
                  <a:txBody>
                    <a:bodyPr/>
                    <a:lstStyle/>
                    <a:p>
                      <a:pPr algn="ctr"/>
                      <a:r>
                        <a:rPr kumimoji="1" lang="en-US" altLang="ja-JP" sz="1300" dirty="0">
                          <a:latin typeface="Meiryo" panose="020B0604030504040204" pitchFamily="34" charset="-128"/>
                          <a:ea typeface="Meiryo" panose="020B0604030504040204" pitchFamily="34" charset="-128"/>
                        </a:rPr>
                        <a:t>1239</a:t>
                      </a:r>
                      <a:endParaRPr kumimoji="1" lang="ja-JP" altLang="en-US" sz="1300">
                        <a:latin typeface="Meiryo" panose="020B0604030504040204" pitchFamily="34" charset="-128"/>
                        <a:ea typeface="Meiryo" panose="020B0604030504040204" pitchFamily="34" charset="-128"/>
                      </a:endParaRPr>
                    </a:p>
                  </a:txBody>
                  <a:tcPr marL="63305" marR="63305" marT="31652" marB="31652">
                    <a:noFill/>
                  </a:tcPr>
                </a:tc>
                <a:extLst>
                  <a:ext uri="{0D108BD9-81ED-4DB2-BD59-A6C34878D82A}">
                    <a16:rowId xmlns:a16="http://schemas.microsoft.com/office/drawing/2014/main" val="3744484378"/>
                  </a:ext>
                </a:extLst>
              </a:tr>
              <a:tr h="257615">
                <a:tc>
                  <a:txBody>
                    <a:bodyPr/>
                    <a:lstStyle/>
                    <a:p>
                      <a:pPr algn="ctr"/>
                      <a:r>
                        <a:rPr kumimoji="1" lang="en-US" altLang="ja-JP" sz="1300" dirty="0">
                          <a:latin typeface="Meiryo" panose="020B0604030504040204" pitchFamily="34" charset="-128"/>
                          <a:ea typeface="Meiryo" panose="020B0604030504040204" pitchFamily="34" charset="-128"/>
                        </a:rPr>
                        <a:t>1220</a:t>
                      </a:r>
                      <a:endParaRPr kumimoji="1" lang="ja-JP" altLang="en-US" sz="1300">
                        <a:latin typeface="Meiryo" panose="020B0604030504040204" pitchFamily="34" charset="-128"/>
                        <a:ea typeface="Meiryo" panose="020B0604030504040204" pitchFamily="34" charset="-128"/>
                      </a:endParaRPr>
                    </a:p>
                  </a:txBody>
                  <a:tcPr marL="63305" marR="63305" marT="31652" marB="31652">
                    <a:noFill/>
                  </a:tcPr>
                </a:tc>
                <a:extLst>
                  <a:ext uri="{0D108BD9-81ED-4DB2-BD59-A6C34878D82A}">
                    <a16:rowId xmlns:a16="http://schemas.microsoft.com/office/drawing/2014/main" val="3474088558"/>
                  </a:ext>
                </a:extLst>
              </a:tr>
              <a:tr h="257615">
                <a:tc>
                  <a:txBody>
                    <a:bodyPr/>
                    <a:lstStyle/>
                    <a:p>
                      <a:pPr algn="ctr"/>
                      <a:r>
                        <a:rPr kumimoji="1" lang="en-US" altLang="ja-JP" sz="1300" dirty="0">
                          <a:latin typeface="Meiryo" panose="020B0604030504040204" pitchFamily="34" charset="-128"/>
                          <a:ea typeface="Meiryo" panose="020B0604030504040204" pitchFamily="34" charset="-128"/>
                        </a:rPr>
                        <a:t>1056</a:t>
                      </a:r>
                      <a:endParaRPr kumimoji="1" lang="ja-JP" altLang="en-US" sz="1300">
                        <a:latin typeface="Meiryo" panose="020B0604030504040204" pitchFamily="34" charset="-128"/>
                        <a:ea typeface="Meiryo" panose="020B0604030504040204" pitchFamily="34" charset="-128"/>
                      </a:endParaRPr>
                    </a:p>
                  </a:txBody>
                  <a:tcPr marL="63305" marR="63305" marT="31652" marB="31652">
                    <a:noFill/>
                  </a:tcPr>
                </a:tc>
                <a:extLst>
                  <a:ext uri="{0D108BD9-81ED-4DB2-BD59-A6C34878D82A}">
                    <a16:rowId xmlns:a16="http://schemas.microsoft.com/office/drawing/2014/main" val="1223055912"/>
                  </a:ext>
                </a:extLst>
              </a:tr>
              <a:tr h="257615">
                <a:tc>
                  <a:txBody>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kumimoji="1" lang="en-US" altLang="ja-JP" sz="1300" dirty="0">
                          <a:latin typeface="Meiryo" panose="020B0604030504040204" pitchFamily="34" charset="-128"/>
                          <a:ea typeface="Meiryo" panose="020B0604030504040204" pitchFamily="34" charset="-128"/>
                        </a:rPr>
                        <a:t>      921</a:t>
                      </a:r>
                      <a:endParaRPr kumimoji="1" lang="ja-JP" altLang="en-US" sz="1300" dirty="0">
                        <a:latin typeface="Meiryo" panose="020B0604030504040204" pitchFamily="34" charset="-128"/>
                        <a:ea typeface="Meiryo" panose="020B0604030504040204" pitchFamily="34" charset="-128"/>
                      </a:endParaRPr>
                    </a:p>
                  </a:txBody>
                  <a:tcPr marL="63305" marR="63305" marT="31652" marB="31652">
                    <a:noFill/>
                  </a:tcPr>
                </a:tc>
                <a:extLst>
                  <a:ext uri="{0D108BD9-81ED-4DB2-BD59-A6C34878D82A}">
                    <a16:rowId xmlns:a16="http://schemas.microsoft.com/office/drawing/2014/main" val="2464375925"/>
                  </a:ext>
                </a:extLst>
              </a:tr>
            </a:tbl>
          </a:graphicData>
        </a:graphic>
      </p:graphicFrame>
      <p:sp>
        <p:nvSpPr>
          <p:cNvPr id="9" name="テキスト ボックス 8">
            <a:extLst>
              <a:ext uri="{FF2B5EF4-FFF2-40B4-BE49-F238E27FC236}">
                <a16:creationId xmlns:a16="http://schemas.microsoft.com/office/drawing/2014/main" id="{4AFF7413-2BAB-7042-9F2D-AA624E6827C5}"/>
              </a:ext>
            </a:extLst>
          </p:cNvPr>
          <p:cNvSpPr txBox="1"/>
          <p:nvPr/>
        </p:nvSpPr>
        <p:spPr>
          <a:xfrm>
            <a:off x="5922374" y="1143000"/>
            <a:ext cx="1893689" cy="507831"/>
          </a:xfrm>
          <a:prstGeom prst="rect">
            <a:avLst/>
          </a:prstGeom>
          <a:noFill/>
        </p:spPr>
        <p:txBody>
          <a:bodyPr wrap="square" rtlCol="0">
            <a:spAutoFit/>
          </a:bodyPr>
          <a:lstStyle/>
          <a:p>
            <a:pPr algn="l"/>
            <a:r>
              <a:rPr lang="ja-JP" altLang="en-US" sz="1350" b="1" dirty="0">
                <a:latin typeface="メイリオ" panose="020B0604030504040204" pitchFamily="50" charset="-128"/>
                <a:ea typeface="メイリオ" panose="020B0604030504040204" pitchFamily="50" charset="-128"/>
              </a:rPr>
              <a:t>曜日毎のデータに分解</a:t>
            </a:r>
            <a:endParaRPr kumimoji="1" lang="ja-JP" altLang="en-US" sz="1350" b="1" dirty="0">
              <a:latin typeface="メイリオ" panose="020B0604030504040204" pitchFamily="50" charset="-128"/>
              <a:ea typeface="メイリオ" panose="020B0604030504040204" pitchFamily="50" charset="-128"/>
            </a:endParaRPr>
          </a:p>
        </p:txBody>
      </p:sp>
      <p:graphicFrame>
        <p:nvGraphicFramePr>
          <p:cNvPr id="10" name="表 9">
            <a:extLst>
              <a:ext uri="{FF2B5EF4-FFF2-40B4-BE49-F238E27FC236}">
                <a16:creationId xmlns:a16="http://schemas.microsoft.com/office/drawing/2014/main" id="{25AAA72D-C01E-4CFC-B564-DFEFAFF33D09}"/>
              </a:ext>
            </a:extLst>
          </p:cNvPr>
          <p:cNvGraphicFramePr>
            <a:graphicFrameLocks noGrp="1"/>
          </p:cNvGraphicFramePr>
          <p:nvPr/>
        </p:nvGraphicFramePr>
        <p:xfrm>
          <a:off x="1528421" y="1338329"/>
          <a:ext cx="3153411" cy="2614240"/>
        </p:xfrm>
        <a:graphic>
          <a:graphicData uri="http://schemas.openxmlformats.org/drawingml/2006/table">
            <a:tbl>
              <a:tblPr firstRow="1" bandRow="1">
                <a:tableStyleId>{5940675A-B579-460E-94D1-54222C63F5DA}</a:tableStyleId>
              </a:tblPr>
              <a:tblGrid>
                <a:gridCol w="1051137">
                  <a:extLst>
                    <a:ext uri="{9D8B030D-6E8A-4147-A177-3AD203B41FA5}">
                      <a16:colId xmlns:a16="http://schemas.microsoft.com/office/drawing/2014/main" val="463851396"/>
                    </a:ext>
                  </a:extLst>
                </a:gridCol>
                <a:gridCol w="1051137">
                  <a:extLst>
                    <a:ext uri="{9D8B030D-6E8A-4147-A177-3AD203B41FA5}">
                      <a16:colId xmlns:a16="http://schemas.microsoft.com/office/drawing/2014/main" val="334162512"/>
                    </a:ext>
                  </a:extLst>
                </a:gridCol>
                <a:gridCol w="1051137">
                  <a:extLst>
                    <a:ext uri="{9D8B030D-6E8A-4147-A177-3AD203B41FA5}">
                      <a16:colId xmlns:a16="http://schemas.microsoft.com/office/drawing/2014/main" val="4277748074"/>
                    </a:ext>
                  </a:extLst>
                </a:gridCol>
              </a:tblGrid>
              <a:tr h="257615">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日付</a:t>
                      </a:r>
                    </a:p>
                  </a:txBody>
                  <a:tcPr marL="51435" marR="51435" marT="25718" marB="25718">
                    <a:solidFill>
                      <a:srgbClr val="0070C0"/>
                    </a:solidFill>
                  </a:tcPr>
                </a:tc>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応募者数</a:t>
                      </a:r>
                    </a:p>
                  </a:txBody>
                  <a:tcPr marL="51435" marR="51435" marT="25718" marB="25718">
                    <a:solidFill>
                      <a:srgbClr val="0070C0"/>
                    </a:solidFill>
                  </a:tcPr>
                </a:tc>
                <a:tc>
                  <a:txBody>
                    <a:bodyPr/>
                    <a:lstStyle/>
                    <a:p>
                      <a:pPr algn="ctr"/>
                      <a:r>
                        <a:rPr kumimoji="1" lang="ja-JP" altLang="en-US" sz="1300" dirty="0">
                          <a:solidFill>
                            <a:schemeClr val="bg1"/>
                          </a:solidFill>
                          <a:latin typeface="Meiryo" panose="020B0604030504040204" pitchFamily="34" charset="-128"/>
                          <a:ea typeface="Meiryo" panose="020B0604030504040204" pitchFamily="34" charset="-128"/>
                        </a:rPr>
                        <a:t>曜日</a:t>
                      </a:r>
                    </a:p>
                  </a:txBody>
                  <a:tcPr marL="63305" marR="63305" marT="31652" marB="31652">
                    <a:solidFill>
                      <a:srgbClr val="0070C0"/>
                    </a:solidFill>
                  </a:tcPr>
                </a:tc>
                <a:extLst>
                  <a:ext uri="{0D108BD9-81ED-4DB2-BD59-A6C34878D82A}">
                    <a16:rowId xmlns:a16="http://schemas.microsoft.com/office/drawing/2014/main" val="4292585724"/>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６月１日</a:t>
                      </a:r>
                      <a:endParaRPr kumimoji="1" lang="en-US" altLang="ja-JP"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ru-RU" sz="1300" b="0" i="0" u="none" strike="noStrike" dirty="0">
                          <a:solidFill>
                            <a:srgbClr val="000000"/>
                          </a:solidFill>
                          <a:effectLst/>
                          <a:latin typeface="Meiryo" panose="020B0604030504040204" pitchFamily="34" charset="-128"/>
                          <a:ea typeface="Meiryo" panose="020B0604030504040204" pitchFamily="34" charset="-128"/>
                        </a:rPr>
                        <a:t>657</a:t>
                      </a:r>
                    </a:p>
                  </a:txBody>
                  <a:tcPr marL="3572" marR="3572" marT="3572" marB="0" anchor="b">
                    <a:solidFill>
                      <a:srgbClr val="FF0000">
                        <a:alpha val="20000"/>
                      </a:srgbClr>
                    </a:solidFill>
                  </a:tcPr>
                </a:tc>
                <a:tc>
                  <a:txBody>
                    <a:bodyPr/>
                    <a:lstStyle/>
                    <a:p>
                      <a:pPr algn="ctr"/>
                      <a:r>
                        <a:rPr kumimoji="1" lang="ja-JP" altLang="en-US" sz="1300" dirty="0">
                          <a:latin typeface="Meiryo" panose="020B0604030504040204" pitchFamily="34" charset="-128"/>
                          <a:ea typeface="Meiryo" panose="020B0604030504040204" pitchFamily="34" charset="-128"/>
                        </a:rPr>
                        <a:t>木曜</a:t>
                      </a:r>
                    </a:p>
                  </a:txBody>
                  <a:tcPr marL="63305" marR="63305" marT="31652" marB="31652">
                    <a:solidFill>
                      <a:srgbClr val="FF0000">
                        <a:alpha val="20000"/>
                      </a:srgbClr>
                    </a:solidFill>
                  </a:tcPr>
                </a:tc>
                <a:extLst>
                  <a:ext uri="{0D108BD9-81ED-4DB2-BD59-A6C34878D82A}">
                    <a16:rowId xmlns:a16="http://schemas.microsoft.com/office/drawing/2014/main" val="3775639026"/>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2</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814</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金曜</a:t>
                      </a:r>
                    </a:p>
                  </a:txBody>
                  <a:tcPr marL="63305" marR="63305" marT="31652" marB="31652"/>
                </a:tc>
                <a:extLst>
                  <a:ext uri="{0D108BD9-81ED-4DB2-BD59-A6C34878D82A}">
                    <a16:rowId xmlns:a16="http://schemas.microsoft.com/office/drawing/2014/main" val="312558750"/>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3</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fi-FI" sz="1300" b="0" i="0" u="none" strike="noStrike" dirty="0">
                          <a:solidFill>
                            <a:srgbClr val="000000"/>
                          </a:solidFill>
                          <a:effectLst/>
                          <a:latin typeface="Meiryo" panose="020B0604030504040204" pitchFamily="34" charset="-128"/>
                          <a:ea typeface="Meiryo" panose="020B0604030504040204" pitchFamily="34" charset="-128"/>
                        </a:rPr>
                        <a:t>718</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土曜</a:t>
                      </a:r>
                    </a:p>
                  </a:txBody>
                  <a:tcPr marL="63305" marR="63305" marT="31652" marB="31652"/>
                </a:tc>
                <a:extLst>
                  <a:ext uri="{0D108BD9-81ED-4DB2-BD59-A6C34878D82A}">
                    <a16:rowId xmlns:a16="http://schemas.microsoft.com/office/drawing/2014/main" val="894265109"/>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4</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554</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日曜</a:t>
                      </a:r>
                    </a:p>
                  </a:txBody>
                  <a:tcPr marL="63305" marR="63305" marT="31652" marB="31652"/>
                </a:tc>
                <a:extLst>
                  <a:ext uri="{0D108BD9-81ED-4DB2-BD59-A6C34878D82A}">
                    <a16:rowId xmlns:a16="http://schemas.microsoft.com/office/drawing/2014/main" val="1182900550"/>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5</a:t>
                      </a:r>
                      <a:r>
                        <a:rPr kumimoji="1" lang="ja-JP" altLang="en-US" sz="1300">
                          <a:latin typeface="Meiryo" panose="020B0604030504040204" pitchFamily="34" charset="-128"/>
                          <a:ea typeface="Meiryo" panose="020B0604030504040204" pitchFamily="34" charset="-128"/>
                        </a:rPr>
                        <a:t>日</a:t>
                      </a:r>
                      <a:endParaRPr kumimoji="1" lang="en-US" altLang="ja-JP"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569</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月曜</a:t>
                      </a:r>
                    </a:p>
                  </a:txBody>
                  <a:tcPr marL="63305" marR="63305" marT="31652" marB="31652"/>
                </a:tc>
                <a:extLst>
                  <a:ext uri="{0D108BD9-81ED-4DB2-BD59-A6C34878D82A}">
                    <a16:rowId xmlns:a16="http://schemas.microsoft.com/office/drawing/2014/main" val="296887551"/>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6</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is-IS" sz="1300" b="0" i="0" u="none" strike="noStrike" dirty="0">
                          <a:solidFill>
                            <a:srgbClr val="000000"/>
                          </a:solidFill>
                          <a:effectLst/>
                          <a:latin typeface="Meiryo" panose="020B0604030504040204" pitchFamily="34" charset="-128"/>
                          <a:ea typeface="Meiryo" panose="020B0604030504040204" pitchFamily="34" charset="-128"/>
                        </a:rPr>
                        <a:t>664</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火曜</a:t>
                      </a:r>
                    </a:p>
                  </a:txBody>
                  <a:tcPr marL="63305" marR="63305" marT="31652" marB="31652"/>
                </a:tc>
                <a:extLst>
                  <a:ext uri="{0D108BD9-81ED-4DB2-BD59-A6C34878D82A}">
                    <a16:rowId xmlns:a16="http://schemas.microsoft.com/office/drawing/2014/main" val="1114060089"/>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7</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is-IS" sz="1300" b="0" i="0" u="none" strike="noStrike" dirty="0">
                          <a:solidFill>
                            <a:srgbClr val="000000"/>
                          </a:solidFill>
                          <a:effectLst/>
                          <a:latin typeface="Meiryo" panose="020B0604030504040204" pitchFamily="34" charset="-128"/>
                          <a:ea typeface="Meiryo" panose="020B0604030504040204" pitchFamily="34" charset="-128"/>
                        </a:rPr>
                        <a:t>1059</a:t>
                      </a:r>
                    </a:p>
                  </a:txBody>
                  <a:tcPr marL="3572" marR="3572" marT="3572" marB="0" anchor="b"/>
                </a:tc>
                <a:tc>
                  <a:txBody>
                    <a:bodyPr/>
                    <a:lstStyle/>
                    <a:p>
                      <a:pPr algn="ctr"/>
                      <a:r>
                        <a:rPr kumimoji="1" lang="ja-JP" altLang="en-US" sz="1300">
                          <a:latin typeface="Meiryo" panose="020B0604030504040204" pitchFamily="34" charset="-128"/>
                          <a:ea typeface="Meiryo" panose="020B0604030504040204" pitchFamily="34" charset="-128"/>
                        </a:rPr>
                        <a:t>水曜</a:t>
                      </a:r>
                    </a:p>
                  </a:txBody>
                  <a:tcPr marL="63305" marR="63305" marT="31652" marB="31652"/>
                </a:tc>
                <a:extLst>
                  <a:ext uri="{0D108BD9-81ED-4DB2-BD59-A6C34878D82A}">
                    <a16:rowId xmlns:a16="http://schemas.microsoft.com/office/drawing/2014/main" val="499657000"/>
                  </a:ext>
                </a:extLst>
              </a:tr>
              <a:tr h="257615">
                <a:tc>
                  <a:txBody>
                    <a:bodyPr/>
                    <a:lstStyle/>
                    <a:p>
                      <a:pPr algn="ctr"/>
                      <a:r>
                        <a:rPr kumimoji="1" lang="ja-JP" altLang="en-US" sz="1300">
                          <a:latin typeface="Meiryo" panose="020B0604030504040204" pitchFamily="34" charset="-128"/>
                          <a:ea typeface="Meiryo" panose="020B0604030504040204" pitchFamily="34" charset="-128"/>
                        </a:rPr>
                        <a:t>　６月</a:t>
                      </a:r>
                      <a:r>
                        <a:rPr kumimoji="1" lang="en-US" altLang="ja-JP" sz="1300" dirty="0">
                          <a:latin typeface="Meiryo" panose="020B0604030504040204" pitchFamily="34" charset="-128"/>
                          <a:ea typeface="Meiryo" panose="020B0604030504040204" pitchFamily="34" charset="-128"/>
                        </a:rPr>
                        <a:t>8</a:t>
                      </a:r>
                      <a:r>
                        <a:rPr kumimoji="1" lang="ja-JP" altLang="en-US" sz="1300">
                          <a:latin typeface="Meiryo" panose="020B0604030504040204" pitchFamily="34" charset="-128"/>
                          <a:ea typeface="Meiryo" panose="020B0604030504040204" pitchFamily="34" charset="-128"/>
                        </a:rPr>
                        <a:t>日</a:t>
                      </a:r>
                      <a:endParaRPr kumimoji="1" lang="ja-JP" altLang="en-US" sz="1300" b="1" dirty="0">
                        <a:latin typeface="Meiryo" panose="020B0604030504040204" pitchFamily="34" charset="-128"/>
                        <a:ea typeface="Meiryo" panose="020B0604030504040204" pitchFamily="34" charset="-128"/>
                      </a:endParaRPr>
                    </a:p>
                  </a:txBody>
                  <a:tcPr marL="51435" marR="51435" marT="25718" marB="25718"/>
                </a:tc>
                <a:tc>
                  <a:txBody>
                    <a:bodyPr/>
                    <a:lstStyle/>
                    <a:p>
                      <a:pPr algn="ctr" fontAlgn="b"/>
                      <a:r>
                        <a:rPr lang="en-US" altLang="ja-JP" sz="1300" b="0" i="0" u="none" strike="noStrike" dirty="0">
                          <a:solidFill>
                            <a:srgbClr val="000000"/>
                          </a:solidFill>
                          <a:effectLst/>
                          <a:latin typeface="Meiryo" panose="020B0604030504040204" pitchFamily="34" charset="-128"/>
                          <a:ea typeface="Meiryo" panose="020B0604030504040204" pitchFamily="34" charset="-128"/>
                        </a:rPr>
                        <a:t>950</a:t>
                      </a:r>
                    </a:p>
                  </a:txBody>
                  <a:tcPr marL="3572" marR="3572" marT="3572" marB="0" anchor="b">
                    <a:solidFill>
                      <a:srgbClr val="FF0000">
                        <a:alpha val="20000"/>
                      </a:srgbClr>
                    </a:solidFill>
                  </a:tcPr>
                </a:tc>
                <a:tc>
                  <a:txBody>
                    <a:bodyPr/>
                    <a:lstStyle/>
                    <a:p>
                      <a:pPr algn="ctr"/>
                      <a:r>
                        <a:rPr kumimoji="1" lang="ja-JP" altLang="en-US" sz="1300" dirty="0">
                          <a:latin typeface="Meiryo" panose="020B0604030504040204" pitchFamily="34" charset="-128"/>
                          <a:ea typeface="Meiryo" panose="020B0604030504040204" pitchFamily="34" charset="-128"/>
                        </a:rPr>
                        <a:t>木曜</a:t>
                      </a:r>
                    </a:p>
                  </a:txBody>
                  <a:tcPr marL="63305" marR="63305" marT="31652" marB="31652">
                    <a:solidFill>
                      <a:srgbClr val="FF0000">
                        <a:alpha val="20000"/>
                      </a:srgbClr>
                    </a:solidFill>
                  </a:tcPr>
                </a:tc>
                <a:extLst>
                  <a:ext uri="{0D108BD9-81ED-4DB2-BD59-A6C34878D82A}">
                    <a16:rowId xmlns:a16="http://schemas.microsoft.com/office/drawing/2014/main" val="2104610693"/>
                  </a:ext>
                </a:extLst>
              </a:tr>
              <a:tr h="257615">
                <a:tc>
                  <a:txBody>
                    <a:bodyPr/>
                    <a:lstStyle/>
                    <a:p>
                      <a:endParaRPr kumimoji="1" lang="ja-JP" altLang="en-US" sz="1300">
                        <a:latin typeface="Meiryo" panose="020B0604030504040204" pitchFamily="34" charset="-128"/>
                        <a:ea typeface="Meiryo" panose="020B0604030504040204" pitchFamily="34" charset="-128"/>
                      </a:endParaRPr>
                    </a:p>
                  </a:txBody>
                  <a:tcPr marL="63305" marR="63305" marT="31652" marB="31652"/>
                </a:tc>
                <a:tc>
                  <a:txBody>
                    <a:bodyPr/>
                    <a:lstStyle/>
                    <a:p>
                      <a:endParaRPr kumimoji="1" lang="ja-JP" altLang="en-US" sz="1300">
                        <a:latin typeface="Meiryo" panose="020B0604030504040204" pitchFamily="34" charset="-128"/>
                        <a:ea typeface="Meiryo" panose="020B0604030504040204" pitchFamily="34" charset="-128"/>
                      </a:endParaRPr>
                    </a:p>
                  </a:txBody>
                  <a:tcPr marL="63305" marR="63305" marT="31652" marB="31652"/>
                </a:tc>
                <a:tc>
                  <a:txBody>
                    <a:bodyPr/>
                    <a:lstStyle/>
                    <a:p>
                      <a:endParaRPr kumimoji="1" lang="ja-JP" altLang="en-US" sz="1300" dirty="0">
                        <a:latin typeface="Meiryo" panose="020B0604030504040204" pitchFamily="34" charset="-128"/>
                        <a:ea typeface="Meiryo" panose="020B0604030504040204" pitchFamily="34" charset="-128"/>
                      </a:endParaRPr>
                    </a:p>
                  </a:txBody>
                  <a:tcPr marL="63305" marR="63305" marT="31652" marB="31652"/>
                </a:tc>
                <a:extLst>
                  <a:ext uri="{0D108BD9-81ED-4DB2-BD59-A6C34878D82A}">
                    <a16:rowId xmlns:a16="http://schemas.microsoft.com/office/drawing/2014/main" val="1130287009"/>
                  </a:ext>
                </a:extLst>
              </a:tr>
            </a:tbl>
          </a:graphicData>
        </a:graphic>
      </p:graphicFrame>
      <p:sp>
        <p:nvSpPr>
          <p:cNvPr id="4" name="矢印: 右 3">
            <a:extLst>
              <a:ext uri="{FF2B5EF4-FFF2-40B4-BE49-F238E27FC236}">
                <a16:creationId xmlns:a16="http://schemas.microsoft.com/office/drawing/2014/main" id="{4110D4C6-645A-4A14-831D-E14BAC833AE3}"/>
              </a:ext>
            </a:extLst>
          </p:cNvPr>
          <p:cNvSpPr/>
          <p:nvPr/>
        </p:nvSpPr>
        <p:spPr bwMode="auto">
          <a:xfrm>
            <a:off x="5134127" y="2543759"/>
            <a:ext cx="757227" cy="40005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306128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7" name="テキスト ボックス 6"/>
          <p:cNvSpPr txBox="1"/>
          <p:nvPr/>
        </p:nvSpPr>
        <p:spPr>
          <a:xfrm>
            <a:off x="1657014" y="1186850"/>
            <a:ext cx="1430200" cy="305468"/>
          </a:xfrm>
          <a:prstGeom prst="rect">
            <a:avLst/>
          </a:prstGeom>
          <a:noFill/>
        </p:spPr>
        <p:txBody>
          <a:bodyPr wrap="none" rtlCol="0">
            <a:spAutoFit/>
          </a:bodyPr>
          <a:lstStyle/>
          <a:p>
            <a:r>
              <a:rPr kumimoji="1" lang="ja-JP" altLang="en-US" sz="1385" b="1" dirty="0">
                <a:latin typeface="メイリオ" panose="020B0604030504040204" pitchFamily="50" charset="-128"/>
                <a:ea typeface="メイリオ" panose="020B0604030504040204" pitchFamily="50" charset="-128"/>
              </a:rPr>
              <a:t>例：コイン投げ</a:t>
            </a:r>
          </a:p>
        </p:txBody>
      </p:sp>
      <p:sp>
        <p:nvSpPr>
          <p:cNvPr id="5" name="コンテンツ プレースホルダー 4">
            <a:extLst>
              <a:ext uri="{FF2B5EF4-FFF2-40B4-BE49-F238E27FC236}">
                <a16:creationId xmlns:a16="http://schemas.microsoft.com/office/drawing/2014/main" id="{E8110639-5E15-4842-BE74-7D8C6F363729}"/>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42541267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00D47-6AB7-E14F-B054-7C792A89D29B}"/>
              </a:ext>
            </a:extLst>
          </p:cNvPr>
          <p:cNvSpPr>
            <a:spLocks noGrp="1"/>
          </p:cNvSpPr>
          <p:nvPr>
            <p:ph type="title"/>
          </p:nvPr>
        </p:nvSpPr>
        <p:spPr/>
        <p:txBody>
          <a:bodyPr/>
          <a:lstStyle/>
          <a:p>
            <a:r>
              <a:rPr lang="ja-JP" altLang="en-US" b="1"/>
              <a:t>クラスターに分解してヒストグラム</a:t>
            </a:r>
            <a:endParaRPr kumimoji="1" lang="ja-JP" altLang="en-US"/>
          </a:p>
        </p:txBody>
      </p:sp>
      <p:pic>
        <p:nvPicPr>
          <p:cNvPr id="11" name="図 10">
            <a:extLst>
              <a:ext uri="{FF2B5EF4-FFF2-40B4-BE49-F238E27FC236}">
                <a16:creationId xmlns:a16="http://schemas.microsoft.com/office/drawing/2014/main" id="{054C08A2-8F38-D04E-9C8A-34A1F92685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8297" y="1160861"/>
            <a:ext cx="5335930" cy="3428697"/>
          </a:xfrm>
          <a:prstGeom prst="rect">
            <a:avLst/>
          </a:prstGeom>
        </p:spPr>
      </p:pic>
      <p:sp>
        <p:nvSpPr>
          <p:cNvPr id="19" name="テキスト ボックス 18">
            <a:extLst>
              <a:ext uri="{FF2B5EF4-FFF2-40B4-BE49-F238E27FC236}">
                <a16:creationId xmlns:a16="http://schemas.microsoft.com/office/drawing/2014/main" id="{7C386105-545B-9F46-A423-1FD051A2F390}"/>
              </a:ext>
            </a:extLst>
          </p:cNvPr>
          <p:cNvSpPr txBox="1"/>
          <p:nvPr/>
        </p:nvSpPr>
        <p:spPr>
          <a:xfrm>
            <a:off x="1726354" y="1316108"/>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月曜</a:t>
            </a:r>
            <a:endParaRPr kumimoji="1" lang="ja-JP" altLang="en-US" sz="1385" b="1"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690650-6D5D-E84A-B220-33BEB4761393}"/>
              </a:ext>
            </a:extLst>
          </p:cNvPr>
          <p:cNvSpPr txBox="1"/>
          <p:nvPr/>
        </p:nvSpPr>
        <p:spPr>
          <a:xfrm>
            <a:off x="1732249" y="1798436"/>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火曜</a:t>
            </a:r>
            <a:endParaRPr kumimoji="1" lang="ja-JP" altLang="en-US" sz="1385"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C09822DB-2FEB-A64D-B1B7-2B924CF5459F}"/>
              </a:ext>
            </a:extLst>
          </p:cNvPr>
          <p:cNvSpPr txBox="1"/>
          <p:nvPr/>
        </p:nvSpPr>
        <p:spPr>
          <a:xfrm>
            <a:off x="1732249" y="2270499"/>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水曜</a:t>
            </a:r>
            <a:endParaRPr kumimoji="1" lang="ja-JP" altLang="en-US" sz="1385" b="1"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D002EC9A-1072-DE40-AEDC-74DF70D1D51E}"/>
              </a:ext>
            </a:extLst>
          </p:cNvPr>
          <p:cNvSpPr txBox="1"/>
          <p:nvPr/>
        </p:nvSpPr>
        <p:spPr>
          <a:xfrm>
            <a:off x="1732250" y="2743957"/>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木曜</a:t>
            </a:r>
            <a:endParaRPr kumimoji="1" lang="ja-JP" altLang="en-US" sz="1385" b="1"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66680C3E-1919-674A-A919-1F7F54C84670}"/>
              </a:ext>
            </a:extLst>
          </p:cNvPr>
          <p:cNvSpPr txBox="1"/>
          <p:nvPr/>
        </p:nvSpPr>
        <p:spPr>
          <a:xfrm>
            <a:off x="1726354" y="3214625"/>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金曜</a:t>
            </a:r>
            <a:endParaRPr kumimoji="1" lang="ja-JP" altLang="en-US" sz="1385" b="1"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F135437A-5D9F-0343-9817-FBE73171B266}"/>
              </a:ext>
            </a:extLst>
          </p:cNvPr>
          <p:cNvSpPr txBox="1"/>
          <p:nvPr/>
        </p:nvSpPr>
        <p:spPr>
          <a:xfrm>
            <a:off x="1727520" y="3683608"/>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土曜</a:t>
            </a:r>
            <a:endParaRPr kumimoji="1" lang="ja-JP" altLang="en-US" sz="1385" b="1"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3E168E5D-6FC1-D04C-A308-BA4CFAC898A6}"/>
              </a:ext>
            </a:extLst>
          </p:cNvPr>
          <p:cNvSpPr txBox="1"/>
          <p:nvPr/>
        </p:nvSpPr>
        <p:spPr>
          <a:xfrm>
            <a:off x="1732250" y="4154276"/>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日曜</a:t>
            </a:r>
            <a:endParaRPr kumimoji="1" lang="ja-JP" altLang="en-US" sz="1385"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841770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00D47-6AB7-E14F-B054-7C792A89D29B}"/>
              </a:ext>
            </a:extLst>
          </p:cNvPr>
          <p:cNvSpPr>
            <a:spLocks noGrp="1"/>
          </p:cNvSpPr>
          <p:nvPr>
            <p:ph type="title"/>
          </p:nvPr>
        </p:nvSpPr>
        <p:spPr/>
        <p:txBody>
          <a:bodyPr/>
          <a:lstStyle/>
          <a:p>
            <a:r>
              <a:rPr lang="ja-JP" altLang="en-US" b="1"/>
              <a:t>クラスターに分解してヒストグラム</a:t>
            </a:r>
            <a:endParaRPr kumimoji="1" lang="ja-JP" altLang="en-US"/>
          </a:p>
        </p:txBody>
      </p:sp>
      <p:pic>
        <p:nvPicPr>
          <p:cNvPr id="11" name="図 10">
            <a:extLst>
              <a:ext uri="{FF2B5EF4-FFF2-40B4-BE49-F238E27FC236}">
                <a16:creationId xmlns:a16="http://schemas.microsoft.com/office/drawing/2014/main" id="{054C08A2-8F38-D04E-9C8A-34A1F92685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8297" y="1160861"/>
            <a:ext cx="5335930" cy="3428697"/>
          </a:xfrm>
          <a:prstGeom prst="rect">
            <a:avLst/>
          </a:prstGeom>
        </p:spPr>
      </p:pic>
      <p:sp>
        <p:nvSpPr>
          <p:cNvPr id="19" name="テキスト ボックス 18">
            <a:extLst>
              <a:ext uri="{FF2B5EF4-FFF2-40B4-BE49-F238E27FC236}">
                <a16:creationId xmlns:a16="http://schemas.microsoft.com/office/drawing/2014/main" id="{7C386105-545B-9F46-A423-1FD051A2F390}"/>
              </a:ext>
            </a:extLst>
          </p:cNvPr>
          <p:cNvSpPr txBox="1"/>
          <p:nvPr/>
        </p:nvSpPr>
        <p:spPr>
          <a:xfrm>
            <a:off x="1726354" y="1316108"/>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月曜</a:t>
            </a:r>
            <a:endParaRPr kumimoji="1" lang="ja-JP" altLang="en-US" sz="1385" b="1"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690650-6D5D-E84A-B220-33BEB4761393}"/>
              </a:ext>
            </a:extLst>
          </p:cNvPr>
          <p:cNvSpPr txBox="1"/>
          <p:nvPr/>
        </p:nvSpPr>
        <p:spPr>
          <a:xfrm>
            <a:off x="1732249" y="1798436"/>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火曜</a:t>
            </a:r>
            <a:endParaRPr kumimoji="1" lang="ja-JP" altLang="en-US" sz="1385"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C09822DB-2FEB-A64D-B1B7-2B924CF5459F}"/>
              </a:ext>
            </a:extLst>
          </p:cNvPr>
          <p:cNvSpPr txBox="1"/>
          <p:nvPr/>
        </p:nvSpPr>
        <p:spPr>
          <a:xfrm>
            <a:off x="1732249" y="2270499"/>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水曜</a:t>
            </a:r>
            <a:endParaRPr kumimoji="1" lang="ja-JP" altLang="en-US" sz="1385" b="1"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D002EC9A-1072-DE40-AEDC-74DF70D1D51E}"/>
              </a:ext>
            </a:extLst>
          </p:cNvPr>
          <p:cNvSpPr txBox="1"/>
          <p:nvPr/>
        </p:nvSpPr>
        <p:spPr>
          <a:xfrm>
            <a:off x="1732250" y="2743957"/>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木曜</a:t>
            </a:r>
            <a:endParaRPr kumimoji="1" lang="ja-JP" altLang="en-US" sz="1385" b="1"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66680C3E-1919-674A-A919-1F7F54C84670}"/>
              </a:ext>
            </a:extLst>
          </p:cNvPr>
          <p:cNvSpPr txBox="1"/>
          <p:nvPr/>
        </p:nvSpPr>
        <p:spPr>
          <a:xfrm>
            <a:off x="1726354" y="3214625"/>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金曜</a:t>
            </a:r>
            <a:endParaRPr kumimoji="1" lang="ja-JP" altLang="en-US" sz="1385" b="1"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F135437A-5D9F-0343-9817-FBE73171B266}"/>
              </a:ext>
            </a:extLst>
          </p:cNvPr>
          <p:cNvSpPr txBox="1"/>
          <p:nvPr/>
        </p:nvSpPr>
        <p:spPr>
          <a:xfrm>
            <a:off x="1727520" y="3683608"/>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土曜</a:t>
            </a:r>
            <a:endParaRPr kumimoji="1" lang="ja-JP" altLang="en-US" sz="1385" b="1"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3E168E5D-6FC1-D04C-A308-BA4CFAC898A6}"/>
              </a:ext>
            </a:extLst>
          </p:cNvPr>
          <p:cNvSpPr txBox="1"/>
          <p:nvPr/>
        </p:nvSpPr>
        <p:spPr>
          <a:xfrm>
            <a:off x="1732250" y="4154276"/>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日曜</a:t>
            </a:r>
            <a:endParaRPr kumimoji="1" lang="ja-JP" altLang="en-US" sz="1385" b="1" dirty="0">
              <a:latin typeface="メイリオ" panose="020B0604030504040204" pitchFamily="50" charset="-128"/>
              <a:ea typeface="メイリオ" panose="020B0604030504040204" pitchFamily="50" charset="-128"/>
            </a:endParaRPr>
          </a:p>
        </p:txBody>
      </p:sp>
      <p:sp>
        <p:nvSpPr>
          <p:cNvPr id="5" name="矢印: 下 4">
            <a:extLst>
              <a:ext uri="{FF2B5EF4-FFF2-40B4-BE49-F238E27FC236}">
                <a16:creationId xmlns:a16="http://schemas.microsoft.com/office/drawing/2014/main" id="{5095EA9A-20E6-4390-863B-C2843322FE1C}"/>
              </a:ext>
            </a:extLst>
          </p:cNvPr>
          <p:cNvSpPr/>
          <p:nvPr/>
        </p:nvSpPr>
        <p:spPr bwMode="auto">
          <a:xfrm rot="20047861">
            <a:off x="5679295" y="1389651"/>
            <a:ext cx="424828" cy="1761697"/>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1178942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00D47-6AB7-E14F-B054-7C792A89D29B}"/>
              </a:ext>
            </a:extLst>
          </p:cNvPr>
          <p:cNvSpPr>
            <a:spLocks noGrp="1"/>
          </p:cNvSpPr>
          <p:nvPr>
            <p:ph type="title"/>
          </p:nvPr>
        </p:nvSpPr>
        <p:spPr/>
        <p:txBody>
          <a:bodyPr/>
          <a:lstStyle/>
          <a:p>
            <a:r>
              <a:rPr lang="ja-JP" altLang="en-US" b="1"/>
              <a:t>クラスターに分解してヒストグラム</a:t>
            </a:r>
            <a:endParaRPr kumimoji="1" lang="ja-JP" altLang="en-US"/>
          </a:p>
        </p:txBody>
      </p:sp>
      <p:pic>
        <p:nvPicPr>
          <p:cNvPr id="11" name="図 10">
            <a:extLst>
              <a:ext uri="{FF2B5EF4-FFF2-40B4-BE49-F238E27FC236}">
                <a16:creationId xmlns:a16="http://schemas.microsoft.com/office/drawing/2014/main" id="{054C08A2-8F38-D04E-9C8A-34A1F92685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8297" y="1160861"/>
            <a:ext cx="5335930" cy="3428697"/>
          </a:xfrm>
          <a:prstGeom prst="rect">
            <a:avLst/>
          </a:prstGeom>
        </p:spPr>
      </p:pic>
      <p:sp>
        <p:nvSpPr>
          <p:cNvPr id="19" name="テキスト ボックス 18">
            <a:extLst>
              <a:ext uri="{FF2B5EF4-FFF2-40B4-BE49-F238E27FC236}">
                <a16:creationId xmlns:a16="http://schemas.microsoft.com/office/drawing/2014/main" id="{7C386105-545B-9F46-A423-1FD051A2F390}"/>
              </a:ext>
            </a:extLst>
          </p:cNvPr>
          <p:cNvSpPr txBox="1"/>
          <p:nvPr/>
        </p:nvSpPr>
        <p:spPr>
          <a:xfrm>
            <a:off x="1726354" y="1316108"/>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月曜</a:t>
            </a:r>
            <a:endParaRPr kumimoji="1" lang="ja-JP" altLang="en-US" sz="1385" b="1"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690650-6D5D-E84A-B220-33BEB4761393}"/>
              </a:ext>
            </a:extLst>
          </p:cNvPr>
          <p:cNvSpPr txBox="1"/>
          <p:nvPr/>
        </p:nvSpPr>
        <p:spPr>
          <a:xfrm>
            <a:off x="1732249" y="1798436"/>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火曜</a:t>
            </a:r>
            <a:endParaRPr kumimoji="1" lang="ja-JP" altLang="en-US" sz="1385"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C09822DB-2FEB-A64D-B1B7-2B924CF5459F}"/>
              </a:ext>
            </a:extLst>
          </p:cNvPr>
          <p:cNvSpPr txBox="1"/>
          <p:nvPr/>
        </p:nvSpPr>
        <p:spPr>
          <a:xfrm>
            <a:off x="1732249" y="2270499"/>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水曜</a:t>
            </a:r>
            <a:endParaRPr kumimoji="1" lang="ja-JP" altLang="en-US" sz="1385" b="1"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D002EC9A-1072-DE40-AEDC-74DF70D1D51E}"/>
              </a:ext>
            </a:extLst>
          </p:cNvPr>
          <p:cNvSpPr txBox="1"/>
          <p:nvPr/>
        </p:nvSpPr>
        <p:spPr>
          <a:xfrm>
            <a:off x="1732250" y="2743957"/>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木曜</a:t>
            </a:r>
            <a:endParaRPr kumimoji="1" lang="ja-JP" altLang="en-US" sz="1385" b="1"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66680C3E-1919-674A-A919-1F7F54C84670}"/>
              </a:ext>
            </a:extLst>
          </p:cNvPr>
          <p:cNvSpPr txBox="1"/>
          <p:nvPr/>
        </p:nvSpPr>
        <p:spPr>
          <a:xfrm>
            <a:off x="1726354" y="3214625"/>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金曜</a:t>
            </a:r>
            <a:endParaRPr kumimoji="1" lang="ja-JP" altLang="en-US" sz="1385" b="1"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F135437A-5D9F-0343-9817-FBE73171B266}"/>
              </a:ext>
            </a:extLst>
          </p:cNvPr>
          <p:cNvSpPr txBox="1"/>
          <p:nvPr/>
        </p:nvSpPr>
        <p:spPr>
          <a:xfrm>
            <a:off x="1727520" y="3683608"/>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土曜</a:t>
            </a:r>
            <a:endParaRPr kumimoji="1" lang="ja-JP" altLang="en-US" sz="1385" b="1"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3E168E5D-6FC1-D04C-A308-BA4CFAC898A6}"/>
              </a:ext>
            </a:extLst>
          </p:cNvPr>
          <p:cNvSpPr txBox="1"/>
          <p:nvPr/>
        </p:nvSpPr>
        <p:spPr>
          <a:xfrm>
            <a:off x="1732250" y="4154276"/>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日曜</a:t>
            </a:r>
            <a:endParaRPr kumimoji="1" lang="ja-JP" altLang="en-US" sz="1385" b="1" dirty="0">
              <a:latin typeface="メイリオ" panose="020B0604030504040204" pitchFamily="50" charset="-128"/>
              <a:ea typeface="メイリオ" panose="020B0604030504040204" pitchFamily="50" charset="-128"/>
            </a:endParaRPr>
          </a:p>
        </p:txBody>
      </p:sp>
      <p:sp>
        <p:nvSpPr>
          <p:cNvPr id="5" name="矢印: 下 4">
            <a:extLst>
              <a:ext uri="{FF2B5EF4-FFF2-40B4-BE49-F238E27FC236}">
                <a16:creationId xmlns:a16="http://schemas.microsoft.com/office/drawing/2014/main" id="{5095EA9A-20E6-4390-863B-C2843322FE1C}"/>
              </a:ext>
            </a:extLst>
          </p:cNvPr>
          <p:cNvSpPr/>
          <p:nvPr/>
        </p:nvSpPr>
        <p:spPr bwMode="auto">
          <a:xfrm rot="20047861">
            <a:off x="5679295" y="1389651"/>
            <a:ext cx="424828" cy="1761697"/>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8" name="矢印: 下 17">
            <a:extLst>
              <a:ext uri="{FF2B5EF4-FFF2-40B4-BE49-F238E27FC236}">
                <a16:creationId xmlns:a16="http://schemas.microsoft.com/office/drawing/2014/main" id="{EEAAD3CA-9F53-444F-B489-E7AED69D13BF}"/>
              </a:ext>
            </a:extLst>
          </p:cNvPr>
          <p:cNvSpPr/>
          <p:nvPr/>
        </p:nvSpPr>
        <p:spPr bwMode="auto">
          <a:xfrm rot="4180513">
            <a:off x="4968055" y="2688820"/>
            <a:ext cx="424828" cy="1506044"/>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8148636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00D47-6AB7-E14F-B054-7C792A89D29B}"/>
              </a:ext>
            </a:extLst>
          </p:cNvPr>
          <p:cNvSpPr>
            <a:spLocks noGrp="1"/>
          </p:cNvSpPr>
          <p:nvPr>
            <p:ph type="title"/>
          </p:nvPr>
        </p:nvSpPr>
        <p:spPr/>
        <p:txBody>
          <a:bodyPr/>
          <a:lstStyle/>
          <a:p>
            <a:r>
              <a:rPr lang="ja-JP" altLang="en-US" b="1"/>
              <a:t>クラスターに分解してヒストグラム</a:t>
            </a:r>
            <a:endParaRPr kumimoji="1" lang="ja-JP" altLang="en-US"/>
          </a:p>
        </p:txBody>
      </p:sp>
      <p:pic>
        <p:nvPicPr>
          <p:cNvPr id="11" name="図 10">
            <a:extLst>
              <a:ext uri="{FF2B5EF4-FFF2-40B4-BE49-F238E27FC236}">
                <a16:creationId xmlns:a16="http://schemas.microsoft.com/office/drawing/2014/main" id="{054C08A2-8F38-D04E-9C8A-34A1F92685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8297" y="1160861"/>
            <a:ext cx="5335930" cy="3428697"/>
          </a:xfrm>
          <a:prstGeom prst="rect">
            <a:avLst/>
          </a:prstGeom>
        </p:spPr>
      </p:pic>
      <p:sp>
        <p:nvSpPr>
          <p:cNvPr id="19" name="テキスト ボックス 18">
            <a:extLst>
              <a:ext uri="{FF2B5EF4-FFF2-40B4-BE49-F238E27FC236}">
                <a16:creationId xmlns:a16="http://schemas.microsoft.com/office/drawing/2014/main" id="{7C386105-545B-9F46-A423-1FD051A2F390}"/>
              </a:ext>
            </a:extLst>
          </p:cNvPr>
          <p:cNvSpPr txBox="1"/>
          <p:nvPr/>
        </p:nvSpPr>
        <p:spPr>
          <a:xfrm>
            <a:off x="1726354" y="1316108"/>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月曜</a:t>
            </a:r>
            <a:endParaRPr kumimoji="1" lang="ja-JP" altLang="en-US" sz="1385" b="1"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690650-6D5D-E84A-B220-33BEB4761393}"/>
              </a:ext>
            </a:extLst>
          </p:cNvPr>
          <p:cNvSpPr txBox="1"/>
          <p:nvPr/>
        </p:nvSpPr>
        <p:spPr>
          <a:xfrm>
            <a:off x="1732249" y="1798436"/>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火曜</a:t>
            </a:r>
            <a:endParaRPr kumimoji="1" lang="ja-JP" altLang="en-US" sz="1385"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C09822DB-2FEB-A64D-B1B7-2B924CF5459F}"/>
              </a:ext>
            </a:extLst>
          </p:cNvPr>
          <p:cNvSpPr txBox="1"/>
          <p:nvPr/>
        </p:nvSpPr>
        <p:spPr>
          <a:xfrm>
            <a:off x="1732249" y="2270499"/>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水曜</a:t>
            </a:r>
            <a:endParaRPr kumimoji="1" lang="ja-JP" altLang="en-US" sz="1385" b="1"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D002EC9A-1072-DE40-AEDC-74DF70D1D51E}"/>
              </a:ext>
            </a:extLst>
          </p:cNvPr>
          <p:cNvSpPr txBox="1"/>
          <p:nvPr/>
        </p:nvSpPr>
        <p:spPr>
          <a:xfrm>
            <a:off x="1732250" y="2743957"/>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木曜</a:t>
            </a:r>
            <a:endParaRPr kumimoji="1" lang="ja-JP" altLang="en-US" sz="1385" b="1"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66680C3E-1919-674A-A919-1F7F54C84670}"/>
              </a:ext>
            </a:extLst>
          </p:cNvPr>
          <p:cNvSpPr txBox="1"/>
          <p:nvPr/>
        </p:nvSpPr>
        <p:spPr>
          <a:xfrm>
            <a:off x="1726354" y="3214625"/>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金曜</a:t>
            </a:r>
            <a:endParaRPr kumimoji="1" lang="ja-JP" altLang="en-US" sz="1385" b="1"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F135437A-5D9F-0343-9817-FBE73171B266}"/>
              </a:ext>
            </a:extLst>
          </p:cNvPr>
          <p:cNvSpPr txBox="1"/>
          <p:nvPr/>
        </p:nvSpPr>
        <p:spPr>
          <a:xfrm>
            <a:off x="1727520" y="3683608"/>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土曜</a:t>
            </a:r>
            <a:endParaRPr kumimoji="1" lang="ja-JP" altLang="en-US" sz="1385" b="1"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3E168E5D-6FC1-D04C-A308-BA4CFAC898A6}"/>
              </a:ext>
            </a:extLst>
          </p:cNvPr>
          <p:cNvSpPr txBox="1"/>
          <p:nvPr/>
        </p:nvSpPr>
        <p:spPr>
          <a:xfrm>
            <a:off x="1732250" y="4154276"/>
            <a:ext cx="540534" cy="305468"/>
          </a:xfrm>
          <a:prstGeom prst="rect">
            <a:avLst/>
          </a:prstGeom>
          <a:noFill/>
        </p:spPr>
        <p:txBody>
          <a:bodyPr wrap="none" rtlCol="0">
            <a:spAutoFit/>
          </a:bodyPr>
          <a:lstStyle/>
          <a:p>
            <a:r>
              <a:rPr lang="ja-JP" altLang="en-US" sz="1385" b="1" dirty="0">
                <a:latin typeface="メイリオ" panose="020B0604030504040204" pitchFamily="50" charset="-128"/>
                <a:ea typeface="メイリオ" panose="020B0604030504040204" pitchFamily="50" charset="-128"/>
              </a:rPr>
              <a:t>日曜</a:t>
            </a:r>
            <a:endParaRPr kumimoji="1" lang="ja-JP" altLang="en-US" sz="1385" b="1" dirty="0">
              <a:latin typeface="メイリオ" panose="020B0604030504040204" pitchFamily="50" charset="-128"/>
              <a:ea typeface="メイリオ" panose="020B0604030504040204" pitchFamily="50" charset="-128"/>
            </a:endParaRPr>
          </a:p>
        </p:txBody>
      </p:sp>
      <p:sp>
        <p:nvSpPr>
          <p:cNvPr id="5" name="矢印: 下 4">
            <a:extLst>
              <a:ext uri="{FF2B5EF4-FFF2-40B4-BE49-F238E27FC236}">
                <a16:creationId xmlns:a16="http://schemas.microsoft.com/office/drawing/2014/main" id="{5095EA9A-20E6-4390-863B-C2843322FE1C}"/>
              </a:ext>
            </a:extLst>
          </p:cNvPr>
          <p:cNvSpPr/>
          <p:nvPr/>
        </p:nvSpPr>
        <p:spPr bwMode="auto">
          <a:xfrm rot="20047861">
            <a:off x="5679295" y="1389651"/>
            <a:ext cx="424828" cy="1761697"/>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8" name="矢印: 下 17">
            <a:extLst>
              <a:ext uri="{FF2B5EF4-FFF2-40B4-BE49-F238E27FC236}">
                <a16:creationId xmlns:a16="http://schemas.microsoft.com/office/drawing/2014/main" id="{EEAAD3CA-9F53-444F-B489-E7AED69D13BF}"/>
              </a:ext>
            </a:extLst>
          </p:cNvPr>
          <p:cNvSpPr/>
          <p:nvPr/>
        </p:nvSpPr>
        <p:spPr bwMode="auto">
          <a:xfrm rot="4180513">
            <a:off x="4968055" y="2688820"/>
            <a:ext cx="424828" cy="1506044"/>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4" name="矢印: 下 23">
            <a:extLst>
              <a:ext uri="{FF2B5EF4-FFF2-40B4-BE49-F238E27FC236}">
                <a16:creationId xmlns:a16="http://schemas.microsoft.com/office/drawing/2014/main" id="{0C237876-D70B-4267-BD56-E51C1B98A86A}"/>
              </a:ext>
            </a:extLst>
          </p:cNvPr>
          <p:cNvSpPr/>
          <p:nvPr/>
        </p:nvSpPr>
        <p:spPr bwMode="auto">
          <a:xfrm rot="18235975">
            <a:off x="5080455" y="3690087"/>
            <a:ext cx="424828" cy="968041"/>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1618263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a:t>
            </a:r>
            <a:r>
              <a:rPr kumimoji="1" lang="ja-JP" altLang="en-US" sz="1800">
                <a:latin typeface="メイリオ" panose="020B0604030504040204" pitchFamily="50" charset="-128"/>
                <a:ea typeface="メイリオ" panose="020B0604030504040204" pitchFamily="50" charset="-128"/>
              </a:rPr>
              <a:t>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05000" y="3132733"/>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519787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a:t>
            </a:r>
            <a:r>
              <a:rPr kumimoji="1" lang="ja-JP" altLang="en-US" sz="1800">
                <a:latin typeface="メイリオ" panose="020B0604030504040204" pitchFamily="50" charset="-128"/>
                <a:ea typeface="メイリオ" panose="020B0604030504040204" pitchFamily="50" charset="-128"/>
              </a:rPr>
              <a:t>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828800" y="3387633"/>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481517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確率密度関数と確率</a:t>
            </a:r>
            <a:endParaRPr kumimoji="1" lang="ja-JP" altLang="en-US" dirty="0"/>
          </a:p>
        </p:txBody>
      </p:sp>
      <p:pic>
        <p:nvPicPr>
          <p:cNvPr id="3" name="図 2"/>
          <p:cNvPicPr>
            <a:picLocks/>
          </p:cNvPicPr>
          <p:nvPr/>
        </p:nvPicPr>
        <p:blipFill>
          <a:blip r:embed="rId2" cstate="email">
            <a:extLst>
              <a:ext uri="{28A0092B-C50C-407E-A947-70E740481C1C}">
                <a14:useLocalDpi xmlns:a14="http://schemas.microsoft.com/office/drawing/2010/main"/>
              </a:ext>
            </a:extLst>
          </a:blip>
          <a:stretch>
            <a:fillRect/>
          </a:stretch>
        </p:blipFill>
        <p:spPr>
          <a:xfrm>
            <a:off x="2059896" y="1707905"/>
            <a:ext cx="5257800" cy="2243077"/>
          </a:xfrm>
          <a:prstGeom prst="rect">
            <a:avLst/>
          </a:prstGeom>
        </p:spPr>
      </p:pic>
      <p:sp>
        <p:nvSpPr>
          <p:cNvPr id="7" name="テキスト ボックス 6"/>
          <p:cNvSpPr txBox="1"/>
          <p:nvPr/>
        </p:nvSpPr>
        <p:spPr>
          <a:xfrm>
            <a:off x="1461949" y="1112851"/>
            <a:ext cx="397801" cy="850614"/>
          </a:xfrm>
          <a:prstGeom prst="rect">
            <a:avLst/>
          </a:prstGeom>
          <a:noFill/>
        </p:spPr>
        <p:txBody>
          <a:bodyPr vert="eaVert" wrap="square" rtlCol="0">
            <a:spAutoFit/>
          </a:bodyPr>
          <a:lstStyle/>
          <a:p>
            <a:r>
              <a:rPr kumimoji="1" lang="ja-JP" altLang="en-US" sz="1385" dirty="0">
                <a:latin typeface="メイリオ" panose="020B0604030504040204" pitchFamily="50" charset="-128"/>
                <a:ea typeface="メイリオ" panose="020B0604030504040204" pitchFamily="50" charset="-128"/>
              </a:rPr>
              <a:t>確率密度</a:t>
            </a:r>
          </a:p>
        </p:txBody>
      </p:sp>
      <p:cxnSp>
        <p:nvCxnSpPr>
          <p:cNvPr id="9" name="直線コネクタ 8"/>
          <p:cNvCxnSpPr/>
          <p:nvPr/>
        </p:nvCxnSpPr>
        <p:spPr>
          <a:xfrm>
            <a:off x="2059896" y="1236370"/>
            <a:ext cx="0" cy="2681138"/>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9BEF351A-4BEE-E74D-999F-E81CA980211F}"/>
              </a:ext>
            </a:extLst>
          </p:cNvPr>
          <p:cNvSpPr txBox="1"/>
          <p:nvPr/>
        </p:nvSpPr>
        <p:spPr>
          <a:xfrm>
            <a:off x="6858000" y="4037490"/>
            <a:ext cx="1374094" cy="338554"/>
          </a:xfrm>
          <a:prstGeom prst="rect">
            <a:avLst/>
          </a:prstGeom>
          <a:noFill/>
        </p:spPr>
        <p:txBody>
          <a:bodyPr wrap="none" rtlCol="0">
            <a:spAutoFit/>
          </a:bodyPr>
          <a:lstStyle/>
          <a:p>
            <a:r>
              <a:rPr kumimoji="1" lang="ja-JP" altLang="en-US" sz="1600">
                <a:latin typeface="Meiryo" panose="020B0604030504040204" pitchFamily="34" charset="-128"/>
                <a:ea typeface="Meiryo" panose="020B0604030504040204" pitchFamily="34" charset="-128"/>
              </a:rPr>
              <a:t>降水量</a:t>
            </a:r>
            <a:r>
              <a:rPr kumimoji="1" lang="en-US" altLang="ja-JP" sz="1600" dirty="0">
                <a:latin typeface="Meiryo" panose="020B0604030504040204" pitchFamily="34" charset="-128"/>
                <a:ea typeface="Meiryo" panose="020B0604030504040204" pitchFamily="34" charset="-128"/>
              </a:rPr>
              <a:t>(mm)</a:t>
            </a:r>
          </a:p>
        </p:txBody>
      </p:sp>
      <p:cxnSp>
        <p:nvCxnSpPr>
          <p:cNvPr id="13" name="直線コネクタ 12">
            <a:extLst>
              <a:ext uri="{FF2B5EF4-FFF2-40B4-BE49-F238E27FC236}">
                <a16:creationId xmlns:a16="http://schemas.microsoft.com/office/drawing/2014/main" id="{4E910881-B61F-2048-8A42-E943D92CBE65}"/>
              </a:ext>
            </a:extLst>
          </p:cNvPr>
          <p:cNvCxnSpPr>
            <a:cxnSpLocks/>
          </p:cNvCxnSpPr>
          <p:nvPr/>
        </p:nvCxnSpPr>
        <p:spPr>
          <a:xfrm>
            <a:off x="4523165" y="1706475"/>
            <a:ext cx="0" cy="2210743"/>
          </a:xfrm>
          <a:prstGeom prst="line">
            <a:avLst/>
          </a:prstGeom>
          <a:ln w="6350">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999B521D-F811-BC4A-B4F3-F2531E52A087}"/>
              </a:ext>
            </a:extLst>
          </p:cNvPr>
          <p:cNvSpPr txBox="1"/>
          <p:nvPr/>
        </p:nvSpPr>
        <p:spPr>
          <a:xfrm>
            <a:off x="3200476" y="1055466"/>
            <a:ext cx="2576346" cy="400110"/>
          </a:xfrm>
          <a:prstGeom prst="rect">
            <a:avLst/>
          </a:prstGeom>
          <a:solidFill>
            <a:srgbClr val="FF0000"/>
          </a:solidFill>
        </p:spPr>
        <p:txBody>
          <a:bodyPr wrap="none" rtlCol="0">
            <a:spAutoFit/>
          </a:bodyPr>
          <a:lstStyle/>
          <a:p>
            <a:r>
              <a:rPr kumimoji="1" lang="ja-JP" altLang="en-US">
                <a:solidFill>
                  <a:schemeClr val="bg1"/>
                </a:solidFill>
              </a:rPr>
              <a:t>１ヶ月の降水量の分布</a:t>
            </a:r>
          </a:p>
        </p:txBody>
      </p:sp>
      <p:grpSp>
        <p:nvGrpSpPr>
          <p:cNvPr id="15" name="図形グループ 16">
            <a:extLst>
              <a:ext uri="{FF2B5EF4-FFF2-40B4-BE49-F238E27FC236}">
                <a16:creationId xmlns:a16="http://schemas.microsoft.com/office/drawing/2014/main" id="{32C75618-7E92-3245-A4F9-D4079BB9FCCD}"/>
              </a:ext>
            </a:extLst>
          </p:cNvPr>
          <p:cNvGrpSpPr/>
          <p:nvPr/>
        </p:nvGrpSpPr>
        <p:grpSpPr>
          <a:xfrm>
            <a:off x="4520674" y="2773796"/>
            <a:ext cx="851900" cy="435169"/>
            <a:chOff x="3185319" y="3493716"/>
            <a:chExt cx="814374" cy="773631"/>
          </a:xfrm>
        </p:grpSpPr>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7F5EF6B2-D506-454C-AAE7-FABF3E8A36B8}"/>
                    </a:ext>
                  </a:extLst>
                </p:cNvPr>
                <p:cNvSpPr/>
                <p:nvPr/>
              </p:nvSpPr>
              <p:spPr>
                <a:xfrm>
                  <a:off x="3185319" y="3665475"/>
                  <a:ext cx="814374" cy="601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600" i="1" smtClean="0">
                            <a:latin typeface="Cambria Math" charset="0"/>
                            <a:ea typeface="Cambria Math" charset="0"/>
                            <a:cs typeface="Cambria Math" charset="0"/>
                          </a:rPr>
                          <m:t>𝜎</m:t>
                        </m:r>
                        <m:r>
                          <a:rPr lang="en-US" altLang="ja-JP" sz="1600" b="0" i="1" smtClean="0">
                            <a:latin typeface="Cambria Math" panose="02040503050406030204" pitchFamily="18" charset="0"/>
                            <a:ea typeface="Cambria Math" charset="0"/>
                            <a:cs typeface="Cambria Math" charset="0"/>
                          </a:rPr>
                          <m:t>=20</m:t>
                        </m:r>
                      </m:oMath>
                    </m:oMathPara>
                  </a14:m>
                  <a:endParaRPr lang="ja-JP" altLang="en-US" sz="1600" dirty="0"/>
                </a:p>
              </p:txBody>
            </p:sp>
          </mc:Choice>
          <mc:Fallback xmlns="">
            <p:sp>
              <p:nvSpPr>
                <p:cNvPr id="19" name="正方形/長方形 18">
                  <a:extLst>
                    <a:ext uri="{FF2B5EF4-FFF2-40B4-BE49-F238E27FC236}">
                      <a16:creationId xmlns:a16="http://schemas.microsoft.com/office/drawing/2014/main" id="{7F5EF6B2-D506-454C-AAE7-FABF3E8A36B8}"/>
                    </a:ext>
                  </a:extLst>
                </p:cNvPr>
                <p:cNvSpPr>
                  <a:spLocks noRot="1" noChangeAspect="1" noMove="1" noResize="1" noEditPoints="1" noAdjustHandles="1" noChangeArrowheads="1" noChangeShapeType="1" noTextEdit="1"/>
                </p:cNvSpPr>
                <p:nvPr/>
              </p:nvSpPr>
              <p:spPr>
                <a:xfrm>
                  <a:off x="3185319" y="3665475"/>
                  <a:ext cx="814374" cy="601872"/>
                </a:xfrm>
                <a:prstGeom prst="rect">
                  <a:avLst/>
                </a:prstGeom>
                <a:blipFill>
                  <a:blip r:embed="rId3"/>
                  <a:stretch>
                    <a:fillRect/>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C9AFF01B-BFAF-DB47-A171-3FA0B7C2FA97}"/>
                </a:ext>
              </a:extLst>
            </p:cNvPr>
            <p:cNvCxnSpPr/>
            <p:nvPr/>
          </p:nvCxnSpPr>
          <p:spPr>
            <a:xfrm>
              <a:off x="3187701" y="3493716"/>
              <a:ext cx="724161"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8364ED3-145C-DE42-AD9F-4524EEC61952}"/>
                  </a:ext>
                </a:extLst>
              </p:cNvPr>
              <p:cNvSpPr txBox="1"/>
              <p:nvPr/>
            </p:nvSpPr>
            <p:spPr>
              <a:xfrm>
                <a:off x="4274978" y="4037490"/>
                <a:ext cx="827636"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i="1" smtClean="0">
                          <a:latin typeface="Cambria Math" charset="0"/>
                          <a:ea typeface="Cambria Math" charset="0"/>
                          <a:cs typeface="Cambria Math" charset="0"/>
                        </a:rPr>
                        <m:t>𝜇</m:t>
                      </m:r>
                      <m:r>
                        <a:rPr lang="en-US" altLang="ja-JP" sz="1600" b="0" i="1" smtClean="0">
                          <a:latin typeface="Cambria Math" panose="02040503050406030204" pitchFamily="18" charset="0"/>
                          <a:ea typeface="Cambria Math" charset="0"/>
                          <a:cs typeface="Cambria Math" charset="0"/>
                        </a:rPr>
                        <m:t>=100</m:t>
                      </m:r>
                    </m:oMath>
                  </m:oMathPara>
                </a14:m>
                <a:endParaRPr lang="ja-JP" altLang="en-US" sz="1600" dirty="0"/>
              </a:p>
            </p:txBody>
          </p:sp>
        </mc:Choice>
        <mc:Fallback xmlns="">
          <p:sp>
            <p:nvSpPr>
              <p:cNvPr id="21" name="テキスト ボックス 20">
                <a:extLst>
                  <a:ext uri="{FF2B5EF4-FFF2-40B4-BE49-F238E27FC236}">
                    <a16:creationId xmlns:a16="http://schemas.microsoft.com/office/drawing/2014/main" id="{38364ED3-145C-DE42-AD9F-4524EEC61952}"/>
                  </a:ext>
                </a:extLst>
              </p:cNvPr>
              <p:cNvSpPr txBox="1">
                <a:spLocks noRot="1" noChangeAspect="1" noMove="1" noResize="1" noEditPoints="1" noAdjustHandles="1" noChangeArrowheads="1" noChangeShapeType="1" noTextEdit="1"/>
              </p:cNvSpPr>
              <p:nvPr/>
            </p:nvSpPr>
            <p:spPr>
              <a:xfrm>
                <a:off x="4274978" y="4037490"/>
                <a:ext cx="827636" cy="246221"/>
              </a:xfrm>
              <a:prstGeom prst="rect">
                <a:avLst/>
              </a:prstGeom>
              <a:blipFill>
                <a:blip r:embed="rId4"/>
                <a:stretch>
                  <a:fillRect l="-4545"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96912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確率密度関数と確率</a:t>
            </a:r>
            <a:endParaRPr kumimoji="1" lang="ja-JP" altLang="en-US" dirty="0"/>
          </a:p>
        </p:txBody>
      </p:sp>
      <p:pic>
        <p:nvPicPr>
          <p:cNvPr id="3" name="図 2"/>
          <p:cNvPicPr>
            <a:picLocks/>
          </p:cNvPicPr>
          <p:nvPr/>
        </p:nvPicPr>
        <p:blipFill>
          <a:blip r:embed="rId2" cstate="email">
            <a:extLst>
              <a:ext uri="{28A0092B-C50C-407E-A947-70E740481C1C}">
                <a14:useLocalDpi xmlns:a14="http://schemas.microsoft.com/office/drawing/2010/main"/>
              </a:ext>
            </a:extLst>
          </a:blip>
          <a:stretch>
            <a:fillRect/>
          </a:stretch>
        </p:blipFill>
        <p:spPr>
          <a:xfrm>
            <a:off x="2059896" y="1707905"/>
            <a:ext cx="5257800" cy="2243077"/>
          </a:xfrm>
          <a:prstGeom prst="rect">
            <a:avLst/>
          </a:prstGeom>
        </p:spPr>
      </p:pic>
      <p:sp>
        <p:nvSpPr>
          <p:cNvPr id="7" name="テキスト ボックス 6"/>
          <p:cNvSpPr txBox="1"/>
          <p:nvPr/>
        </p:nvSpPr>
        <p:spPr>
          <a:xfrm>
            <a:off x="1461949" y="1112851"/>
            <a:ext cx="397801" cy="850614"/>
          </a:xfrm>
          <a:prstGeom prst="rect">
            <a:avLst/>
          </a:prstGeom>
          <a:noFill/>
        </p:spPr>
        <p:txBody>
          <a:bodyPr vert="eaVert" wrap="square" rtlCol="0">
            <a:spAutoFit/>
          </a:bodyPr>
          <a:lstStyle/>
          <a:p>
            <a:r>
              <a:rPr kumimoji="1" lang="ja-JP" altLang="en-US" sz="1385" dirty="0">
                <a:latin typeface="メイリオ" panose="020B0604030504040204" pitchFamily="50" charset="-128"/>
                <a:ea typeface="メイリオ" panose="020B0604030504040204" pitchFamily="50" charset="-128"/>
              </a:rPr>
              <a:t>確率密度</a:t>
            </a:r>
          </a:p>
        </p:txBody>
      </p:sp>
      <p:cxnSp>
        <p:nvCxnSpPr>
          <p:cNvPr id="9" name="直線コネクタ 8"/>
          <p:cNvCxnSpPr/>
          <p:nvPr/>
        </p:nvCxnSpPr>
        <p:spPr>
          <a:xfrm>
            <a:off x="2059896" y="1236370"/>
            <a:ext cx="0" cy="2681138"/>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9BEF351A-4BEE-E74D-999F-E81CA980211F}"/>
              </a:ext>
            </a:extLst>
          </p:cNvPr>
          <p:cNvSpPr txBox="1"/>
          <p:nvPr/>
        </p:nvSpPr>
        <p:spPr>
          <a:xfrm>
            <a:off x="6858000" y="4037490"/>
            <a:ext cx="1374094" cy="338554"/>
          </a:xfrm>
          <a:prstGeom prst="rect">
            <a:avLst/>
          </a:prstGeom>
          <a:noFill/>
        </p:spPr>
        <p:txBody>
          <a:bodyPr wrap="none" rtlCol="0">
            <a:spAutoFit/>
          </a:bodyPr>
          <a:lstStyle/>
          <a:p>
            <a:r>
              <a:rPr kumimoji="1" lang="ja-JP" altLang="en-US" sz="1600">
                <a:latin typeface="Meiryo" panose="020B0604030504040204" pitchFamily="34" charset="-128"/>
                <a:ea typeface="Meiryo" panose="020B0604030504040204" pitchFamily="34" charset="-128"/>
              </a:rPr>
              <a:t>降水量</a:t>
            </a:r>
            <a:r>
              <a:rPr kumimoji="1" lang="en-US" altLang="ja-JP" sz="1600" dirty="0">
                <a:latin typeface="Meiryo" panose="020B0604030504040204" pitchFamily="34" charset="-128"/>
                <a:ea typeface="Meiryo" panose="020B0604030504040204" pitchFamily="34" charset="-128"/>
              </a:rPr>
              <a:t>(mm)</a:t>
            </a:r>
          </a:p>
        </p:txBody>
      </p:sp>
      <p:sp>
        <p:nvSpPr>
          <p:cNvPr id="6" name="テキスト ボックス 5">
            <a:extLst>
              <a:ext uri="{FF2B5EF4-FFF2-40B4-BE49-F238E27FC236}">
                <a16:creationId xmlns:a16="http://schemas.microsoft.com/office/drawing/2014/main" id="{999B521D-F811-BC4A-B4F3-F2531E52A087}"/>
              </a:ext>
            </a:extLst>
          </p:cNvPr>
          <p:cNvSpPr txBox="1"/>
          <p:nvPr/>
        </p:nvSpPr>
        <p:spPr>
          <a:xfrm>
            <a:off x="3200476" y="1055466"/>
            <a:ext cx="2576346" cy="400110"/>
          </a:xfrm>
          <a:prstGeom prst="rect">
            <a:avLst/>
          </a:prstGeom>
          <a:solidFill>
            <a:srgbClr val="FF0000"/>
          </a:solidFill>
        </p:spPr>
        <p:txBody>
          <a:bodyPr wrap="none" rtlCol="0">
            <a:spAutoFit/>
          </a:bodyPr>
          <a:lstStyle/>
          <a:p>
            <a:r>
              <a:rPr kumimoji="1" lang="ja-JP" altLang="en-US">
                <a:solidFill>
                  <a:schemeClr val="bg1"/>
                </a:solidFill>
              </a:rPr>
              <a:t>１ヶ月の降水量の分布</a:t>
            </a:r>
          </a:p>
        </p:txBody>
      </p:sp>
      <p:cxnSp>
        <p:nvCxnSpPr>
          <p:cNvPr id="14" name="直線コネクタ 13">
            <a:extLst>
              <a:ext uri="{FF2B5EF4-FFF2-40B4-BE49-F238E27FC236}">
                <a16:creationId xmlns:a16="http://schemas.microsoft.com/office/drawing/2014/main" id="{DC1B6B19-1CE9-0A4F-B5C9-68AF7B898B94}"/>
              </a:ext>
            </a:extLst>
          </p:cNvPr>
          <p:cNvCxnSpPr>
            <a:cxnSpLocks/>
          </p:cNvCxnSpPr>
          <p:nvPr/>
        </p:nvCxnSpPr>
        <p:spPr>
          <a:xfrm>
            <a:off x="4179980" y="2037496"/>
            <a:ext cx="0" cy="1880012"/>
          </a:xfrm>
          <a:prstGeom prst="line">
            <a:avLst/>
          </a:prstGeom>
          <a:ln w="15875">
            <a:solidFill>
              <a:srgbClr val="FF0000"/>
            </a:solidFill>
            <a:head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006EDE5-9BC4-2046-BDA5-3F40FD4935A8}"/>
              </a:ext>
            </a:extLst>
          </p:cNvPr>
          <p:cNvSpPr txBox="1"/>
          <p:nvPr/>
        </p:nvSpPr>
        <p:spPr>
          <a:xfrm>
            <a:off x="3819104" y="4169816"/>
            <a:ext cx="745717" cy="305468"/>
          </a:xfrm>
          <a:prstGeom prst="rect">
            <a:avLst/>
          </a:prstGeom>
          <a:solidFill>
            <a:schemeClr val="accent6">
              <a:lumMod val="20000"/>
              <a:lumOff val="80000"/>
            </a:schemeClr>
          </a:solid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50mm</a:t>
            </a:r>
            <a:endParaRPr kumimoji="1" lang="ja-JP" altLang="en-US" sz="1385"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750878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確率密度関数と確率</a:t>
            </a:r>
            <a:endParaRPr kumimoji="1" lang="ja-JP" altLang="en-US" dirty="0"/>
          </a:p>
        </p:txBody>
      </p:sp>
      <p:pic>
        <p:nvPicPr>
          <p:cNvPr id="3" name="図 2"/>
          <p:cNvPicPr>
            <a:picLocks/>
          </p:cNvPicPr>
          <p:nvPr/>
        </p:nvPicPr>
        <p:blipFill>
          <a:blip r:embed="rId2" cstate="email">
            <a:extLst>
              <a:ext uri="{28A0092B-C50C-407E-A947-70E740481C1C}">
                <a14:useLocalDpi xmlns:a14="http://schemas.microsoft.com/office/drawing/2010/main"/>
              </a:ext>
            </a:extLst>
          </a:blip>
          <a:stretch>
            <a:fillRect/>
          </a:stretch>
        </p:blipFill>
        <p:spPr>
          <a:xfrm>
            <a:off x="2059896" y="1707905"/>
            <a:ext cx="5257800" cy="2243077"/>
          </a:xfrm>
          <a:prstGeom prst="rect">
            <a:avLst/>
          </a:prstGeom>
        </p:spPr>
      </p:pic>
      <p:sp>
        <p:nvSpPr>
          <p:cNvPr id="7" name="テキスト ボックス 6"/>
          <p:cNvSpPr txBox="1"/>
          <p:nvPr/>
        </p:nvSpPr>
        <p:spPr>
          <a:xfrm>
            <a:off x="1461949" y="1112851"/>
            <a:ext cx="397801" cy="850614"/>
          </a:xfrm>
          <a:prstGeom prst="rect">
            <a:avLst/>
          </a:prstGeom>
          <a:noFill/>
        </p:spPr>
        <p:txBody>
          <a:bodyPr vert="eaVert" wrap="square" rtlCol="0">
            <a:spAutoFit/>
          </a:bodyPr>
          <a:lstStyle/>
          <a:p>
            <a:r>
              <a:rPr kumimoji="1" lang="ja-JP" altLang="en-US" sz="1385" dirty="0">
                <a:latin typeface="メイリオ" panose="020B0604030504040204" pitchFamily="50" charset="-128"/>
                <a:ea typeface="メイリオ" panose="020B0604030504040204" pitchFamily="50" charset="-128"/>
              </a:rPr>
              <a:t>確率密度</a:t>
            </a:r>
          </a:p>
        </p:txBody>
      </p:sp>
      <p:cxnSp>
        <p:nvCxnSpPr>
          <p:cNvPr id="9" name="直線コネクタ 8"/>
          <p:cNvCxnSpPr/>
          <p:nvPr/>
        </p:nvCxnSpPr>
        <p:spPr>
          <a:xfrm>
            <a:off x="2059896" y="1236370"/>
            <a:ext cx="0" cy="2681138"/>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9BEF351A-4BEE-E74D-999F-E81CA980211F}"/>
              </a:ext>
            </a:extLst>
          </p:cNvPr>
          <p:cNvSpPr txBox="1"/>
          <p:nvPr/>
        </p:nvSpPr>
        <p:spPr>
          <a:xfrm>
            <a:off x="6858000" y="4037490"/>
            <a:ext cx="1374094" cy="338554"/>
          </a:xfrm>
          <a:prstGeom prst="rect">
            <a:avLst/>
          </a:prstGeom>
          <a:noFill/>
        </p:spPr>
        <p:txBody>
          <a:bodyPr wrap="none" rtlCol="0">
            <a:spAutoFit/>
          </a:bodyPr>
          <a:lstStyle/>
          <a:p>
            <a:r>
              <a:rPr kumimoji="1" lang="ja-JP" altLang="en-US" sz="1600">
                <a:latin typeface="Meiryo" panose="020B0604030504040204" pitchFamily="34" charset="-128"/>
                <a:ea typeface="Meiryo" panose="020B0604030504040204" pitchFamily="34" charset="-128"/>
              </a:rPr>
              <a:t>降水量</a:t>
            </a:r>
            <a:r>
              <a:rPr kumimoji="1" lang="en-US" altLang="ja-JP" sz="1600" dirty="0">
                <a:latin typeface="Meiryo" panose="020B0604030504040204" pitchFamily="34" charset="-128"/>
                <a:ea typeface="Meiryo" panose="020B0604030504040204" pitchFamily="34" charset="-128"/>
              </a:rPr>
              <a:t>(mm)</a:t>
            </a:r>
          </a:p>
        </p:txBody>
      </p:sp>
      <p:sp>
        <p:nvSpPr>
          <p:cNvPr id="6" name="テキスト ボックス 5">
            <a:extLst>
              <a:ext uri="{FF2B5EF4-FFF2-40B4-BE49-F238E27FC236}">
                <a16:creationId xmlns:a16="http://schemas.microsoft.com/office/drawing/2014/main" id="{999B521D-F811-BC4A-B4F3-F2531E52A087}"/>
              </a:ext>
            </a:extLst>
          </p:cNvPr>
          <p:cNvSpPr txBox="1"/>
          <p:nvPr/>
        </p:nvSpPr>
        <p:spPr>
          <a:xfrm>
            <a:off x="3200476" y="1055466"/>
            <a:ext cx="2576346" cy="400110"/>
          </a:xfrm>
          <a:prstGeom prst="rect">
            <a:avLst/>
          </a:prstGeom>
          <a:solidFill>
            <a:srgbClr val="FF0000"/>
          </a:solidFill>
        </p:spPr>
        <p:txBody>
          <a:bodyPr wrap="none" rtlCol="0">
            <a:spAutoFit/>
          </a:bodyPr>
          <a:lstStyle/>
          <a:p>
            <a:r>
              <a:rPr kumimoji="1" lang="ja-JP" altLang="en-US">
                <a:solidFill>
                  <a:schemeClr val="bg1"/>
                </a:solidFill>
              </a:rPr>
              <a:t>１ヶ月の降水量の分布</a:t>
            </a:r>
          </a:p>
        </p:txBody>
      </p:sp>
      <p:cxnSp>
        <p:nvCxnSpPr>
          <p:cNvPr id="14" name="直線コネクタ 13">
            <a:extLst>
              <a:ext uri="{FF2B5EF4-FFF2-40B4-BE49-F238E27FC236}">
                <a16:creationId xmlns:a16="http://schemas.microsoft.com/office/drawing/2014/main" id="{DC1B6B19-1CE9-0A4F-B5C9-68AF7B898B94}"/>
              </a:ext>
            </a:extLst>
          </p:cNvPr>
          <p:cNvCxnSpPr>
            <a:cxnSpLocks/>
          </p:cNvCxnSpPr>
          <p:nvPr/>
        </p:nvCxnSpPr>
        <p:spPr>
          <a:xfrm>
            <a:off x="4179980" y="2037496"/>
            <a:ext cx="0" cy="1880012"/>
          </a:xfrm>
          <a:prstGeom prst="line">
            <a:avLst/>
          </a:prstGeom>
          <a:ln w="15875">
            <a:solidFill>
              <a:srgbClr val="FF0000"/>
            </a:solidFill>
            <a:head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006EDE5-9BC4-2046-BDA5-3F40FD4935A8}"/>
              </a:ext>
            </a:extLst>
          </p:cNvPr>
          <p:cNvSpPr txBox="1"/>
          <p:nvPr/>
        </p:nvSpPr>
        <p:spPr>
          <a:xfrm>
            <a:off x="3819104" y="4169816"/>
            <a:ext cx="745717" cy="305468"/>
          </a:xfrm>
          <a:prstGeom prst="rect">
            <a:avLst/>
          </a:prstGeom>
          <a:solidFill>
            <a:schemeClr val="accent6">
              <a:lumMod val="20000"/>
              <a:lumOff val="80000"/>
            </a:schemeClr>
          </a:solid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50mm</a:t>
            </a:r>
            <a:endParaRPr kumimoji="1" lang="ja-JP" altLang="en-US" sz="1385"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15CABC0B-01A2-E642-ACE5-F568F6C0B742}"/>
              </a:ext>
            </a:extLst>
          </p:cNvPr>
          <p:cNvSpPr txBox="1"/>
          <p:nvPr/>
        </p:nvSpPr>
        <p:spPr>
          <a:xfrm>
            <a:off x="1573375" y="1963465"/>
            <a:ext cx="468398" cy="305468"/>
          </a:xfrm>
          <a:prstGeom prst="rect">
            <a:avLst/>
          </a:prstGeom>
          <a:solidFill>
            <a:schemeClr val="accent6">
              <a:lumMod val="20000"/>
              <a:lumOff val="80000"/>
              <a:alpha val="99000"/>
            </a:schemeClr>
          </a:solid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0.2</a:t>
            </a:r>
            <a:endParaRPr kumimoji="1" lang="ja-JP" altLang="en-US" sz="1385" dirty="0">
              <a:latin typeface="メイリオ" panose="020B0604030504040204" pitchFamily="50" charset="-128"/>
              <a:ea typeface="メイリオ" panose="020B0604030504040204" pitchFamily="50" charset="-128"/>
            </a:endParaRPr>
          </a:p>
        </p:txBody>
      </p:sp>
      <p:cxnSp>
        <p:nvCxnSpPr>
          <p:cNvPr id="13" name="直線コネクタ 12">
            <a:extLst>
              <a:ext uri="{FF2B5EF4-FFF2-40B4-BE49-F238E27FC236}">
                <a16:creationId xmlns:a16="http://schemas.microsoft.com/office/drawing/2014/main" id="{5C6AB159-AB84-0349-B8EF-598C4C7B6476}"/>
              </a:ext>
            </a:extLst>
          </p:cNvPr>
          <p:cNvCxnSpPr>
            <a:cxnSpLocks/>
          </p:cNvCxnSpPr>
          <p:nvPr/>
        </p:nvCxnSpPr>
        <p:spPr>
          <a:xfrm>
            <a:off x="2054666" y="2115557"/>
            <a:ext cx="2120083" cy="0"/>
          </a:xfrm>
          <a:prstGeom prst="line">
            <a:avLst/>
          </a:prstGeom>
          <a:ln w="15875">
            <a:solidFill>
              <a:srgbClr val="FF0000"/>
            </a:solidFill>
            <a:head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0220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確率密度関数と確率</a:t>
            </a:r>
            <a:endParaRPr kumimoji="1" lang="ja-JP" altLang="en-US" dirty="0"/>
          </a:p>
        </p:txBody>
      </p:sp>
      <p:pic>
        <p:nvPicPr>
          <p:cNvPr id="3" name="図 2"/>
          <p:cNvPicPr>
            <a:picLocks/>
          </p:cNvPicPr>
          <p:nvPr/>
        </p:nvPicPr>
        <p:blipFill>
          <a:blip r:embed="rId3" cstate="email">
            <a:extLst>
              <a:ext uri="{28A0092B-C50C-407E-A947-70E740481C1C}">
                <a14:useLocalDpi xmlns:a14="http://schemas.microsoft.com/office/drawing/2010/main"/>
              </a:ext>
            </a:extLst>
          </a:blip>
          <a:stretch>
            <a:fillRect/>
          </a:stretch>
        </p:blipFill>
        <p:spPr>
          <a:xfrm>
            <a:off x="2059896" y="1707905"/>
            <a:ext cx="5257800" cy="2243077"/>
          </a:xfrm>
          <a:prstGeom prst="rect">
            <a:avLst/>
          </a:prstGeom>
        </p:spPr>
      </p:pic>
      <p:cxnSp>
        <p:nvCxnSpPr>
          <p:cNvPr id="16" name="直線コネクタ 15"/>
          <p:cNvCxnSpPr>
            <a:cxnSpLocks/>
          </p:cNvCxnSpPr>
          <p:nvPr/>
        </p:nvCxnSpPr>
        <p:spPr>
          <a:xfrm>
            <a:off x="2059896" y="2024557"/>
            <a:ext cx="213206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BAE93881-201B-4CE6-8157-8EC88A2EB742}"/>
              </a:ext>
            </a:extLst>
          </p:cNvPr>
          <p:cNvCxnSpPr/>
          <p:nvPr/>
        </p:nvCxnSpPr>
        <p:spPr bwMode="auto">
          <a:xfrm>
            <a:off x="3771900" y="2743201"/>
            <a:ext cx="0" cy="1174307"/>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D4BC148B-5666-4E2A-962F-5981B3B31CA2}"/>
              </a:ext>
            </a:extLst>
          </p:cNvPr>
          <p:cNvCxnSpPr>
            <a:cxnSpLocks/>
          </p:cNvCxnSpPr>
          <p:nvPr/>
        </p:nvCxnSpPr>
        <p:spPr bwMode="auto">
          <a:xfrm>
            <a:off x="4572000" y="1733747"/>
            <a:ext cx="0" cy="2183760"/>
          </a:xfrm>
          <a:prstGeom prst="line">
            <a:avLst/>
          </a:prstGeom>
          <a:solidFill>
            <a:schemeClr val="accent1"/>
          </a:solidFill>
          <a:ln w="25400" cap="flat" cmpd="sng" algn="ctr">
            <a:solidFill>
              <a:schemeClr val="tx1"/>
            </a:solidFill>
            <a:prstDash val="solid"/>
            <a:round/>
            <a:headEnd type="none" w="med" len="med"/>
            <a:tailEnd type="none" w="med" len="med"/>
          </a:ln>
          <a:effectLst/>
        </p:spPr>
      </p:cxnSp>
      <p:pic>
        <p:nvPicPr>
          <p:cNvPr id="19" name="図 18">
            <a:extLst>
              <a:ext uri="{FF2B5EF4-FFF2-40B4-BE49-F238E27FC236}">
                <a16:creationId xmlns:a16="http://schemas.microsoft.com/office/drawing/2014/main" id="{29B12CC4-310D-4AC9-9375-0A9314F3133E}"/>
              </a:ext>
            </a:extLst>
          </p:cNvPr>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2059895" y="1704089"/>
            <a:ext cx="5169836" cy="2243077"/>
          </a:xfrm>
          <a:prstGeom prst="rect">
            <a:avLst/>
          </a:prstGeom>
        </p:spPr>
      </p:pic>
      <p:cxnSp>
        <p:nvCxnSpPr>
          <p:cNvPr id="9" name="直線コネクタ 8"/>
          <p:cNvCxnSpPr/>
          <p:nvPr/>
        </p:nvCxnSpPr>
        <p:spPr>
          <a:xfrm>
            <a:off x="2059896" y="1236370"/>
            <a:ext cx="0" cy="2681138"/>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ADC15FB-9B39-47E7-8DFC-B6476080E1C9}"/>
              </a:ext>
            </a:extLst>
          </p:cNvPr>
          <p:cNvCxnSpPr>
            <a:cxnSpLocks/>
          </p:cNvCxnSpPr>
          <p:nvPr/>
        </p:nvCxnSpPr>
        <p:spPr>
          <a:xfrm>
            <a:off x="4179980" y="2037496"/>
            <a:ext cx="0" cy="1880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角丸四角形吹き出し 14">
                <a:extLst>
                  <a:ext uri="{FF2B5EF4-FFF2-40B4-BE49-F238E27FC236}">
                    <a16:creationId xmlns:a16="http://schemas.microsoft.com/office/drawing/2014/main" id="{9DE4E151-F021-43CD-946A-F55A9CD01239}"/>
                  </a:ext>
                </a:extLst>
              </p:cNvPr>
              <p:cNvSpPr/>
              <p:nvPr/>
            </p:nvSpPr>
            <p:spPr>
              <a:xfrm>
                <a:off x="2353804" y="974092"/>
                <a:ext cx="4436393" cy="770018"/>
              </a:xfrm>
              <a:prstGeom prst="wedgeRoundRectCallout">
                <a:avLst>
                  <a:gd name="adj1" fmla="val -6163"/>
                  <a:gd name="adj2" fmla="val 12008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ja-JP" altLang="en-US" sz="1500" i="1">
                          <a:solidFill>
                            <a:schemeClr val="tx1"/>
                          </a:solidFill>
                          <a:latin typeface="Cambria Math" charset="0"/>
                        </a:rPr>
                        <m:t>𝑃</m:t>
                      </m:r>
                      <m:d>
                        <m:dPr>
                          <m:ctrlPr>
                            <a:rPr lang="ja-JP" altLang="en-US" sz="1500" i="1">
                              <a:solidFill>
                                <a:schemeClr val="tx1"/>
                              </a:solidFill>
                              <a:latin typeface="Cambria Math" panose="02040503050406030204" pitchFamily="18" charset="0"/>
                            </a:rPr>
                          </m:ctrlPr>
                        </m:dPr>
                        <m:e>
                          <m:r>
                            <a:rPr lang="en-US" altLang="ja-JP" sz="1500">
                              <a:solidFill>
                                <a:schemeClr val="tx1"/>
                              </a:solidFill>
                              <a:latin typeface="Cambria Math" charset="0"/>
                            </a:rPr>
                            <m:t>48</m:t>
                          </m:r>
                          <m:r>
                            <a:rPr lang="ja-JP" altLang="en-US" sz="1500">
                              <a:solidFill>
                                <a:schemeClr val="tx1"/>
                              </a:solidFill>
                              <a:latin typeface="Cambria Math" charset="0"/>
                            </a:rPr>
                            <m:t>&lt;</m:t>
                          </m:r>
                          <m:r>
                            <a:rPr lang="ja-JP" altLang="en-US" sz="1500" i="1">
                              <a:solidFill>
                                <a:schemeClr val="tx1"/>
                              </a:solidFill>
                              <a:latin typeface="Cambria Math" charset="0"/>
                            </a:rPr>
                            <m:t>𝑋</m:t>
                          </m:r>
                          <m:r>
                            <a:rPr lang="ja-JP" altLang="en-US" sz="1500">
                              <a:solidFill>
                                <a:schemeClr val="tx1"/>
                              </a:solidFill>
                              <a:latin typeface="Cambria Math" charset="0"/>
                            </a:rPr>
                            <m:t>&lt;</m:t>
                          </m:r>
                          <m:r>
                            <a:rPr lang="en-US" altLang="ja-JP" sz="1500">
                              <a:solidFill>
                                <a:schemeClr val="tx1"/>
                              </a:solidFill>
                              <a:latin typeface="Cambria Math" charset="0"/>
                            </a:rPr>
                            <m:t>52</m:t>
                          </m:r>
                        </m:e>
                      </m:d>
                      <m:r>
                        <a:rPr lang="ja-JP" altLang="en-US" sz="1500">
                          <a:solidFill>
                            <a:schemeClr val="tx1"/>
                          </a:solidFill>
                          <a:latin typeface="Cambria Math" charset="0"/>
                        </a:rPr>
                        <m:t>=</m:t>
                      </m:r>
                      <m:nary>
                        <m:naryPr>
                          <m:limLoc m:val="subSup"/>
                          <m:ctrlPr>
                            <a:rPr lang="ja-JP" altLang="en-US" sz="1500" i="1">
                              <a:solidFill>
                                <a:schemeClr val="tx1"/>
                              </a:solidFill>
                              <a:latin typeface="Cambria Math" panose="02040503050406030204" pitchFamily="18" charset="0"/>
                            </a:rPr>
                          </m:ctrlPr>
                        </m:naryPr>
                        <m:sub>
                          <m:r>
                            <m:rPr>
                              <m:brk m:alnAt="1"/>
                            </m:rPr>
                            <a:rPr lang="en-US" altLang="ja-JP" sz="1500">
                              <a:solidFill>
                                <a:schemeClr val="tx1"/>
                              </a:solidFill>
                              <a:latin typeface="Cambria Math" charset="0"/>
                            </a:rPr>
                            <m:t>4</m:t>
                          </m:r>
                          <m:r>
                            <a:rPr lang="en-US" altLang="ja-JP" sz="1500">
                              <a:solidFill>
                                <a:schemeClr val="tx1"/>
                              </a:solidFill>
                              <a:latin typeface="Cambria Math" charset="0"/>
                            </a:rPr>
                            <m:t>8</m:t>
                          </m:r>
                        </m:sub>
                        <m:sup>
                          <m:r>
                            <a:rPr lang="en-US" altLang="ja-JP" sz="1500" i="1">
                              <a:solidFill>
                                <a:schemeClr val="tx1"/>
                              </a:solidFill>
                              <a:latin typeface="Cambria Math" charset="0"/>
                            </a:rPr>
                            <m:t>52</m:t>
                          </m:r>
                        </m:sup>
                        <m:e>
                          <m:r>
                            <a:rPr lang="en-US" altLang="ja-JP" sz="1500" i="1">
                              <a:solidFill>
                                <a:schemeClr val="tx1"/>
                              </a:solidFill>
                              <a:latin typeface="Cambria Math" charset="0"/>
                            </a:rPr>
                            <m:t>𝑓</m:t>
                          </m:r>
                          <m:r>
                            <a:rPr lang="en-US" altLang="ja-JP" sz="1500" i="1">
                              <a:solidFill>
                                <a:schemeClr val="tx1"/>
                              </a:solidFill>
                              <a:latin typeface="Cambria Math" charset="0"/>
                            </a:rPr>
                            <m:t>(</m:t>
                          </m:r>
                          <m:r>
                            <a:rPr lang="en-US" altLang="ja-JP" sz="1500" i="1">
                              <a:solidFill>
                                <a:schemeClr val="tx1"/>
                              </a:solidFill>
                              <a:latin typeface="Cambria Math" charset="0"/>
                            </a:rPr>
                            <m:t>𝑥</m:t>
                          </m:r>
                          <m:r>
                            <a:rPr lang="en-US" altLang="ja-JP" sz="1500" i="1">
                              <a:solidFill>
                                <a:schemeClr val="tx1"/>
                              </a:solidFill>
                              <a:latin typeface="Cambria Math" charset="0"/>
                            </a:rPr>
                            <m:t>)</m:t>
                          </m:r>
                        </m:e>
                      </m:nary>
                      <m:r>
                        <a:rPr lang="ja-JP" altLang="en-US" sz="1500" i="1">
                          <a:solidFill>
                            <a:schemeClr val="tx1"/>
                          </a:solidFill>
                          <a:latin typeface="Cambria Math" charset="0"/>
                        </a:rPr>
                        <m:t>𝑑𝑥</m:t>
                      </m:r>
                    </m:oMath>
                  </m:oMathPara>
                </a14:m>
                <a:endParaRPr lang="ja-JP" altLang="en-US" sz="1500" dirty="0">
                  <a:solidFill>
                    <a:schemeClr val="tx1"/>
                  </a:solidFill>
                </a:endParaRPr>
              </a:p>
            </p:txBody>
          </p:sp>
        </mc:Choice>
        <mc:Fallback xmlns="">
          <p:sp>
            <p:nvSpPr>
              <p:cNvPr id="23" name="角丸四角形吹き出し 14">
                <a:extLst>
                  <a:ext uri="{FF2B5EF4-FFF2-40B4-BE49-F238E27FC236}">
                    <a16:creationId xmlns:a16="http://schemas.microsoft.com/office/drawing/2014/main" id="{9DE4E151-F021-43CD-946A-F55A9CD01239}"/>
                  </a:ext>
                </a:extLst>
              </p:cNvPr>
              <p:cNvSpPr>
                <a:spLocks noRot="1" noChangeAspect="1" noMove="1" noResize="1" noEditPoints="1" noAdjustHandles="1" noChangeArrowheads="1" noChangeShapeType="1" noTextEdit="1"/>
              </p:cNvSpPr>
              <p:nvPr/>
            </p:nvSpPr>
            <p:spPr>
              <a:xfrm>
                <a:off x="2353804" y="974092"/>
                <a:ext cx="4436393" cy="770018"/>
              </a:xfrm>
              <a:prstGeom prst="wedgeRoundRectCallout">
                <a:avLst>
                  <a:gd name="adj1" fmla="val -6163"/>
                  <a:gd name="adj2" fmla="val 120085"/>
                  <a:gd name="adj3" fmla="val 16667"/>
                </a:avLst>
              </a:prstGeom>
              <a:blipFill>
                <a:blip r:embed="rId5"/>
                <a:stretch>
                  <a:fillRect/>
                </a:stretch>
              </a:blipFill>
              <a:ln>
                <a:solidFill>
                  <a:schemeClr val="tx1"/>
                </a:solidFill>
              </a:ln>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E5A900B0-B7A6-4CA4-8F36-611EAA238356}"/>
              </a:ext>
            </a:extLst>
          </p:cNvPr>
          <p:cNvSpPr txBox="1"/>
          <p:nvPr/>
        </p:nvSpPr>
        <p:spPr>
          <a:xfrm flipH="1">
            <a:off x="3072791" y="3947165"/>
            <a:ext cx="1037417" cy="305468"/>
          </a:xfrm>
          <a:prstGeom prst="rect">
            <a:avLst/>
          </a:prstGeom>
          <a:solidFill>
            <a:schemeClr val="bg1"/>
          </a:solidFill>
        </p:spPr>
        <p:txBody>
          <a:bodyPr wrap="square" rtlCol="0">
            <a:spAutoFit/>
          </a:bodyPr>
          <a:lstStyle/>
          <a:p>
            <a:r>
              <a:rPr lang="en-US" altLang="ja-JP" sz="1385" b="1" dirty="0">
                <a:latin typeface="Meiryo" charset="-128"/>
                <a:ea typeface="Meiryo" charset="-128"/>
                <a:cs typeface="Meiryo" charset="-128"/>
              </a:rPr>
              <a:t>48</a:t>
            </a:r>
            <a:endParaRPr lang="ja-JP" altLang="en-US" sz="1385" b="1" dirty="0">
              <a:latin typeface="Meiryo" charset="-128"/>
              <a:ea typeface="Meiryo" charset="-128"/>
              <a:cs typeface="Meiryo" charset="-128"/>
            </a:endParaRPr>
          </a:p>
        </p:txBody>
      </p:sp>
      <p:sp>
        <p:nvSpPr>
          <p:cNvPr id="25" name="テキスト ボックス 24">
            <a:extLst>
              <a:ext uri="{FF2B5EF4-FFF2-40B4-BE49-F238E27FC236}">
                <a16:creationId xmlns:a16="http://schemas.microsoft.com/office/drawing/2014/main" id="{A5E4FFD6-038D-4875-9364-CCC7D3B71B6A}"/>
              </a:ext>
            </a:extLst>
          </p:cNvPr>
          <p:cNvSpPr txBox="1"/>
          <p:nvPr/>
        </p:nvSpPr>
        <p:spPr>
          <a:xfrm flipH="1">
            <a:off x="4490778" y="3949073"/>
            <a:ext cx="709872" cy="305468"/>
          </a:xfrm>
          <a:prstGeom prst="rect">
            <a:avLst/>
          </a:prstGeom>
          <a:solidFill>
            <a:schemeClr val="bg1"/>
          </a:solidFill>
        </p:spPr>
        <p:txBody>
          <a:bodyPr wrap="square" rtlCol="0">
            <a:spAutoFit/>
          </a:bodyPr>
          <a:lstStyle/>
          <a:p>
            <a:r>
              <a:rPr lang="en-US" altLang="ja-JP" sz="1385" b="1" dirty="0">
                <a:latin typeface="Meiryo" charset="-128"/>
                <a:ea typeface="Meiryo" charset="-128"/>
                <a:cs typeface="Meiryo" charset="-128"/>
              </a:rPr>
              <a:t>52</a:t>
            </a:r>
            <a:endParaRPr lang="ja-JP" altLang="en-US" sz="1385" b="1" dirty="0">
              <a:latin typeface="Meiryo" charset="-128"/>
              <a:ea typeface="Meiryo" charset="-128"/>
              <a:cs typeface="Meiryo" charset="-128"/>
            </a:endParaRPr>
          </a:p>
        </p:txBody>
      </p:sp>
      <p:cxnSp>
        <p:nvCxnSpPr>
          <p:cNvPr id="26" name="直線矢印コネクタ 25">
            <a:extLst>
              <a:ext uri="{FF2B5EF4-FFF2-40B4-BE49-F238E27FC236}">
                <a16:creationId xmlns:a16="http://schemas.microsoft.com/office/drawing/2014/main" id="{222F6A5A-F629-4CA2-AC18-D3105C71754A}"/>
              </a:ext>
            </a:extLst>
          </p:cNvPr>
          <p:cNvCxnSpPr>
            <a:cxnSpLocks/>
          </p:cNvCxnSpPr>
          <p:nvPr/>
        </p:nvCxnSpPr>
        <p:spPr>
          <a:xfrm>
            <a:off x="3771900" y="4059176"/>
            <a:ext cx="857017" cy="0"/>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863A233B-9C65-5242-A48F-5D6F8BB72245}"/>
              </a:ext>
            </a:extLst>
          </p:cNvPr>
          <p:cNvSpPr txBox="1"/>
          <p:nvPr/>
        </p:nvSpPr>
        <p:spPr>
          <a:xfrm>
            <a:off x="3819104" y="4169816"/>
            <a:ext cx="745717" cy="305468"/>
          </a:xfrm>
          <a:prstGeom prst="rect">
            <a:avLst/>
          </a:prstGeom>
          <a:solidFill>
            <a:schemeClr val="accent6">
              <a:lumMod val="20000"/>
              <a:lumOff val="80000"/>
            </a:schemeClr>
          </a:solid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50mm</a:t>
            </a:r>
            <a:endParaRPr kumimoji="1" lang="ja-JP" altLang="en-US" sz="1385"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66E10BBB-F500-DD4F-B08E-B1AE1CEE3AF9}"/>
              </a:ext>
            </a:extLst>
          </p:cNvPr>
          <p:cNvSpPr txBox="1"/>
          <p:nvPr/>
        </p:nvSpPr>
        <p:spPr>
          <a:xfrm>
            <a:off x="1461949" y="1112851"/>
            <a:ext cx="397801" cy="850614"/>
          </a:xfrm>
          <a:prstGeom prst="rect">
            <a:avLst/>
          </a:prstGeom>
          <a:noFill/>
        </p:spPr>
        <p:txBody>
          <a:bodyPr vert="eaVert" wrap="square" rtlCol="0">
            <a:spAutoFit/>
          </a:bodyPr>
          <a:lstStyle/>
          <a:p>
            <a:r>
              <a:rPr kumimoji="1" lang="ja-JP" altLang="en-US" sz="1385" dirty="0">
                <a:latin typeface="メイリオ" panose="020B0604030504040204" pitchFamily="50" charset="-128"/>
                <a:ea typeface="メイリオ" panose="020B0604030504040204" pitchFamily="50" charset="-128"/>
              </a:rPr>
              <a:t>確率密度</a:t>
            </a:r>
          </a:p>
        </p:txBody>
      </p:sp>
    </p:spTree>
    <p:extLst>
      <p:ext uri="{BB962C8B-B14F-4D97-AF65-F5344CB8AC3E}">
        <p14:creationId xmlns:p14="http://schemas.microsoft.com/office/powerpoint/2010/main" val="3588288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7" name="テキスト ボックス 6"/>
          <p:cNvSpPr txBox="1"/>
          <p:nvPr/>
        </p:nvSpPr>
        <p:spPr>
          <a:xfrm>
            <a:off x="1657014" y="1186850"/>
            <a:ext cx="1430200" cy="305468"/>
          </a:xfrm>
          <a:prstGeom prst="rect">
            <a:avLst/>
          </a:prstGeom>
          <a:noFill/>
        </p:spPr>
        <p:txBody>
          <a:bodyPr wrap="none" rtlCol="0">
            <a:spAutoFit/>
          </a:bodyPr>
          <a:lstStyle/>
          <a:p>
            <a:r>
              <a:rPr kumimoji="1" lang="ja-JP" altLang="en-US" sz="1385" b="1" dirty="0">
                <a:latin typeface="メイリオ" panose="020B0604030504040204" pitchFamily="50" charset="-128"/>
                <a:ea typeface="メイリオ" panose="020B0604030504040204" pitchFamily="50" charset="-128"/>
              </a:rPr>
              <a:t>例：コイン投げ</a:t>
            </a:r>
          </a:p>
        </p:txBody>
      </p:sp>
      <p:sp>
        <p:nvSpPr>
          <p:cNvPr id="6" name="テキスト ボックス 5">
            <a:extLst>
              <a:ext uri="{FF2B5EF4-FFF2-40B4-BE49-F238E27FC236}">
                <a16:creationId xmlns:a16="http://schemas.microsoft.com/office/drawing/2014/main" id="{D85E05A8-2A3F-F44D-979A-0E2F8EAD063F}"/>
              </a:ext>
            </a:extLst>
          </p:cNvPr>
          <p:cNvSpPr txBox="1"/>
          <p:nvPr/>
        </p:nvSpPr>
        <p:spPr>
          <a:xfrm>
            <a:off x="2198976" y="1751882"/>
            <a:ext cx="896399"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標本空間</a:t>
            </a:r>
            <a:endParaRPr kumimoji="1" lang="ja-JP" altLang="en-US" sz="1385" dirty="0">
              <a:latin typeface="メイリオ" panose="020B0604030504040204" pitchFamily="50" charset="-128"/>
              <a:ea typeface="メイリオ" panose="020B0604030504040204" pitchFamily="50" charset="-128"/>
            </a:endParaRPr>
          </a:p>
        </p:txBody>
      </p:sp>
      <p:sp>
        <p:nvSpPr>
          <p:cNvPr id="5" name="コンテンツ プレースホルダー 4">
            <a:extLst>
              <a:ext uri="{FF2B5EF4-FFF2-40B4-BE49-F238E27FC236}">
                <a16:creationId xmlns:a16="http://schemas.microsoft.com/office/drawing/2014/main" id="{E8110639-5E15-4842-BE74-7D8C6F363729}"/>
              </a:ext>
            </a:extLst>
          </p:cNvPr>
          <p:cNvSpPr>
            <a:spLocks noGrp="1"/>
          </p:cNvSpPr>
          <p:nvPr>
            <p:ph idx="1"/>
          </p:nvPr>
        </p:nvSpPr>
        <p:spPr/>
        <p:txBody>
          <a:bodyPr/>
          <a:lstStyle/>
          <a:p>
            <a:endParaRPr lang="ja-JP" altLang="en-US"/>
          </a:p>
        </p:txBody>
      </p:sp>
      <p:sp>
        <p:nvSpPr>
          <p:cNvPr id="3" name="楕円 2">
            <a:extLst>
              <a:ext uri="{FF2B5EF4-FFF2-40B4-BE49-F238E27FC236}">
                <a16:creationId xmlns:a16="http://schemas.microsoft.com/office/drawing/2014/main" id="{ED8C2E14-EB38-4FEC-AEFF-CB700771D653}"/>
              </a:ext>
            </a:extLst>
          </p:cNvPr>
          <p:cNvSpPr/>
          <p:nvPr/>
        </p:nvSpPr>
        <p:spPr bwMode="auto">
          <a:xfrm>
            <a:off x="2350157" y="2132535"/>
            <a:ext cx="646276" cy="60465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楕円 36">
            <a:extLst>
              <a:ext uri="{FF2B5EF4-FFF2-40B4-BE49-F238E27FC236}">
                <a16:creationId xmlns:a16="http://schemas.microsoft.com/office/drawing/2014/main" id="{5E2CC3F0-CAB6-4E8C-938A-8FE2D63183EA}"/>
              </a:ext>
            </a:extLst>
          </p:cNvPr>
          <p:cNvSpPr/>
          <p:nvPr/>
        </p:nvSpPr>
        <p:spPr bwMode="auto">
          <a:xfrm>
            <a:off x="2369480" y="3156130"/>
            <a:ext cx="646276" cy="604652"/>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2" name="テキスト ボックス 11">
            <a:extLst>
              <a:ext uri="{FF2B5EF4-FFF2-40B4-BE49-F238E27FC236}">
                <a16:creationId xmlns:a16="http://schemas.microsoft.com/office/drawing/2014/main" id="{BFEF6DE9-5740-4513-97EB-334E3713D797}"/>
              </a:ext>
            </a:extLst>
          </p:cNvPr>
          <p:cNvSpPr txBox="1"/>
          <p:nvPr/>
        </p:nvSpPr>
        <p:spPr>
          <a:xfrm>
            <a:off x="2504827" y="2289131"/>
            <a:ext cx="1107766" cy="369332"/>
          </a:xfrm>
          <a:prstGeom prst="rect">
            <a:avLst/>
          </a:prstGeom>
          <a:noFill/>
        </p:spPr>
        <p:txBody>
          <a:bodyPr wrap="square" rtlCol="0">
            <a:spAutoFit/>
          </a:bodyPr>
          <a:lstStyle/>
          <a:p>
            <a:pPr algn="l"/>
            <a:r>
              <a:rPr kumimoji="1" lang="ja-JP" altLang="en-US" sz="1800" b="1" dirty="0">
                <a:latin typeface="メイリオ" panose="020B0604030504040204" pitchFamily="50" charset="-128"/>
                <a:ea typeface="メイリオ" panose="020B0604030504040204" pitchFamily="50" charset="-128"/>
              </a:rPr>
              <a:t>表</a:t>
            </a:r>
          </a:p>
        </p:txBody>
      </p:sp>
      <p:sp>
        <p:nvSpPr>
          <p:cNvPr id="44" name="テキスト ボックス 43">
            <a:extLst>
              <a:ext uri="{FF2B5EF4-FFF2-40B4-BE49-F238E27FC236}">
                <a16:creationId xmlns:a16="http://schemas.microsoft.com/office/drawing/2014/main" id="{B0A1E060-3CD1-46AB-97D8-E952E1FA75C5}"/>
              </a:ext>
            </a:extLst>
          </p:cNvPr>
          <p:cNvSpPr txBox="1"/>
          <p:nvPr/>
        </p:nvSpPr>
        <p:spPr>
          <a:xfrm>
            <a:off x="2510248" y="3308818"/>
            <a:ext cx="1107766" cy="369332"/>
          </a:xfrm>
          <a:prstGeom prst="rect">
            <a:avLst/>
          </a:prstGeom>
          <a:noFill/>
        </p:spPr>
        <p:txBody>
          <a:bodyPr wrap="square" rtlCol="0">
            <a:spAutoFit/>
          </a:bodyPr>
          <a:lstStyle/>
          <a:p>
            <a:pPr algn="l"/>
            <a:r>
              <a:rPr kumimoji="1" lang="ja-JP" altLang="en-US" sz="1800" b="1" dirty="0">
                <a:solidFill>
                  <a:schemeClr val="bg1"/>
                </a:solidFill>
                <a:latin typeface="メイリオ" panose="020B0604030504040204" pitchFamily="50" charset="-128"/>
                <a:ea typeface="メイリオ" panose="020B0604030504040204" pitchFamily="50" charset="-128"/>
              </a:rPr>
              <a:t>裏</a:t>
            </a:r>
          </a:p>
        </p:txBody>
      </p:sp>
      <p:sp>
        <p:nvSpPr>
          <p:cNvPr id="69" name="円/楕円 32">
            <a:extLst>
              <a:ext uri="{FF2B5EF4-FFF2-40B4-BE49-F238E27FC236}">
                <a16:creationId xmlns:a16="http://schemas.microsoft.com/office/drawing/2014/main" id="{8B1B888F-A6A2-4BCB-A69D-222EADDE8124}"/>
              </a:ext>
            </a:extLst>
          </p:cNvPr>
          <p:cNvSpPr/>
          <p:nvPr/>
        </p:nvSpPr>
        <p:spPr>
          <a:xfrm>
            <a:off x="1540205" y="2037229"/>
            <a:ext cx="2296344" cy="18669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3" name="テキスト ボックス 72">
            <a:extLst>
              <a:ext uri="{FF2B5EF4-FFF2-40B4-BE49-F238E27FC236}">
                <a16:creationId xmlns:a16="http://schemas.microsoft.com/office/drawing/2014/main" id="{ADA5234F-6CB9-4B4D-9EB5-59824C554EB3}"/>
              </a:ext>
            </a:extLst>
          </p:cNvPr>
          <p:cNvSpPr txBox="1"/>
          <p:nvPr/>
        </p:nvSpPr>
        <p:spPr>
          <a:xfrm>
            <a:off x="2170373" y="4000930"/>
            <a:ext cx="877163" cy="369332"/>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定義域</a:t>
            </a:r>
            <a:endParaRPr kumimoji="1" lang="ja-JP" altLang="en-US" sz="1800" dirty="0">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AD8B508C-7307-4C56-9F5C-C1FBF0037A09}"/>
              </a:ext>
            </a:extLst>
          </p:cNvPr>
          <p:cNvSpPr txBox="1"/>
          <p:nvPr/>
        </p:nvSpPr>
        <p:spPr>
          <a:xfrm>
            <a:off x="1997248" y="4297970"/>
            <a:ext cx="1223413" cy="347916"/>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標本空間</a:t>
            </a:r>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10896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E2F24-ABDF-4D16-8A8E-556DC7147FDE}"/>
              </a:ext>
            </a:extLst>
          </p:cNvPr>
          <p:cNvSpPr>
            <a:spLocks noGrp="1"/>
          </p:cNvSpPr>
          <p:nvPr>
            <p:ph type="title"/>
          </p:nvPr>
        </p:nvSpPr>
        <p:spPr/>
        <p:txBody>
          <a:bodyPr/>
          <a:lstStyle/>
          <a:p>
            <a:r>
              <a:rPr kumimoji="1" lang="ja-JP" altLang="en-US"/>
              <a:t>問題</a:t>
            </a:r>
            <a:endParaRPr kumimoji="1" lang="ja-JP" altLang="en-US" dirty="0"/>
          </a:p>
        </p:txBody>
      </p:sp>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sp>
        <p:nvSpPr>
          <p:cNvPr id="5" name="正方形/長方形 4">
            <a:extLst>
              <a:ext uri="{FF2B5EF4-FFF2-40B4-BE49-F238E27FC236}">
                <a16:creationId xmlns:a16="http://schemas.microsoft.com/office/drawing/2014/main" id="{66B99B7E-F563-4DA3-864B-47EED5EAE305}"/>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C84EB2F-8F00-4377-99B0-CCBFB8770256}"/>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7" name="テキスト ボックス 6">
                <a:extLst>
                  <a:ext uri="{FF2B5EF4-FFF2-40B4-BE49-F238E27FC236}">
                    <a16:creationId xmlns:a16="http://schemas.microsoft.com/office/drawing/2014/main" id="{0C84EB2F-8F00-4377-99B0-CCBFB8770256}"/>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3"/>
                <a:stretch>
                  <a:fillRect l="-506" t="-2190" b="-80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933069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E2F24-ABDF-4D16-8A8E-556DC7147FDE}"/>
              </a:ext>
            </a:extLst>
          </p:cNvPr>
          <p:cNvSpPr>
            <a:spLocks noGrp="1"/>
          </p:cNvSpPr>
          <p:nvPr>
            <p:ph type="title"/>
          </p:nvPr>
        </p:nvSpPr>
        <p:spPr/>
        <p:txBody>
          <a:bodyPr/>
          <a:lstStyle/>
          <a:p>
            <a:r>
              <a:rPr kumimoji="1" lang="ja-JP" altLang="en-US"/>
              <a:t>問題</a:t>
            </a:r>
            <a:endParaRPr kumimoji="1" lang="ja-JP" altLang="en-US" dirty="0"/>
          </a:p>
        </p:txBody>
      </p:sp>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BF5A149-AF77-4D4B-B9ED-543ACB2E1267}"/>
                  </a:ext>
                </a:extLst>
              </p:cNvPr>
              <p:cNvSpPr txBox="1"/>
              <p:nvPr/>
            </p:nvSpPr>
            <p:spPr>
              <a:xfrm>
                <a:off x="1872644" y="2165377"/>
                <a:ext cx="4680556" cy="369332"/>
              </a:xfrm>
              <a:prstGeom prst="rect">
                <a:avLst/>
              </a:prstGeom>
              <a:noFill/>
            </p:spPr>
            <p:txBody>
              <a:bodyPr wrap="square" rtlCol="0">
                <a:spAutoFit/>
              </a:bodyPr>
              <a:lstStyle/>
              <a:p>
                <a:pPr algn="l"/>
                <a14:m>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oMath>
                </a14:m>
                <a:r>
                  <a:rPr kumimoji="1" lang="ja-JP" altLang="en-US" sz="1800" dirty="0">
                    <a:latin typeface="メイリオ" panose="020B0604030504040204" pitchFamily="50" charset="-128"/>
                    <a:ea typeface="メイリオ" panose="020B0604030504040204" pitchFamily="50" charset="-128"/>
                  </a:rPr>
                  <a:t> は</a:t>
                </a:r>
                <a:r>
                  <a:rPr kumimoji="1" lang="en-US" altLang="ja-JP" sz="1800" dirty="0">
                    <a:latin typeface="メイリオ" panose="020B0604030504040204" pitchFamily="50" charset="-128"/>
                    <a:ea typeface="メイリオ" panose="020B0604030504040204" pitchFamily="50" charset="-128"/>
                  </a:rPr>
                  <a:t>1~5</a:t>
                </a:r>
                <a:r>
                  <a:rPr kumimoji="1" lang="ja-JP" altLang="en-US" sz="1800" dirty="0">
                    <a:latin typeface="メイリオ" panose="020B0604030504040204" pitchFamily="50" charset="-128"/>
                    <a:ea typeface="メイリオ" panose="020B0604030504040204" pitchFamily="50" charset="-128"/>
                  </a:rPr>
                  <a:t>までの実数をとるので</a:t>
                </a:r>
                <a:r>
                  <a:rPr kumimoji="1" lang="ja-JP" altLang="en-US" sz="1800" b="1" dirty="0">
                    <a:solidFill>
                      <a:srgbClr val="FF0000"/>
                    </a:solidFill>
                    <a:latin typeface="メイリオ" panose="020B0604030504040204" pitchFamily="50" charset="-128"/>
                    <a:ea typeface="メイリオ" panose="020B0604030504040204" pitchFamily="50" charset="-128"/>
                  </a:rPr>
                  <a:t>連続分布</a:t>
                </a:r>
              </a:p>
            </p:txBody>
          </p:sp>
        </mc:Choice>
        <mc:Fallback xmlns="">
          <p:sp>
            <p:nvSpPr>
              <p:cNvPr id="9" name="テキスト ボックス 8">
                <a:extLst>
                  <a:ext uri="{FF2B5EF4-FFF2-40B4-BE49-F238E27FC236}">
                    <a16:creationId xmlns:a16="http://schemas.microsoft.com/office/drawing/2014/main" id="{8BF5A149-AF77-4D4B-B9ED-543ACB2E1267}"/>
                  </a:ext>
                </a:extLst>
              </p:cNvPr>
              <p:cNvSpPr txBox="1">
                <a:spLocks noRot="1" noChangeAspect="1" noMove="1" noResize="1" noEditPoints="1" noAdjustHandles="1" noChangeArrowheads="1" noChangeShapeType="1" noTextEdit="1"/>
              </p:cNvSpPr>
              <p:nvPr/>
            </p:nvSpPr>
            <p:spPr>
              <a:xfrm>
                <a:off x="1872644" y="2165377"/>
                <a:ext cx="4680556" cy="369332"/>
              </a:xfrm>
              <a:prstGeom prst="rect">
                <a:avLst/>
              </a:prstGeom>
              <a:blipFill>
                <a:blip r:embed="rId3"/>
                <a:stretch>
                  <a:fillRect t="-4918" b="-27869"/>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14FAEE13-29F5-442F-BFE9-09E57582AAF0}"/>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C381BCD-D01F-4E4E-B820-0C9150C812D4}"/>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10" name="テキスト ボックス 9">
                <a:extLst>
                  <a:ext uri="{FF2B5EF4-FFF2-40B4-BE49-F238E27FC236}">
                    <a16:creationId xmlns:a16="http://schemas.microsoft.com/office/drawing/2014/main" id="{BC381BCD-D01F-4E4E-B820-0C9150C812D4}"/>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4"/>
                <a:stretch>
                  <a:fillRect l="-506" t="-2190" b="-80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55851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E2F24-ABDF-4D16-8A8E-556DC7147FDE}"/>
              </a:ext>
            </a:extLst>
          </p:cNvPr>
          <p:cNvSpPr>
            <a:spLocks noGrp="1"/>
          </p:cNvSpPr>
          <p:nvPr>
            <p:ph type="title"/>
          </p:nvPr>
        </p:nvSpPr>
        <p:spPr/>
        <p:txBody>
          <a:bodyPr/>
          <a:lstStyle/>
          <a:p>
            <a:r>
              <a:rPr kumimoji="1" lang="ja-JP" altLang="en-US"/>
              <a:t>解答</a:t>
            </a:r>
            <a:endParaRPr kumimoji="1" lang="ja-JP" altLang="en-US" dirty="0"/>
          </a:p>
        </p:txBody>
      </p:sp>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sp>
        <p:nvSpPr>
          <p:cNvPr id="8" name="テキスト ボックス 7">
            <a:extLst>
              <a:ext uri="{FF2B5EF4-FFF2-40B4-BE49-F238E27FC236}">
                <a16:creationId xmlns:a16="http://schemas.microsoft.com/office/drawing/2014/main" id="{318B921F-A3B5-412A-B659-C3DDABE2BB55}"/>
              </a:ext>
            </a:extLst>
          </p:cNvPr>
          <p:cNvSpPr txBox="1"/>
          <p:nvPr/>
        </p:nvSpPr>
        <p:spPr>
          <a:xfrm>
            <a:off x="1821181" y="2483358"/>
            <a:ext cx="3276600" cy="338554"/>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どのカードも</a:t>
            </a:r>
            <a:r>
              <a:rPr kumimoji="1" lang="ja-JP" altLang="en-US" sz="1600" b="1" dirty="0">
                <a:solidFill>
                  <a:srgbClr val="FF0000"/>
                </a:solidFill>
                <a:latin typeface="メイリオ" panose="020B0604030504040204" pitchFamily="50" charset="-128"/>
                <a:ea typeface="メイリオ" panose="020B0604030504040204" pitchFamily="50" charset="-128"/>
              </a:rPr>
              <a:t>一様に同じ確率</a:t>
            </a:r>
            <a:r>
              <a:rPr kumimoji="1" lang="ja-JP" altLang="en-US" sz="160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632ECFF-8CCB-4FC8-A92A-81E70E8A1255}"/>
                  </a:ext>
                </a:extLst>
              </p:cNvPr>
              <p:cNvSpPr txBox="1"/>
              <p:nvPr/>
            </p:nvSpPr>
            <p:spPr>
              <a:xfrm>
                <a:off x="1872644" y="2165377"/>
                <a:ext cx="4680556" cy="369332"/>
              </a:xfrm>
              <a:prstGeom prst="rect">
                <a:avLst/>
              </a:prstGeom>
              <a:noFill/>
            </p:spPr>
            <p:txBody>
              <a:bodyPr wrap="square" rtlCol="0">
                <a:spAutoFit/>
              </a:bodyPr>
              <a:lstStyle/>
              <a:p>
                <a:pPr algn="l"/>
                <a14:m>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oMath>
                </a14:m>
                <a:r>
                  <a:rPr kumimoji="1" lang="ja-JP" altLang="en-US" sz="1800" dirty="0">
                    <a:latin typeface="メイリオ" panose="020B0604030504040204" pitchFamily="50" charset="-128"/>
                    <a:ea typeface="メイリオ" panose="020B0604030504040204" pitchFamily="50" charset="-128"/>
                  </a:rPr>
                  <a:t> は</a:t>
                </a:r>
                <a:r>
                  <a:rPr kumimoji="1" lang="en-US" altLang="ja-JP" sz="1800" dirty="0">
                    <a:latin typeface="メイリオ" panose="020B0604030504040204" pitchFamily="50" charset="-128"/>
                    <a:ea typeface="メイリオ" panose="020B0604030504040204" pitchFamily="50" charset="-128"/>
                  </a:rPr>
                  <a:t>1~5</a:t>
                </a:r>
                <a:r>
                  <a:rPr kumimoji="1" lang="ja-JP" altLang="en-US" sz="1800" dirty="0">
                    <a:latin typeface="メイリオ" panose="020B0604030504040204" pitchFamily="50" charset="-128"/>
                    <a:ea typeface="メイリオ" panose="020B0604030504040204" pitchFamily="50" charset="-128"/>
                  </a:rPr>
                  <a:t>までの実数をとるので</a:t>
                </a:r>
                <a:r>
                  <a:rPr kumimoji="1" lang="ja-JP" altLang="en-US" sz="1800" b="1" dirty="0">
                    <a:solidFill>
                      <a:srgbClr val="FF0000"/>
                    </a:solidFill>
                    <a:latin typeface="メイリオ" panose="020B0604030504040204" pitchFamily="50" charset="-128"/>
                    <a:ea typeface="メイリオ" panose="020B0604030504040204" pitchFamily="50" charset="-128"/>
                  </a:rPr>
                  <a:t>連続分布</a:t>
                </a:r>
              </a:p>
            </p:txBody>
          </p:sp>
        </mc:Choice>
        <mc:Fallback xmlns="">
          <p:sp>
            <p:nvSpPr>
              <p:cNvPr id="10" name="テキスト ボックス 9">
                <a:extLst>
                  <a:ext uri="{FF2B5EF4-FFF2-40B4-BE49-F238E27FC236}">
                    <a16:creationId xmlns:a16="http://schemas.microsoft.com/office/drawing/2014/main" id="{E632ECFF-8CCB-4FC8-A92A-81E70E8A1255}"/>
                  </a:ext>
                </a:extLst>
              </p:cNvPr>
              <p:cNvSpPr txBox="1">
                <a:spLocks noRot="1" noChangeAspect="1" noMove="1" noResize="1" noEditPoints="1" noAdjustHandles="1" noChangeArrowheads="1" noChangeShapeType="1" noTextEdit="1"/>
              </p:cNvSpPr>
              <p:nvPr/>
            </p:nvSpPr>
            <p:spPr>
              <a:xfrm>
                <a:off x="1872644" y="2165377"/>
                <a:ext cx="4680556" cy="369332"/>
              </a:xfrm>
              <a:prstGeom prst="rect">
                <a:avLst/>
              </a:prstGeom>
              <a:blipFill>
                <a:blip r:embed="rId3"/>
                <a:stretch>
                  <a:fillRect t="-4918" b="-27869"/>
                </a:stretch>
              </a:blipFill>
            </p:spPr>
            <p:txBody>
              <a:bodyPr/>
              <a:lstStyle/>
              <a:p>
                <a:r>
                  <a:rPr lang="ja-JP" altLang="en-US">
                    <a:noFill/>
                  </a:rPr>
                  <a:t> </a:t>
                </a:r>
              </a:p>
            </p:txBody>
          </p:sp>
        </mc:Fallback>
      </mc:AlternateContent>
      <p:sp>
        <p:nvSpPr>
          <p:cNvPr id="11" name="正方形/長方形 10">
            <a:extLst>
              <a:ext uri="{FF2B5EF4-FFF2-40B4-BE49-F238E27FC236}">
                <a16:creationId xmlns:a16="http://schemas.microsoft.com/office/drawing/2014/main" id="{B4AAC1C6-E4E5-4AE7-971D-1C9151B65D75}"/>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713A215-F74A-4885-9D65-4F6275DF169C}"/>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12" name="テキスト ボックス 11">
                <a:extLst>
                  <a:ext uri="{FF2B5EF4-FFF2-40B4-BE49-F238E27FC236}">
                    <a16:creationId xmlns:a16="http://schemas.microsoft.com/office/drawing/2014/main" id="{B713A215-F74A-4885-9D65-4F6275DF169C}"/>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4"/>
                <a:stretch>
                  <a:fillRect l="-506" t="-2190" b="-80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189850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E2F24-ABDF-4D16-8A8E-556DC7147FDE}"/>
              </a:ext>
            </a:extLst>
          </p:cNvPr>
          <p:cNvSpPr>
            <a:spLocks noGrp="1"/>
          </p:cNvSpPr>
          <p:nvPr>
            <p:ph type="title"/>
          </p:nvPr>
        </p:nvSpPr>
        <p:spPr/>
        <p:txBody>
          <a:bodyPr/>
          <a:lstStyle/>
          <a:p>
            <a:r>
              <a:rPr kumimoji="1" lang="ja-JP" altLang="en-US"/>
              <a:t>解答</a:t>
            </a:r>
            <a:endParaRPr kumimoji="1" lang="ja-JP" altLang="en-US" dirty="0"/>
          </a:p>
        </p:txBody>
      </p:sp>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8462D5DF-CEB8-4ACE-9C83-E839452EDFEB}"/>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31" name="正方形/長方形 30">
                <a:extLst>
                  <a:ext uri="{FF2B5EF4-FFF2-40B4-BE49-F238E27FC236}">
                    <a16:creationId xmlns:a16="http://schemas.microsoft.com/office/drawing/2014/main" id="{8462D5DF-CEB8-4ACE-9C83-E839452EDFEB}"/>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3"/>
                <a:stretch>
                  <a:fillRect/>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1018F6DC-3F48-4C84-B6D1-63BB8468D173}"/>
              </a:ext>
            </a:extLst>
          </p:cNvPr>
          <p:cNvSpPr txBox="1"/>
          <p:nvPr/>
        </p:nvSpPr>
        <p:spPr>
          <a:xfrm>
            <a:off x="1821181" y="2483358"/>
            <a:ext cx="3276600" cy="338554"/>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どのカードも</a:t>
            </a:r>
            <a:r>
              <a:rPr kumimoji="1" lang="ja-JP" altLang="en-US" sz="1600" b="1" dirty="0">
                <a:solidFill>
                  <a:srgbClr val="FF0000"/>
                </a:solidFill>
                <a:latin typeface="メイリオ" panose="020B0604030504040204" pitchFamily="50" charset="-128"/>
                <a:ea typeface="メイリオ" panose="020B0604030504040204" pitchFamily="50" charset="-128"/>
              </a:rPr>
              <a:t>一様に同じ確率</a:t>
            </a:r>
            <a:r>
              <a:rPr kumimoji="1" lang="ja-JP" altLang="en-US" sz="160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D7463FB-EABC-453D-BBDD-05A621488DC4}"/>
                  </a:ext>
                </a:extLst>
              </p:cNvPr>
              <p:cNvSpPr txBox="1"/>
              <p:nvPr/>
            </p:nvSpPr>
            <p:spPr>
              <a:xfrm>
                <a:off x="1872644" y="2165377"/>
                <a:ext cx="4680556" cy="369332"/>
              </a:xfrm>
              <a:prstGeom prst="rect">
                <a:avLst/>
              </a:prstGeom>
              <a:noFill/>
            </p:spPr>
            <p:txBody>
              <a:bodyPr wrap="square" rtlCol="0">
                <a:spAutoFit/>
              </a:bodyPr>
              <a:lstStyle/>
              <a:p>
                <a:pPr algn="l"/>
                <a14:m>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oMath>
                </a14:m>
                <a:r>
                  <a:rPr kumimoji="1" lang="ja-JP" altLang="en-US" sz="1800" dirty="0">
                    <a:latin typeface="メイリオ" panose="020B0604030504040204" pitchFamily="50" charset="-128"/>
                    <a:ea typeface="メイリオ" panose="020B0604030504040204" pitchFamily="50" charset="-128"/>
                  </a:rPr>
                  <a:t> は</a:t>
                </a:r>
                <a:r>
                  <a:rPr kumimoji="1" lang="en-US" altLang="ja-JP" sz="1800" dirty="0">
                    <a:latin typeface="メイリオ" panose="020B0604030504040204" pitchFamily="50" charset="-128"/>
                    <a:ea typeface="メイリオ" panose="020B0604030504040204" pitchFamily="50" charset="-128"/>
                  </a:rPr>
                  <a:t>1~5</a:t>
                </a:r>
                <a:r>
                  <a:rPr kumimoji="1" lang="ja-JP" altLang="en-US" sz="1800" dirty="0">
                    <a:latin typeface="メイリオ" panose="020B0604030504040204" pitchFamily="50" charset="-128"/>
                    <a:ea typeface="メイリオ" panose="020B0604030504040204" pitchFamily="50" charset="-128"/>
                  </a:rPr>
                  <a:t>までの実数をとるので</a:t>
                </a:r>
                <a:r>
                  <a:rPr kumimoji="1" lang="ja-JP" altLang="en-US" sz="1800" b="1" dirty="0">
                    <a:solidFill>
                      <a:srgbClr val="FF0000"/>
                    </a:solidFill>
                    <a:latin typeface="メイリオ" panose="020B0604030504040204" pitchFamily="50" charset="-128"/>
                    <a:ea typeface="メイリオ" panose="020B0604030504040204" pitchFamily="50" charset="-128"/>
                  </a:rPr>
                  <a:t>連続分布</a:t>
                </a:r>
              </a:p>
            </p:txBody>
          </p:sp>
        </mc:Choice>
        <mc:Fallback xmlns="">
          <p:sp>
            <p:nvSpPr>
              <p:cNvPr id="28" name="テキスト ボックス 27">
                <a:extLst>
                  <a:ext uri="{FF2B5EF4-FFF2-40B4-BE49-F238E27FC236}">
                    <a16:creationId xmlns:a16="http://schemas.microsoft.com/office/drawing/2014/main" id="{8D7463FB-EABC-453D-BBDD-05A621488DC4}"/>
                  </a:ext>
                </a:extLst>
              </p:cNvPr>
              <p:cNvSpPr txBox="1">
                <a:spLocks noRot="1" noChangeAspect="1" noMove="1" noResize="1" noEditPoints="1" noAdjustHandles="1" noChangeArrowheads="1" noChangeShapeType="1" noTextEdit="1"/>
              </p:cNvSpPr>
              <p:nvPr/>
            </p:nvSpPr>
            <p:spPr>
              <a:xfrm>
                <a:off x="1872644" y="2165377"/>
                <a:ext cx="4680556" cy="369332"/>
              </a:xfrm>
              <a:prstGeom prst="rect">
                <a:avLst/>
              </a:prstGeom>
              <a:blipFill>
                <a:blip r:embed="rId4"/>
                <a:stretch>
                  <a:fillRect t="-4918" b="-27869"/>
                </a:stretch>
              </a:blipFill>
            </p:spPr>
            <p:txBody>
              <a:bodyPr/>
              <a:lstStyle/>
              <a:p>
                <a:r>
                  <a:rPr lang="ja-JP" altLang="en-US">
                    <a:noFill/>
                  </a:rPr>
                  <a:t> </a:t>
                </a:r>
              </a:p>
            </p:txBody>
          </p:sp>
        </mc:Fallback>
      </mc:AlternateContent>
      <p:sp>
        <p:nvSpPr>
          <p:cNvPr id="29" name="正方形/長方形 28">
            <a:extLst>
              <a:ext uri="{FF2B5EF4-FFF2-40B4-BE49-F238E27FC236}">
                <a16:creationId xmlns:a16="http://schemas.microsoft.com/office/drawing/2014/main" id="{A107325B-DA92-44EF-AED3-2468B28A4648}"/>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09C0F33C-FE6D-4CB1-883D-F90720AECE45}"/>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30" name="テキスト ボックス 29">
                <a:extLst>
                  <a:ext uri="{FF2B5EF4-FFF2-40B4-BE49-F238E27FC236}">
                    <a16:creationId xmlns:a16="http://schemas.microsoft.com/office/drawing/2014/main" id="{09C0F33C-FE6D-4CB1-883D-F90720AECE45}"/>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5"/>
                <a:stretch>
                  <a:fillRect l="-506" t="-2190" b="-80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129934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E2F24-ABDF-4D16-8A8E-556DC7147FDE}"/>
              </a:ext>
            </a:extLst>
          </p:cNvPr>
          <p:cNvSpPr>
            <a:spLocks noGrp="1"/>
          </p:cNvSpPr>
          <p:nvPr>
            <p:ph type="title"/>
          </p:nvPr>
        </p:nvSpPr>
        <p:spPr/>
        <p:txBody>
          <a:bodyPr/>
          <a:lstStyle/>
          <a:p>
            <a:r>
              <a:rPr kumimoji="1" lang="ja-JP" altLang="en-US"/>
              <a:t>解答</a:t>
            </a:r>
            <a:endParaRPr kumimoji="1" lang="ja-JP" altLang="en-US" dirty="0"/>
          </a:p>
        </p:txBody>
      </p:sp>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7" name="テキスト ボックス 26">
            <a:extLst>
              <a:ext uri="{FF2B5EF4-FFF2-40B4-BE49-F238E27FC236}">
                <a16:creationId xmlns:a16="http://schemas.microsoft.com/office/drawing/2014/main" id="{39EC1FAA-C118-4C90-8187-66F19279A422}"/>
              </a:ext>
            </a:extLst>
          </p:cNvPr>
          <p:cNvSpPr txBox="1"/>
          <p:nvPr/>
        </p:nvSpPr>
        <p:spPr>
          <a:xfrm>
            <a:off x="1820467" y="2824544"/>
            <a:ext cx="433940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r>
              <a:rPr kumimoji="1" lang="ja-JP" altLang="en-US" sz="1350" dirty="0">
                <a:latin typeface="メイリオ" panose="020B0604030504040204" pitchFamily="50" charset="-128"/>
                <a:ea typeface="メイリオ" panose="020B0604030504040204" pitchFamily="50" charset="-128"/>
              </a:rPr>
              <a:t>未満の数、</a:t>
            </a:r>
            <a:r>
              <a:rPr kumimoji="1" lang="en-US" altLang="ja-JP" sz="1350" dirty="0">
                <a:latin typeface="メイリオ" panose="020B0604030504040204" pitchFamily="50" charset="-128"/>
                <a:ea typeface="メイリオ" panose="020B0604030504040204" pitchFamily="50" charset="-128"/>
              </a:rPr>
              <a:t>5</a:t>
            </a:r>
            <a:r>
              <a:rPr kumimoji="1" lang="ja-JP" altLang="en-US" sz="1350" dirty="0">
                <a:latin typeface="メイリオ" panose="020B0604030504040204" pitchFamily="50" charset="-128"/>
                <a:ea typeface="メイリオ" panose="020B0604030504040204" pitchFamily="50" charset="-128"/>
              </a:rPr>
              <a:t>より大きな数を引く確率は</a:t>
            </a:r>
            <a:r>
              <a:rPr kumimoji="1" lang="en-US" altLang="ja-JP" sz="1350" b="1" dirty="0">
                <a:solidFill>
                  <a:srgbClr val="FF0000"/>
                </a:solidFill>
                <a:latin typeface="メイリオ" panose="020B0604030504040204" pitchFamily="50" charset="-128"/>
                <a:ea typeface="メイリオ" panose="020B0604030504040204" pitchFamily="50" charset="-128"/>
              </a:rPr>
              <a:t>0</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11B89C14-E060-4FDC-934F-6CD20EE98E8A}"/>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38" name="正方形/長方形 37">
                <a:extLst>
                  <a:ext uri="{FF2B5EF4-FFF2-40B4-BE49-F238E27FC236}">
                    <a16:creationId xmlns:a16="http://schemas.microsoft.com/office/drawing/2014/main" id="{11B89C14-E060-4FDC-934F-6CD20EE98E8A}"/>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3"/>
                <a:stretch>
                  <a:fillRect/>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FFE11996-C545-4DD4-BB67-D7A8D182AF8D}"/>
              </a:ext>
            </a:extLst>
          </p:cNvPr>
          <p:cNvSpPr txBox="1"/>
          <p:nvPr/>
        </p:nvSpPr>
        <p:spPr>
          <a:xfrm>
            <a:off x="1821181" y="2483358"/>
            <a:ext cx="3276600" cy="338554"/>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どのカードも</a:t>
            </a:r>
            <a:r>
              <a:rPr kumimoji="1" lang="ja-JP" altLang="en-US" sz="1600" b="1" dirty="0">
                <a:solidFill>
                  <a:srgbClr val="FF0000"/>
                </a:solidFill>
                <a:latin typeface="メイリオ" panose="020B0604030504040204" pitchFamily="50" charset="-128"/>
                <a:ea typeface="メイリオ" panose="020B0604030504040204" pitchFamily="50" charset="-128"/>
              </a:rPr>
              <a:t>一様に同じ確率</a:t>
            </a:r>
            <a:r>
              <a:rPr kumimoji="1" lang="ja-JP" altLang="en-US" sz="160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661AD34-BB5E-4026-9E8B-019462DCFD84}"/>
                  </a:ext>
                </a:extLst>
              </p:cNvPr>
              <p:cNvSpPr txBox="1"/>
              <p:nvPr/>
            </p:nvSpPr>
            <p:spPr>
              <a:xfrm>
                <a:off x="1872644" y="2165377"/>
                <a:ext cx="4680556" cy="369332"/>
              </a:xfrm>
              <a:prstGeom prst="rect">
                <a:avLst/>
              </a:prstGeom>
              <a:noFill/>
            </p:spPr>
            <p:txBody>
              <a:bodyPr wrap="square" rtlCol="0">
                <a:spAutoFit/>
              </a:bodyPr>
              <a:lstStyle/>
              <a:p>
                <a:pPr algn="l"/>
                <a14:m>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oMath>
                </a14:m>
                <a:r>
                  <a:rPr kumimoji="1" lang="ja-JP" altLang="en-US" sz="1800" dirty="0">
                    <a:latin typeface="メイリオ" panose="020B0604030504040204" pitchFamily="50" charset="-128"/>
                    <a:ea typeface="メイリオ" panose="020B0604030504040204" pitchFamily="50" charset="-128"/>
                  </a:rPr>
                  <a:t> は</a:t>
                </a:r>
                <a:r>
                  <a:rPr kumimoji="1" lang="en-US" altLang="ja-JP" sz="1800" dirty="0">
                    <a:latin typeface="メイリオ" panose="020B0604030504040204" pitchFamily="50" charset="-128"/>
                    <a:ea typeface="メイリオ" panose="020B0604030504040204" pitchFamily="50" charset="-128"/>
                  </a:rPr>
                  <a:t>1~5</a:t>
                </a:r>
                <a:r>
                  <a:rPr kumimoji="1" lang="ja-JP" altLang="en-US" sz="1800" dirty="0">
                    <a:latin typeface="メイリオ" panose="020B0604030504040204" pitchFamily="50" charset="-128"/>
                    <a:ea typeface="メイリオ" panose="020B0604030504040204" pitchFamily="50" charset="-128"/>
                  </a:rPr>
                  <a:t>までの実数をとるので</a:t>
                </a:r>
                <a:r>
                  <a:rPr kumimoji="1" lang="ja-JP" altLang="en-US" sz="1800" b="1" dirty="0">
                    <a:solidFill>
                      <a:srgbClr val="FF0000"/>
                    </a:solidFill>
                    <a:latin typeface="メイリオ" panose="020B0604030504040204" pitchFamily="50" charset="-128"/>
                    <a:ea typeface="メイリオ" panose="020B0604030504040204" pitchFamily="50" charset="-128"/>
                  </a:rPr>
                  <a:t>連続分布</a:t>
                </a:r>
              </a:p>
            </p:txBody>
          </p:sp>
        </mc:Choice>
        <mc:Fallback xmlns="">
          <p:sp>
            <p:nvSpPr>
              <p:cNvPr id="36" name="テキスト ボックス 35">
                <a:extLst>
                  <a:ext uri="{FF2B5EF4-FFF2-40B4-BE49-F238E27FC236}">
                    <a16:creationId xmlns:a16="http://schemas.microsoft.com/office/drawing/2014/main" id="{C661AD34-BB5E-4026-9E8B-019462DCFD84}"/>
                  </a:ext>
                </a:extLst>
              </p:cNvPr>
              <p:cNvSpPr txBox="1">
                <a:spLocks noRot="1" noChangeAspect="1" noMove="1" noResize="1" noEditPoints="1" noAdjustHandles="1" noChangeArrowheads="1" noChangeShapeType="1" noTextEdit="1"/>
              </p:cNvSpPr>
              <p:nvPr/>
            </p:nvSpPr>
            <p:spPr>
              <a:xfrm>
                <a:off x="1872644" y="2165377"/>
                <a:ext cx="4680556" cy="369332"/>
              </a:xfrm>
              <a:prstGeom prst="rect">
                <a:avLst/>
              </a:prstGeom>
              <a:blipFill>
                <a:blip r:embed="rId4"/>
                <a:stretch>
                  <a:fillRect t="-4918" b="-27869"/>
                </a:stretch>
              </a:blipFill>
            </p:spPr>
            <p:txBody>
              <a:bodyPr/>
              <a:lstStyle/>
              <a:p>
                <a:r>
                  <a:rPr lang="ja-JP" altLang="en-US">
                    <a:noFill/>
                  </a:rPr>
                  <a:t> </a:t>
                </a:r>
              </a:p>
            </p:txBody>
          </p:sp>
        </mc:Fallback>
      </mc:AlternateContent>
      <p:sp>
        <p:nvSpPr>
          <p:cNvPr id="37" name="正方形/長方形 36">
            <a:extLst>
              <a:ext uri="{FF2B5EF4-FFF2-40B4-BE49-F238E27FC236}">
                <a16:creationId xmlns:a16="http://schemas.microsoft.com/office/drawing/2014/main" id="{D0590A95-3F38-4659-8902-D24D811112CA}"/>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C4A3CB0B-A3DB-4131-A6BD-F6767B350C3F}"/>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40" name="テキスト ボックス 39">
                <a:extLst>
                  <a:ext uri="{FF2B5EF4-FFF2-40B4-BE49-F238E27FC236}">
                    <a16:creationId xmlns:a16="http://schemas.microsoft.com/office/drawing/2014/main" id="{C4A3CB0B-A3DB-4131-A6BD-F6767B350C3F}"/>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5"/>
                <a:stretch>
                  <a:fillRect l="-506" t="-2190" b="-80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92036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cxnSp>
        <p:nvCxnSpPr>
          <p:cNvPr id="31" name="直線コネクタ 30">
            <a:extLst>
              <a:ext uri="{FF2B5EF4-FFF2-40B4-BE49-F238E27FC236}">
                <a16:creationId xmlns:a16="http://schemas.microsoft.com/office/drawing/2014/main" id="{AD4DFD33-7FD4-4CDC-A4F5-8AD74E2F5CE5}"/>
              </a:ext>
            </a:extLst>
          </p:cNvPr>
          <p:cNvCxnSpPr>
            <a:cxnSpLocks/>
          </p:cNvCxnSpPr>
          <p:nvPr/>
        </p:nvCxnSpPr>
        <p:spPr bwMode="auto">
          <a:xfrm flipH="1">
            <a:off x="3670875" y="3771900"/>
            <a:ext cx="443925" cy="0"/>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sp>
        <p:nvSpPr>
          <p:cNvPr id="36" name="テキスト ボックス 35">
            <a:extLst>
              <a:ext uri="{FF2B5EF4-FFF2-40B4-BE49-F238E27FC236}">
                <a16:creationId xmlns:a16="http://schemas.microsoft.com/office/drawing/2014/main" id="{7215B64E-B27D-403C-A011-0C8061418A35}"/>
              </a:ext>
            </a:extLst>
          </p:cNvPr>
          <p:cNvSpPr txBox="1"/>
          <p:nvPr/>
        </p:nvSpPr>
        <p:spPr>
          <a:xfrm>
            <a:off x="3385161" y="3657656"/>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E4A33C2E-F9E3-4890-9D05-993074C309BA}"/>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37" name="正方形/長方形 36">
                <a:extLst>
                  <a:ext uri="{FF2B5EF4-FFF2-40B4-BE49-F238E27FC236}">
                    <a16:creationId xmlns:a16="http://schemas.microsoft.com/office/drawing/2014/main" id="{E4A33C2E-F9E3-4890-9D05-993074C309BA}"/>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3"/>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806234C2-151A-4578-86E0-14C270BB258C}"/>
              </a:ext>
            </a:extLst>
          </p:cNvPr>
          <p:cNvSpPr txBox="1"/>
          <p:nvPr/>
        </p:nvSpPr>
        <p:spPr>
          <a:xfrm>
            <a:off x="1820467" y="2824544"/>
            <a:ext cx="433940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r>
              <a:rPr kumimoji="1" lang="ja-JP" altLang="en-US" sz="1350" dirty="0">
                <a:latin typeface="メイリオ" panose="020B0604030504040204" pitchFamily="50" charset="-128"/>
                <a:ea typeface="メイリオ" panose="020B0604030504040204" pitchFamily="50" charset="-128"/>
              </a:rPr>
              <a:t>未満の数、</a:t>
            </a:r>
            <a:r>
              <a:rPr kumimoji="1" lang="en-US" altLang="ja-JP" sz="1350" dirty="0">
                <a:latin typeface="メイリオ" panose="020B0604030504040204" pitchFamily="50" charset="-128"/>
                <a:ea typeface="メイリオ" panose="020B0604030504040204" pitchFamily="50" charset="-128"/>
              </a:rPr>
              <a:t>5</a:t>
            </a:r>
            <a:r>
              <a:rPr kumimoji="1" lang="ja-JP" altLang="en-US" sz="1350" dirty="0">
                <a:latin typeface="メイリオ" panose="020B0604030504040204" pitchFamily="50" charset="-128"/>
                <a:ea typeface="メイリオ" panose="020B0604030504040204" pitchFamily="50" charset="-128"/>
              </a:rPr>
              <a:t>より大きな数を引く確率は</a:t>
            </a:r>
            <a:r>
              <a:rPr kumimoji="1" lang="en-US" altLang="ja-JP" sz="1350" b="1" dirty="0">
                <a:solidFill>
                  <a:srgbClr val="FF0000"/>
                </a:solidFill>
                <a:latin typeface="メイリオ" panose="020B0604030504040204" pitchFamily="50" charset="-128"/>
                <a:ea typeface="メイリオ" panose="020B0604030504040204" pitchFamily="50" charset="-128"/>
              </a:rPr>
              <a:t>0</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E7EF9460-F191-485D-A6A2-65F12597102D}"/>
              </a:ext>
            </a:extLst>
          </p:cNvPr>
          <p:cNvSpPr txBox="1"/>
          <p:nvPr/>
        </p:nvSpPr>
        <p:spPr>
          <a:xfrm>
            <a:off x="1821181" y="2483358"/>
            <a:ext cx="3276600" cy="338554"/>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どのカードも</a:t>
            </a:r>
            <a:r>
              <a:rPr kumimoji="1" lang="ja-JP" altLang="en-US" sz="1600" b="1" dirty="0">
                <a:solidFill>
                  <a:srgbClr val="FF0000"/>
                </a:solidFill>
                <a:latin typeface="メイリオ" panose="020B0604030504040204" pitchFamily="50" charset="-128"/>
                <a:ea typeface="メイリオ" panose="020B0604030504040204" pitchFamily="50" charset="-128"/>
              </a:rPr>
              <a:t>一様に同じ確率</a:t>
            </a:r>
            <a:r>
              <a:rPr kumimoji="1" lang="ja-JP" altLang="en-US" sz="160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CA549A51-F601-45E7-9A97-C47E6F70BB55}"/>
                  </a:ext>
                </a:extLst>
              </p:cNvPr>
              <p:cNvSpPr txBox="1"/>
              <p:nvPr/>
            </p:nvSpPr>
            <p:spPr>
              <a:xfrm>
                <a:off x="1872644" y="2165377"/>
                <a:ext cx="4680556" cy="369332"/>
              </a:xfrm>
              <a:prstGeom prst="rect">
                <a:avLst/>
              </a:prstGeom>
              <a:noFill/>
            </p:spPr>
            <p:txBody>
              <a:bodyPr wrap="square" rtlCol="0">
                <a:spAutoFit/>
              </a:bodyPr>
              <a:lstStyle/>
              <a:p>
                <a:pPr algn="l"/>
                <a14:m>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oMath>
                </a14:m>
                <a:r>
                  <a:rPr kumimoji="1" lang="ja-JP" altLang="en-US" sz="1800" dirty="0">
                    <a:latin typeface="メイリオ" panose="020B0604030504040204" pitchFamily="50" charset="-128"/>
                    <a:ea typeface="メイリオ" panose="020B0604030504040204" pitchFamily="50" charset="-128"/>
                  </a:rPr>
                  <a:t> は</a:t>
                </a:r>
                <a:r>
                  <a:rPr kumimoji="1" lang="en-US" altLang="ja-JP" sz="1800" dirty="0">
                    <a:latin typeface="メイリオ" panose="020B0604030504040204" pitchFamily="50" charset="-128"/>
                    <a:ea typeface="メイリオ" panose="020B0604030504040204" pitchFamily="50" charset="-128"/>
                  </a:rPr>
                  <a:t>1~5</a:t>
                </a:r>
                <a:r>
                  <a:rPr kumimoji="1" lang="ja-JP" altLang="en-US" sz="1800" dirty="0">
                    <a:latin typeface="メイリオ" panose="020B0604030504040204" pitchFamily="50" charset="-128"/>
                    <a:ea typeface="メイリオ" panose="020B0604030504040204" pitchFamily="50" charset="-128"/>
                  </a:rPr>
                  <a:t>までの実数をとるので</a:t>
                </a:r>
                <a:r>
                  <a:rPr kumimoji="1" lang="ja-JP" altLang="en-US" sz="1800" b="1" dirty="0">
                    <a:solidFill>
                      <a:srgbClr val="FF0000"/>
                    </a:solidFill>
                    <a:latin typeface="メイリオ" panose="020B0604030504040204" pitchFamily="50" charset="-128"/>
                    <a:ea typeface="メイリオ" panose="020B0604030504040204" pitchFamily="50" charset="-128"/>
                  </a:rPr>
                  <a:t>連続分布</a:t>
                </a:r>
              </a:p>
            </p:txBody>
          </p:sp>
        </mc:Choice>
        <mc:Fallback xmlns="">
          <p:sp>
            <p:nvSpPr>
              <p:cNvPr id="41" name="テキスト ボックス 40">
                <a:extLst>
                  <a:ext uri="{FF2B5EF4-FFF2-40B4-BE49-F238E27FC236}">
                    <a16:creationId xmlns:a16="http://schemas.microsoft.com/office/drawing/2014/main" id="{CA549A51-F601-45E7-9A97-C47E6F70BB55}"/>
                  </a:ext>
                </a:extLst>
              </p:cNvPr>
              <p:cNvSpPr txBox="1">
                <a:spLocks noRot="1" noChangeAspect="1" noMove="1" noResize="1" noEditPoints="1" noAdjustHandles="1" noChangeArrowheads="1" noChangeShapeType="1" noTextEdit="1"/>
              </p:cNvSpPr>
              <p:nvPr/>
            </p:nvSpPr>
            <p:spPr>
              <a:xfrm>
                <a:off x="1872644" y="2165377"/>
                <a:ext cx="4680556" cy="369332"/>
              </a:xfrm>
              <a:prstGeom prst="rect">
                <a:avLst/>
              </a:prstGeom>
              <a:blipFill>
                <a:blip r:embed="rId4"/>
                <a:stretch>
                  <a:fillRect t="-4918" b="-27869"/>
                </a:stretch>
              </a:blipFill>
            </p:spPr>
            <p:txBody>
              <a:bodyPr/>
              <a:lstStyle/>
              <a:p>
                <a:r>
                  <a:rPr lang="ja-JP" altLang="en-US">
                    <a:noFill/>
                  </a:rPr>
                  <a:t> </a:t>
                </a:r>
              </a:p>
            </p:txBody>
          </p:sp>
        </mc:Fallback>
      </mc:AlternateContent>
      <p:sp>
        <p:nvSpPr>
          <p:cNvPr id="42" name="正方形/長方形 41">
            <a:extLst>
              <a:ext uri="{FF2B5EF4-FFF2-40B4-BE49-F238E27FC236}">
                <a16:creationId xmlns:a16="http://schemas.microsoft.com/office/drawing/2014/main" id="{E7CBABEF-A665-40FF-8F7E-5308DD333617}"/>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F5B9FF3C-AA0F-4F78-A717-B7340D5EEF3B}"/>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43" name="テキスト ボックス 42">
                <a:extLst>
                  <a:ext uri="{FF2B5EF4-FFF2-40B4-BE49-F238E27FC236}">
                    <a16:creationId xmlns:a16="http://schemas.microsoft.com/office/drawing/2014/main" id="{F5B9FF3C-AA0F-4F78-A717-B7340D5EEF3B}"/>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5"/>
                <a:stretch>
                  <a:fillRect l="-506" t="-2190" b="-8029"/>
                </a:stretch>
              </a:blipFill>
            </p:spPr>
            <p:txBody>
              <a:bodyPr/>
              <a:lstStyle/>
              <a:p>
                <a:r>
                  <a:rPr lang="ja-JP" altLang="en-US">
                    <a:noFill/>
                  </a:rPr>
                  <a:t> </a:t>
                </a:r>
              </a:p>
            </p:txBody>
          </p:sp>
        </mc:Fallback>
      </mc:AlternateContent>
      <p:sp>
        <p:nvSpPr>
          <p:cNvPr id="45" name="タイトル 1">
            <a:extLst>
              <a:ext uri="{FF2B5EF4-FFF2-40B4-BE49-F238E27FC236}">
                <a16:creationId xmlns:a16="http://schemas.microsoft.com/office/drawing/2014/main" id="{4A1A5172-7365-3F4A-80ED-7DEAA6769C92}"/>
              </a:ext>
            </a:extLst>
          </p:cNvPr>
          <p:cNvSpPr>
            <a:spLocks noGrp="1"/>
          </p:cNvSpPr>
          <p:nvPr>
            <p:ph type="title"/>
          </p:nvPr>
        </p:nvSpPr>
        <p:spPr>
          <a:xfrm>
            <a:off x="903290" y="113112"/>
            <a:ext cx="7926387" cy="572690"/>
          </a:xfrm>
        </p:spPr>
        <p:txBody>
          <a:bodyPr/>
          <a:lstStyle/>
          <a:p>
            <a:r>
              <a:rPr kumimoji="1" lang="ja-JP" altLang="en-US"/>
              <a:t>解答</a:t>
            </a:r>
            <a:endParaRPr kumimoji="1" lang="ja-JP" altLang="en-US" dirty="0"/>
          </a:p>
        </p:txBody>
      </p:sp>
    </p:spTree>
    <p:extLst>
      <p:ext uri="{BB962C8B-B14F-4D97-AF65-F5344CB8AC3E}">
        <p14:creationId xmlns:p14="http://schemas.microsoft.com/office/powerpoint/2010/main" val="27671883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sp>
        <p:nvSpPr>
          <p:cNvPr id="40" name="テキスト ボックス 39">
            <a:extLst>
              <a:ext uri="{FF2B5EF4-FFF2-40B4-BE49-F238E27FC236}">
                <a16:creationId xmlns:a16="http://schemas.microsoft.com/office/drawing/2014/main" id="{FD699CBC-8B46-41E6-90AD-5F57CE0DFD26}"/>
              </a:ext>
            </a:extLst>
          </p:cNvPr>
          <p:cNvSpPr txBox="1"/>
          <p:nvPr/>
        </p:nvSpPr>
        <p:spPr>
          <a:xfrm>
            <a:off x="1820467" y="3141547"/>
            <a:ext cx="1725635" cy="300082"/>
          </a:xfrm>
          <a:prstGeom prst="rect">
            <a:avLst/>
          </a:prstGeom>
          <a:noFill/>
        </p:spPr>
        <p:txBody>
          <a:bodyPr wrap="square" rtlCol="0">
            <a:spAutoFit/>
          </a:bodyPr>
          <a:lstStyle/>
          <a:p>
            <a:pPr algn="l"/>
            <a:r>
              <a:rPr kumimoji="1" lang="ja-JP" altLang="en-US" sz="1350" b="1" dirty="0">
                <a:solidFill>
                  <a:srgbClr val="FF0000"/>
                </a:solidFill>
                <a:latin typeface="メイリオ" panose="020B0604030504040204" pitchFamily="50" charset="-128"/>
                <a:ea typeface="メイリオ" panose="020B0604030504040204" pitchFamily="50" charset="-128"/>
              </a:rPr>
              <a:t>全確率</a:t>
            </a:r>
            <a:r>
              <a:rPr kumimoji="1" lang="en-US" altLang="ja-JP" sz="1350" b="1" dirty="0">
                <a:solidFill>
                  <a:srgbClr val="FF0000"/>
                </a:solidFill>
                <a:latin typeface="メイリオ" panose="020B0604030504040204" pitchFamily="50" charset="-128"/>
                <a:ea typeface="メイリオ" panose="020B0604030504040204" pitchFamily="50" charset="-128"/>
              </a:rPr>
              <a:t>=</a:t>
            </a:r>
            <a:r>
              <a:rPr kumimoji="1" lang="ja-JP" altLang="en-US" sz="1350" b="1" dirty="0">
                <a:solidFill>
                  <a:srgbClr val="FF0000"/>
                </a:solidFill>
                <a:latin typeface="メイリオ" panose="020B0604030504040204" pitchFamily="50" charset="-128"/>
                <a:ea typeface="メイリオ" panose="020B0604030504040204" pitchFamily="50" charset="-128"/>
              </a:rPr>
              <a:t>面積は</a:t>
            </a:r>
            <a:r>
              <a:rPr kumimoji="1" lang="en-US" altLang="ja-JP" sz="1350" b="1" dirty="0">
                <a:solidFill>
                  <a:srgbClr val="FF0000"/>
                </a:solidFill>
                <a:latin typeface="メイリオ" panose="020B0604030504040204" pitchFamily="50" charset="-128"/>
                <a:ea typeface="メイリオ" panose="020B0604030504040204" pitchFamily="50" charset="-128"/>
              </a:rPr>
              <a:t>1</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2BED37C-55AC-4EED-98B5-F952177C9A1F}"/>
              </a:ext>
            </a:extLst>
          </p:cNvPr>
          <p:cNvSpPr/>
          <p:nvPr/>
        </p:nvSpPr>
        <p:spPr bwMode="auto">
          <a:xfrm>
            <a:off x="4114800" y="3760472"/>
            <a:ext cx="1817368" cy="574161"/>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8" name="テキスト ボックス 37">
            <a:extLst>
              <a:ext uri="{FF2B5EF4-FFF2-40B4-BE49-F238E27FC236}">
                <a16:creationId xmlns:a16="http://schemas.microsoft.com/office/drawing/2014/main" id="{690523B8-C1D4-4E63-8E41-72C8AF94B66F}"/>
              </a:ext>
            </a:extLst>
          </p:cNvPr>
          <p:cNvSpPr txBox="1"/>
          <p:nvPr/>
        </p:nvSpPr>
        <p:spPr>
          <a:xfrm>
            <a:off x="3385161" y="3657656"/>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a:t>
            </a:r>
          </a:p>
        </p:txBody>
      </p: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rgbClr val="FF0000"/>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75738317-659B-4F08-87A5-5B1E6C36AC6C}"/>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42" name="正方形/長方形 41">
                <a:extLst>
                  <a:ext uri="{FF2B5EF4-FFF2-40B4-BE49-F238E27FC236}">
                    <a16:creationId xmlns:a16="http://schemas.microsoft.com/office/drawing/2014/main" id="{75738317-659B-4F08-87A5-5B1E6C36AC6C}"/>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3"/>
                <a:stretch>
                  <a:fillRect/>
                </a:stretch>
              </a:blipFill>
            </p:spPr>
            <p:txBody>
              <a:bodyPr/>
              <a:lstStyle/>
              <a:p>
                <a:r>
                  <a:rPr lang="ja-JP" altLang="en-US">
                    <a:noFill/>
                  </a:rPr>
                  <a:t> </a:t>
                </a:r>
              </a:p>
            </p:txBody>
          </p:sp>
        </mc:Fallback>
      </mc:AlternateContent>
      <p:sp>
        <p:nvSpPr>
          <p:cNvPr id="36" name="テキスト ボックス 35">
            <a:extLst>
              <a:ext uri="{FF2B5EF4-FFF2-40B4-BE49-F238E27FC236}">
                <a16:creationId xmlns:a16="http://schemas.microsoft.com/office/drawing/2014/main" id="{86805830-620E-4801-8C8A-DF6927DF532E}"/>
              </a:ext>
            </a:extLst>
          </p:cNvPr>
          <p:cNvSpPr txBox="1"/>
          <p:nvPr/>
        </p:nvSpPr>
        <p:spPr>
          <a:xfrm>
            <a:off x="1820467" y="2824544"/>
            <a:ext cx="433940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r>
              <a:rPr kumimoji="1" lang="ja-JP" altLang="en-US" sz="1350" dirty="0">
                <a:latin typeface="メイリオ" panose="020B0604030504040204" pitchFamily="50" charset="-128"/>
                <a:ea typeface="メイリオ" panose="020B0604030504040204" pitchFamily="50" charset="-128"/>
              </a:rPr>
              <a:t>未満の数、</a:t>
            </a:r>
            <a:r>
              <a:rPr kumimoji="1" lang="en-US" altLang="ja-JP" sz="1350" dirty="0">
                <a:latin typeface="メイリオ" panose="020B0604030504040204" pitchFamily="50" charset="-128"/>
                <a:ea typeface="メイリオ" panose="020B0604030504040204" pitchFamily="50" charset="-128"/>
              </a:rPr>
              <a:t>5</a:t>
            </a:r>
            <a:r>
              <a:rPr kumimoji="1" lang="ja-JP" altLang="en-US" sz="1350" dirty="0">
                <a:latin typeface="メイリオ" panose="020B0604030504040204" pitchFamily="50" charset="-128"/>
                <a:ea typeface="メイリオ" panose="020B0604030504040204" pitchFamily="50" charset="-128"/>
              </a:rPr>
              <a:t>より大きな数を引く確率は</a:t>
            </a:r>
            <a:r>
              <a:rPr kumimoji="1" lang="en-US" altLang="ja-JP" sz="1350" b="1" dirty="0">
                <a:solidFill>
                  <a:srgbClr val="FF0000"/>
                </a:solidFill>
                <a:latin typeface="メイリオ" panose="020B0604030504040204" pitchFamily="50" charset="-128"/>
                <a:ea typeface="メイリオ" panose="020B0604030504040204" pitchFamily="50" charset="-128"/>
              </a:rPr>
              <a:t>0</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467574DD-8A9A-4EDE-B2CA-D8FEB51DDC86}"/>
              </a:ext>
            </a:extLst>
          </p:cNvPr>
          <p:cNvSpPr txBox="1"/>
          <p:nvPr/>
        </p:nvSpPr>
        <p:spPr>
          <a:xfrm>
            <a:off x="1821181" y="2483358"/>
            <a:ext cx="3276600" cy="338554"/>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どのカードも</a:t>
            </a:r>
            <a:r>
              <a:rPr kumimoji="1" lang="ja-JP" altLang="en-US" sz="1600" b="1" dirty="0">
                <a:solidFill>
                  <a:srgbClr val="FF0000"/>
                </a:solidFill>
                <a:latin typeface="メイリオ" panose="020B0604030504040204" pitchFamily="50" charset="-128"/>
                <a:ea typeface="メイリオ" panose="020B0604030504040204" pitchFamily="50" charset="-128"/>
              </a:rPr>
              <a:t>一様に同じ確率</a:t>
            </a:r>
            <a:r>
              <a:rPr kumimoji="1" lang="ja-JP" altLang="en-US" sz="160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63FAEC1B-882D-4860-B506-FC146333513F}"/>
                  </a:ext>
                </a:extLst>
              </p:cNvPr>
              <p:cNvSpPr txBox="1"/>
              <p:nvPr/>
            </p:nvSpPr>
            <p:spPr>
              <a:xfrm>
                <a:off x="1872644" y="2165377"/>
                <a:ext cx="4680556" cy="369332"/>
              </a:xfrm>
              <a:prstGeom prst="rect">
                <a:avLst/>
              </a:prstGeom>
              <a:noFill/>
            </p:spPr>
            <p:txBody>
              <a:bodyPr wrap="square" rtlCol="0">
                <a:spAutoFit/>
              </a:bodyPr>
              <a:lstStyle/>
              <a:p>
                <a:pPr algn="l"/>
                <a14:m>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oMath>
                </a14:m>
                <a:r>
                  <a:rPr kumimoji="1" lang="ja-JP" altLang="en-US" sz="1800" dirty="0">
                    <a:latin typeface="メイリオ" panose="020B0604030504040204" pitchFamily="50" charset="-128"/>
                    <a:ea typeface="メイリオ" panose="020B0604030504040204" pitchFamily="50" charset="-128"/>
                  </a:rPr>
                  <a:t> は</a:t>
                </a:r>
                <a:r>
                  <a:rPr kumimoji="1" lang="en-US" altLang="ja-JP" sz="1800" dirty="0">
                    <a:latin typeface="メイリオ" panose="020B0604030504040204" pitchFamily="50" charset="-128"/>
                    <a:ea typeface="メイリオ" panose="020B0604030504040204" pitchFamily="50" charset="-128"/>
                  </a:rPr>
                  <a:t>1~5</a:t>
                </a:r>
                <a:r>
                  <a:rPr kumimoji="1" lang="ja-JP" altLang="en-US" sz="1800" dirty="0">
                    <a:latin typeface="メイリオ" panose="020B0604030504040204" pitchFamily="50" charset="-128"/>
                    <a:ea typeface="メイリオ" panose="020B0604030504040204" pitchFamily="50" charset="-128"/>
                  </a:rPr>
                  <a:t>までの実数をとるので</a:t>
                </a:r>
                <a:r>
                  <a:rPr kumimoji="1" lang="ja-JP" altLang="en-US" sz="1800" b="1" dirty="0">
                    <a:solidFill>
                      <a:srgbClr val="FF0000"/>
                    </a:solidFill>
                    <a:latin typeface="メイリオ" panose="020B0604030504040204" pitchFamily="50" charset="-128"/>
                    <a:ea typeface="メイリオ" panose="020B0604030504040204" pitchFamily="50" charset="-128"/>
                  </a:rPr>
                  <a:t>連続分布</a:t>
                </a:r>
              </a:p>
            </p:txBody>
          </p:sp>
        </mc:Choice>
        <mc:Fallback xmlns="">
          <p:sp>
            <p:nvSpPr>
              <p:cNvPr id="43" name="テキスト ボックス 42">
                <a:extLst>
                  <a:ext uri="{FF2B5EF4-FFF2-40B4-BE49-F238E27FC236}">
                    <a16:creationId xmlns:a16="http://schemas.microsoft.com/office/drawing/2014/main" id="{63FAEC1B-882D-4860-B506-FC146333513F}"/>
                  </a:ext>
                </a:extLst>
              </p:cNvPr>
              <p:cNvSpPr txBox="1">
                <a:spLocks noRot="1" noChangeAspect="1" noMove="1" noResize="1" noEditPoints="1" noAdjustHandles="1" noChangeArrowheads="1" noChangeShapeType="1" noTextEdit="1"/>
              </p:cNvSpPr>
              <p:nvPr/>
            </p:nvSpPr>
            <p:spPr>
              <a:xfrm>
                <a:off x="1872644" y="2165377"/>
                <a:ext cx="4680556" cy="369332"/>
              </a:xfrm>
              <a:prstGeom prst="rect">
                <a:avLst/>
              </a:prstGeom>
              <a:blipFill>
                <a:blip r:embed="rId4"/>
                <a:stretch>
                  <a:fillRect t="-4918" b="-27869"/>
                </a:stretch>
              </a:blipFill>
            </p:spPr>
            <p:txBody>
              <a:bodyPr/>
              <a:lstStyle/>
              <a:p>
                <a:r>
                  <a:rPr lang="ja-JP" altLang="en-US">
                    <a:noFill/>
                  </a:rPr>
                  <a:t> </a:t>
                </a:r>
              </a:p>
            </p:txBody>
          </p:sp>
        </mc:Fallback>
      </mc:AlternateContent>
      <p:sp>
        <p:nvSpPr>
          <p:cNvPr id="44" name="正方形/長方形 43">
            <a:extLst>
              <a:ext uri="{FF2B5EF4-FFF2-40B4-BE49-F238E27FC236}">
                <a16:creationId xmlns:a16="http://schemas.microsoft.com/office/drawing/2014/main" id="{86649B1B-287B-44B1-A985-230738FCCA9C}"/>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4C03C7B-7705-4331-8EE1-B50F88F29014}"/>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45" name="テキスト ボックス 44">
                <a:extLst>
                  <a:ext uri="{FF2B5EF4-FFF2-40B4-BE49-F238E27FC236}">
                    <a16:creationId xmlns:a16="http://schemas.microsoft.com/office/drawing/2014/main" id="{D4C03C7B-7705-4331-8EE1-B50F88F29014}"/>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5"/>
                <a:stretch>
                  <a:fillRect l="-506" t="-2190" b="-8029"/>
                </a:stretch>
              </a:blipFill>
            </p:spPr>
            <p:txBody>
              <a:bodyPr/>
              <a:lstStyle/>
              <a:p>
                <a:r>
                  <a:rPr lang="ja-JP" altLang="en-US">
                    <a:noFill/>
                  </a:rPr>
                  <a:t> </a:t>
                </a:r>
              </a:p>
            </p:txBody>
          </p:sp>
        </mc:Fallback>
      </mc:AlternateContent>
      <p:sp>
        <p:nvSpPr>
          <p:cNvPr id="46" name="タイトル 1">
            <a:extLst>
              <a:ext uri="{FF2B5EF4-FFF2-40B4-BE49-F238E27FC236}">
                <a16:creationId xmlns:a16="http://schemas.microsoft.com/office/drawing/2014/main" id="{9A1A2AB4-677D-9B47-8CAB-2DA83BF36FA3}"/>
              </a:ext>
            </a:extLst>
          </p:cNvPr>
          <p:cNvSpPr>
            <a:spLocks noGrp="1"/>
          </p:cNvSpPr>
          <p:nvPr>
            <p:ph type="title"/>
          </p:nvPr>
        </p:nvSpPr>
        <p:spPr>
          <a:xfrm>
            <a:off x="903290" y="113112"/>
            <a:ext cx="7926387" cy="572690"/>
          </a:xfrm>
        </p:spPr>
        <p:txBody>
          <a:bodyPr/>
          <a:lstStyle/>
          <a:p>
            <a:r>
              <a:rPr kumimoji="1" lang="ja-JP" altLang="en-US"/>
              <a:t>解答</a:t>
            </a:r>
            <a:endParaRPr kumimoji="1" lang="ja-JP" altLang="en-US" dirty="0"/>
          </a:p>
        </p:txBody>
      </p:sp>
    </p:spTree>
    <p:extLst>
      <p:ext uri="{BB962C8B-B14F-4D97-AF65-F5344CB8AC3E}">
        <p14:creationId xmlns:p14="http://schemas.microsoft.com/office/powerpoint/2010/main" val="7659531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sp>
        <p:nvSpPr>
          <p:cNvPr id="40" name="テキスト ボックス 39">
            <a:extLst>
              <a:ext uri="{FF2B5EF4-FFF2-40B4-BE49-F238E27FC236}">
                <a16:creationId xmlns:a16="http://schemas.microsoft.com/office/drawing/2014/main" id="{FD699CBC-8B46-41E6-90AD-5F57CE0DFD26}"/>
              </a:ext>
            </a:extLst>
          </p:cNvPr>
          <p:cNvSpPr txBox="1"/>
          <p:nvPr/>
        </p:nvSpPr>
        <p:spPr>
          <a:xfrm>
            <a:off x="1820467" y="3141547"/>
            <a:ext cx="1725635" cy="300082"/>
          </a:xfrm>
          <a:prstGeom prst="rect">
            <a:avLst/>
          </a:prstGeom>
          <a:noFill/>
        </p:spPr>
        <p:txBody>
          <a:bodyPr wrap="square" rtlCol="0">
            <a:spAutoFit/>
          </a:bodyPr>
          <a:lstStyle/>
          <a:p>
            <a:pPr algn="l"/>
            <a:r>
              <a:rPr kumimoji="1" lang="ja-JP" altLang="en-US" sz="1350" b="1" dirty="0">
                <a:solidFill>
                  <a:srgbClr val="FF0000"/>
                </a:solidFill>
                <a:latin typeface="メイリオ" panose="020B0604030504040204" pitchFamily="50" charset="-128"/>
                <a:ea typeface="メイリオ" panose="020B0604030504040204" pitchFamily="50" charset="-128"/>
              </a:rPr>
              <a:t>全確率</a:t>
            </a:r>
            <a:r>
              <a:rPr kumimoji="1" lang="en-US" altLang="ja-JP" sz="1350" b="1" dirty="0">
                <a:solidFill>
                  <a:srgbClr val="FF0000"/>
                </a:solidFill>
                <a:latin typeface="メイリオ" panose="020B0604030504040204" pitchFamily="50" charset="-128"/>
                <a:ea typeface="メイリオ" panose="020B0604030504040204" pitchFamily="50" charset="-128"/>
              </a:rPr>
              <a:t>=</a:t>
            </a:r>
            <a:r>
              <a:rPr kumimoji="1" lang="ja-JP" altLang="en-US" sz="1350" b="1" dirty="0">
                <a:solidFill>
                  <a:srgbClr val="FF0000"/>
                </a:solidFill>
                <a:latin typeface="メイリオ" panose="020B0604030504040204" pitchFamily="50" charset="-128"/>
                <a:ea typeface="メイリオ" panose="020B0604030504040204" pitchFamily="50" charset="-128"/>
              </a:rPr>
              <a:t>面積は</a:t>
            </a:r>
            <a:r>
              <a:rPr kumimoji="1" lang="en-US" altLang="ja-JP" sz="1350" b="1" dirty="0">
                <a:solidFill>
                  <a:srgbClr val="FF0000"/>
                </a:solidFill>
                <a:latin typeface="メイリオ" panose="020B0604030504040204" pitchFamily="50" charset="-128"/>
                <a:ea typeface="メイリオ" panose="020B0604030504040204" pitchFamily="50" charset="-128"/>
              </a:rPr>
              <a:t>1</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2BED37C-55AC-4EED-98B5-F952177C9A1F}"/>
              </a:ext>
            </a:extLst>
          </p:cNvPr>
          <p:cNvSpPr/>
          <p:nvPr/>
        </p:nvSpPr>
        <p:spPr bwMode="auto">
          <a:xfrm>
            <a:off x="4114800" y="3760472"/>
            <a:ext cx="1817368" cy="574161"/>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6" name="直線矢印コネクタ 15">
            <a:extLst>
              <a:ext uri="{FF2B5EF4-FFF2-40B4-BE49-F238E27FC236}">
                <a16:creationId xmlns:a16="http://schemas.microsoft.com/office/drawing/2014/main" id="{C543F197-6C44-41E0-9D9C-30E920867B40}"/>
              </a:ext>
            </a:extLst>
          </p:cNvPr>
          <p:cNvCxnSpPr/>
          <p:nvPr/>
        </p:nvCxnSpPr>
        <p:spPr bwMode="auto">
          <a:xfrm>
            <a:off x="4114800" y="3600450"/>
            <a:ext cx="1828800" cy="0"/>
          </a:xfrm>
          <a:prstGeom prst="straightConnector1">
            <a:avLst/>
          </a:prstGeom>
          <a:solidFill>
            <a:schemeClr val="accent1"/>
          </a:solidFill>
          <a:ln w="25400" cap="flat" cmpd="sng" algn="ctr">
            <a:solidFill>
              <a:schemeClr val="tx1"/>
            </a:solidFill>
            <a:prstDash val="solid"/>
            <a:round/>
            <a:headEnd type="triangle"/>
            <a:tailEnd type="triangle"/>
          </a:ln>
          <a:effectLst/>
        </p:spPr>
      </p:cxnSp>
      <p:sp>
        <p:nvSpPr>
          <p:cNvPr id="36" name="テキスト ボックス 35">
            <a:extLst>
              <a:ext uri="{FF2B5EF4-FFF2-40B4-BE49-F238E27FC236}">
                <a16:creationId xmlns:a16="http://schemas.microsoft.com/office/drawing/2014/main" id="{3FF86A00-F644-4697-BE5A-6A9D7C01011E}"/>
              </a:ext>
            </a:extLst>
          </p:cNvPr>
          <p:cNvSpPr txBox="1"/>
          <p:nvPr/>
        </p:nvSpPr>
        <p:spPr>
          <a:xfrm>
            <a:off x="4901623" y="3306616"/>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cxnSp>
        <p:nvCxnSpPr>
          <p:cNvPr id="37" name="直線矢印コネクタ 36">
            <a:extLst>
              <a:ext uri="{FF2B5EF4-FFF2-40B4-BE49-F238E27FC236}">
                <a16:creationId xmlns:a16="http://schemas.microsoft.com/office/drawing/2014/main" id="{615D7D39-D51F-4AFA-BD1A-620376576FE9}"/>
              </a:ext>
            </a:extLst>
          </p:cNvPr>
          <p:cNvCxnSpPr>
            <a:cxnSpLocks/>
          </p:cNvCxnSpPr>
          <p:nvPr/>
        </p:nvCxnSpPr>
        <p:spPr bwMode="auto">
          <a:xfrm>
            <a:off x="3886200" y="3760473"/>
            <a:ext cx="0" cy="563780"/>
          </a:xfrm>
          <a:prstGeom prst="straightConnector1">
            <a:avLst/>
          </a:prstGeom>
          <a:solidFill>
            <a:schemeClr val="accent1"/>
          </a:solidFill>
          <a:ln w="25400" cap="flat" cmpd="sng" algn="ctr">
            <a:solidFill>
              <a:schemeClr val="tx1"/>
            </a:solidFill>
            <a:prstDash val="solid"/>
            <a:round/>
            <a:headEnd type="triangle"/>
            <a:tailEnd type="triangle"/>
          </a:ln>
          <a:effectLst/>
        </p:spPr>
      </p:cxnSp>
      <p:sp>
        <p:nvSpPr>
          <p:cNvPr id="38" name="テキスト ボックス 37">
            <a:extLst>
              <a:ext uri="{FF2B5EF4-FFF2-40B4-BE49-F238E27FC236}">
                <a16:creationId xmlns:a16="http://schemas.microsoft.com/office/drawing/2014/main" id="{690523B8-C1D4-4E63-8E41-72C8AF94B66F}"/>
              </a:ext>
            </a:extLst>
          </p:cNvPr>
          <p:cNvSpPr txBox="1"/>
          <p:nvPr/>
        </p:nvSpPr>
        <p:spPr>
          <a:xfrm>
            <a:off x="3385161" y="3657656"/>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a:t>
            </a:r>
          </a:p>
        </p:txBody>
      </p: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rgbClr val="FF0000"/>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AD84FA3-A1FA-4232-9F6A-E76634472F4B}"/>
                  </a:ext>
                </a:extLst>
              </p:cNvPr>
              <p:cNvSpPr txBox="1"/>
              <p:nvPr/>
            </p:nvSpPr>
            <p:spPr>
              <a:xfrm>
                <a:off x="3606167" y="3897876"/>
                <a:ext cx="342899" cy="30008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350" i="1" dirty="0">
                          <a:latin typeface="Cambria Math" panose="02040503050406030204" pitchFamily="18" charset="0"/>
                          <a:ea typeface="メイリオ" panose="020B0604030504040204" pitchFamily="50" charset="-128"/>
                        </a:rPr>
                        <m:t>𝑎</m:t>
                      </m:r>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2" name="テキスト ボックス 41">
                <a:extLst>
                  <a:ext uri="{FF2B5EF4-FFF2-40B4-BE49-F238E27FC236}">
                    <a16:creationId xmlns:a16="http://schemas.microsoft.com/office/drawing/2014/main" id="{FAD84FA3-A1FA-4232-9F6A-E76634472F4B}"/>
                  </a:ext>
                </a:extLst>
              </p:cNvPr>
              <p:cNvSpPr txBox="1">
                <a:spLocks noRot="1" noChangeAspect="1" noMove="1" noResize="1" noEditPoints="1" noAdjustHandles="1" noChangeArrowheads="1" noChangeShapeType="1" noTextEdit="1"/>
              </p:cNvSpPr>
              <p:nvPr/>
            </p:nvSpPr>
            <p:spPr>
              <a:xfrm>
                <a:off x="3606167" y="3897876"/>
                <a:ext cx="342899" cy="30008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00566690-FC07-4191-A5B9-837035701B5A}"/>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45" name="正方形/長方形 44">
                <a:extLst>
                  <a:ext uri="{FF2B5EF4-FFF2-40B4-BE49-F238E27FC236}">
                    <a16:creationId xmlns:a16="http://schemas.microsoft.com/office/drawing/2014/main" id="{00566690-FC07-4191-A5B9-837035701B5A}"/>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4"/>
                <a:stretch>
                  <a:fillRect/>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C7673426-37FE-496F-B740-DD375A92691C}"/>
              </a:ext>
            </a:extLst>
          </p:cNvPr>
          <p:cNvSpPr txBox="1"/>
          <p:nvPr/>
        </p:nvSpPr>
        <p:spPr>
          <a:xfrm>
            <a:off x="1820467" y="2824544"/>
            <a:ext cx="433940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r>
              <a:rPr kumimoji="1" lang="ja-JP" altLang="en-US" sz="1350" dirty="0">
                <a:latin typeface="メイリオ" panose="020B0604030504040204" pitchFamily="50" charset="-128"/>
                <a:ea typeface="メイリオ" panose="020B0604030504040204" pitchFamily="50" charset="-128"/>
              </a:rPr>
              <a:t>未満の数、</a:t>
            </a:r>
            <a:r>
              <a:rPr kumimoji="1" lang="en-US" altLang="ja-JP" sz="1350" dirty="0">
                <a:latin typeface="メイリオ" panose="020B0604030504040204" pitchFamily="50" charset="-128"/>
                <a:ea typeface="メイリオ" panose="020B0604030504040204" pitchFamily="50" charset="-128"/>
              </a:rPr>
              <a:t>5</a:t>
            </a:r>
            <a:r>
              <a:rPr kumimoji="1" lang="ja-JP" altLang="en-US" sz="1350" dirty="0">
                <a:latin typeface="メイリオ" panose="020B0604030504040204" pitchFamily="50" charset="-128"/>
                <a:ea typeface="メイリオ" panose="020B0604030504040204" pitchFamily="50" charset="-128"/>
              </a:rPr>
              <a:t>より大きな数を引く確率は</a:t>
            </a:r>
            <a:r>
              <a:rPr kumimoji="1" lang="en-US" altLang="ja-JP" sz="1350" b="1" dirty="0">
                <a:solidFill>
                  <a:srgbClr val="FF0000"/>
                </a:solidFill>
                <a:latin typeface="メイリオ" panose="020B0604030504040204" pitchFamily="50" charset="-128"/>
                <a:ea typeface="メイリオ" panose="020B0604030504040204" pitchFamily="50" charset="-128"/>
              </a:rPr>
              <a:t>0</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3AA4E00B-E051-4FC3-85E0-E0D87411F9E9}"/>
              </a:ext>
            </a:extLst>
          </p:cNvPr>
          <p:cNvSpPr txBox="1"/>
          <p:nvPr/>
        </p:nvSpPr>
        <p:spPr>
          <a:xfrm>
            <a:off x="1821181" y="2483358"/>
            <a:ext cx="3276600" cy="338554"/>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どのカードも</a:t>
            </a:r>
            <a:r>
              <a:rPr kumimoji="1" lang="ja-JP" altLang="en-US" sz="1600" b="1" dirty="0">
                <a:solidFill>
                  <a:srgbClr val="FF0000"/>
                </a:solidFill>
                <a:latin typeface="メイリオ" panose="020B0604030504040204" pitchFamily="50" charset="-128"/>
                <a:ea typeface="メイリオ" panose="020B0604030504040204" pitchFamily="50" charset="-128"/>
              </a:rPr>
              <a:t>一様に同じ確率</a:t>
            </a:r>
            <a:r>
              <a:rPr kumimoji="1" lang="ja-JP" altLang="en-US" sz="160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2F0C8773-BDAB-4AFA-B4B2-F6DFC3250BD4}"/>
                  </a:ext>
                </a:extLst>
              </p:cNvPr>
              <p:cNvSpPr txBox="1"/>
              <p:nvPr/>
            </p:nvSpPr>
            <p:spPr>
              <a:xfrm>
                <a:off x="1872644" y="2165377"/>
                <a:ext cx="4680556" cy="369332"/>
              </a:xfrm>
              <a:prstGeom prst="rect">
                <a:avLst/>
              </a:prstGeom>
              <a:noFill/>
            </p:spPr>
            <p:txBody>
              <a:bodyPr wrap="square" rtlCol="0">
                <a:spAutoFit/>
              </a:bodyPr>
              <a:lstStyle/>
              <a:p>
                <a:pPr algn="l"/>
                <a14:m>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oMath>
                </a14:m>
                <a:r>
                  <a:rPr kumimoji="1" lang="ja-JP" altLang="en-US" sz="1800" dirty="0">
                    <a:latin typeface="メイリオ" panose="020B0604030504040204" pitchFamily="50" charset="-128"/>
                    <a:ea typeface="メイリオ" panose="020B0604030504040204" pitchFamily="50" charset="-128"/>
                  </a:rPr>
                  <a:t> は</a:t>
                </a:r>
                <a:r>
                  <a:rPr kumimoji="1" lang="en-US" altLang="ja-JP" sz="1800" dirty="0">
                    <a:latin typeface="メイリオ" panose="020B0604030504040204" pitchFamily="50" charset="-128"/>
                    <a:ea typeface="メイリオ" panose="020B0604030504040204" pitchFamily="50" charset="-128"/>
                  </a:rPr>
                  <a:t>1~5</a:t>
                </a:r>
                <a:r>
                  <a:rPr kumimoji="1" lang="ja-JP" altLang="en-US" sz="1800" dirty="0">
                    <a:latin typeface="メイリオ" panose="020B0604030504040204" pitchFamily="50" charset="-128"/>
                    <a:ea typeface="メイリオ" panose="020B0604030504040204" pitchFamily="50" charset="-128"/>
                  </a:rPr>
                  <a:t>までの実数をとるので</a:t>
                </a:r>
                <a:r>
                  <a:rPr kumimoji="1" lang="ja-JP" altLang="en-US" sz="1800" b="1" dirty="0">
                    <a:solidFill>
                      <a:srgbClr val="FF0000"/>
                    </a:solidFill>
                    <a:latin typeface="メイリオ" panose="020B0604030504040204" pitchFamily="50" charset="-128"/>
                    <a:ea typeface="メイリオ" panose="020B0604030504040204" pitchFamily="50" charset="-128"/>
                  </a:rPr>
                  <a:t>連続分布</a:t>
                </a:r>
              </a:p>
            </p:txBody>
          </p:sp>
        </mc:Choice>
        <mc:Fallback xmlns="">
          <p:sp>
            <p:nvSpPr>
              <p:cNvPr id="46" name="テキスト ボックス 45">
                <a:extLst>
                  <a:ext uri="{FF2B5EF4-FFF2-40B4-BE49-F238E27FC236}">
                    <a16:creationId xmlns:a16="http://schemas.microsoft.com/office/drawing/2014/main" id="{2F0C8773-BDAB-4AFA-B4B2-F6DFC3250BD4}"/>
                  </a:ext>
                </a:extLst>
              </p:cNvPr>
              <p:cNvSpPr txBox="1">
                <a:spLocks noRot="1" noChangeAspect="1" noMove="1" noResize="1" noEditPoints="1" noAdjustHandles="1" noChangeArrowheads="1" noChangeShapeType="1" noTextEdit="1"/>
              </p:cNvSpPr>
              <p:nvPr/>
            </p:nvSpPr>
            <p:spPr>
              <a:xfrm>
                <a:off x="1872644" y="2165377"/>
                <a:ext cx="4680556" cy="369332"/>
              </a:xfrm>
              <a:prstGeom prst="rect">
                <a:avLst/>
              </a:prstGeom>
              <a:blipFill>
                <a:blip r:embed="rId5"/>
                <a:stretch>
                  <a:fillRect t="-4918" b="-27869"/>
                </a:stretch>
              </a:blipFill>
            </p:spPr>
            <p:txBody>
              <a:bodyPr/>
              <a:lstStyle/>
              <a:p>
                <a:r>
                  <a:rPr lang="ja-JP" altLang="en-US">
                    <a:noFill/>
                  </a:rPr>
                  <a:t> </a:t>
                </a:r>
              </a:p>
            </p:txBody>
          </p:sp>
        </mc:Fallback>
      </mc:AlternateContent>
      <p:sp>
        <p:nvSpPr>
          <p:cNvPr id="47" name="正方形/長方形 46">
            <a:extLst>
              <a:ext uri="{FF2B5EF4-FFF2-40B4-BE49-F238E27FC236}">
                <a16:creationId xmlns:a16="http://schemas.microsoft.com/office/drawing/2014/main" id="{6AF90E73-069C-4C34-852B-CD430883ACBC}"/>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F1CF4C76-2F2D-4E0A-A79A-69BD9FAB18C3}"/>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48" name="テキスト ボックス 47">
                <a:extLst>
                  <a:ext uri="{FF2B5EF4-FFF2-40B4-BE49-F238E27FC236}">
                    <a16:creationId xmlns:a16="http://schemas.microsoft.com/office/drawing/2014/main" id="{F1CF4C76-2F2D-4E0A-A79A-69BD9FAB18C3}"/>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6"/>
                <a:stretch>
                  <a:fillRect l="-506" t="-2190" b="-8029"/>
                </a:stretch>
              </a:blipFill>
            </p:spPr>
            <p:txBody>
              <a:bodyPr/>
              <a:lstStyle/>
              <a:p>
                <a:r>
                  <a:rPr lang="ja-JP" altLang="en-US">
                    <a:noFill/>
                  </a:rPr>
                  <a:t> </a:t>
                </a:r>
              </a:p>
            </p:txBody>
          </p:sp>
        </mc:Fallback>
      </mc:AlternateContent>
      <p:sp>
        <p:nvSpPr>
          <p:cNvPr id="49" name="タイトル 1">
            <a:extLst>
              <a:ext uri="{FF2B5EF4-FFF2-40B4-BE49-F238E27FC236}">
                <a16:creationId xmlns:a16="http://schemas.microsoft.com/office/drawing/2014/main" id="{C94C7C56-EE67-8E4D-9F60-51186C530F0C}"/>
              </a:ext>
            </a:extLst>
          </p:cNvPr>
          <p:cNvSpPr>
            <a:spLocks noGrp="1"/>
          </p:cNvSpPr>
          <p:nvPr>
            <p:ph type="title"/>
          </p:nvPr>
        </p:nvSpPr>
        <p:spPr>
          <a:xfrm>
            <a:off x="903290" y="113112"/>
            <a:ext cx="7926387" cy="572690"/>
          </a:xfrm>
        </p:spPr>
        <p:txBody>
          <a:bodyPr/>
          <a:lstStyle/>
          <a:p>
            <a:r>
              <a:rPr kumimoji="1" lang="ja-JP" altLang="en-US"/>
              <a:t>解答</a:t>
            </a:r>
            <a:endParaRPr kumimoji="1" lang="ja-JP" altLang="en-US" dirty="0"/>
          </a:p>
        </p:txBody>
      </p:sp>
    </p:spTree>
    <p:extLst>
      <p:ext uri="{BB962C8B-B14F-4D97-AF65-F5344CB8AC3E}">
        <p14:creationId xmlns:p14="http://schemas.microsoft.com/office/powerpoint/2010/main" val="318668456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7" name="テキスト ボックス 26">
            <a:extLst>
              <a:ext uri="{FF2B5EF4-FFF2-40B4-BE49-F238E27FC236}">
                <a16:creationId xmlns:a16="http://schemas.microsoft.com/office/drawing/2014/main" id="{39EC1FAA-C118-4C90-8187-66F19279A422}"/>
              </a:ext>
            </a:extLst>
          </p:cNvPr>
          <p:cNvSpPr txBox="1"/>
          <p:nvPr/>
        </p:nvSpPr>
        <p:spPr>
          <a:xfrm>
            <a:off x="1820467" y="2824544"/>
            <a:ext cx="433940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r>
              <a:rPr kumimoji="1" lang="ja-JP" altLang="en-US" sz="1350" dirty="0">
                <a:latin typeface="メイリオ" panose="020B0604030504040204" pitchFamily="50" charset="-128"/>
                <a:ea typeface="メイリオ" panose="020B0604030504040204" pitchFamily="50" charset="-128"/>
              </a:rPr>
              <a:t>未満の数、</a:t>
            </a:r>
            <a:r>
              <a:rPr kumimoji="1" lang="en-US" altLang="ja-JP" sz="1350" dirty="0">
                <a:latin typeface="メイリオ" panose="020B0604030504040204" pitchFamily="50" charset="-128"/>
                <a:ea typeface="メイリオ" panose="020B0604030504040204" pitchFamily="50" charset="-128"/>
              </a:rPr>
              <a:t>5</a:t>
            </a:r>
            <a:r>
              <a:rPr kumimoji="1" lang="ja-JP" altLang="en-US" sz="1350" dirty="0">
                <a:latin typeface="メイリオ" panose="020B0604030504040204" pitchFamily="50" charset="-128"/>
                <a:ea typeface="メイリオ" panose="020B0604030504040204" pitchFamily="50" charset="-128"/>
              </a:rPr>
              <a:t>より大きな数を引く確率は</a:t>
            </a:r>
            <a:r>
              <a:rPr kumimoji="1" lang="en-US" altLang="ja-JP" sz="1350" b="1" dirty="0">
                <a:solidFill>
                  <a:srgbClr val="FF0000"/>
                </a:solidFill>
                <a:latin typeface="メイリオ" panose="020B0604030504040204" pitchFamily="50" charset="-128"/>
                <a:ea typeface="メイリオ" panose="020B0604030504040204" pitchFamily="50" charset="-128"/>
              </a:rPr>
              <a:t>0</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sp>
        <p:nvSpPr>
          <p:cNvPr id="40" name="テキスト ボックス 39">
            <a:extLst>
              <a:ext uri="{FF2B5EF4-FFF2-40B4-BE49-F238E27FC236}">
                <a16:creationId xmlns:a16="http://schemas.microsoft.com/office/drawing/2014/main" id="{FD699CBC-8B46-41E6-90AD-5F57CE0DFD26}"/>
              </a:ext>
            </a:extLst>
          </p:cNvPr>
          <p:cNvSpPr txBox="1"/>
          <p:nvPr/>
        </p:nvSpPr>
        <p:spPr>
          <a:xfrm>
            <a:off x="1820467" y="3141547"/>
            <a:ext cx="1725635" cy="300082"/>
          </a:xfrm>
          <a:prstGeom prst="rect">
            <a:avLst/>
          </a:prstGeom>
          <a:noFill/>
        </p:spPr>
        <p:txBody>
          <a:bodyPr wrap="square" rtlCol="0">
            <a:spAutoFit/>
          </a:bodyPr>
          <a:lstStyle/>
          <a:p>
            <a:pPr algn="l"/>
            <a:r>
              <a:rPr kumimoji="1" lang="ja-JP" altLang="en-US" sz="1350" b="1" dirty="0">
                <a:solidFill>
                  <a:srgbClr val="FF0000"/>
                </a:solidFill>
                <a:latin typeface="メイリオ" panose="020B0604030504040204" pitchFamily="50" charset="-128"/>
                <a:ea typeface="メイリオ" panose="020B0604030504040204" pitchFamily="50" charset="-128"/>
              </a:rPr>
              <a:t>全確率</a:t>
            </a:r>
            <a:r>
              <a:rPr kumimoji="1" lang="en-US" altLang="ja-JP" sz="1350" b="1" dirty="0">
                <a:solidFill>
                  <a:srgbClr val="FF0000"/>
                </a:solidFill>
                <a:latin typeface="メイリオ" panose="020B0604030504040204" pitchFamily="50" charset="-128"/>
                <a:ea typeface="メイリオ" panose="020B0604030504040204" pitchFamily="50" charset="-128"/>
              </a:rPr>
              <a:t>=</a:t>
            </a:r>
            <a:r>
              <a:rPr kumimoji="1" lang="ja-JP" altLang="en-US" sz="1350" b="1" dirty="0">
                <a:solidFill>
                  <a:srgbClr val="FF0000"/>
                </a:solidFill>
                <a:latin typeface="メイリオ" panose="020B0604030504040204" pitchFamily="50" charset="-128"/>
                <a:ea typeface="メイリオ" panose="020B0604030504040204" pitchFamily="50" charset="-128"/>
              </a:rPr>
              <a:t>面積は</a:t>
            </a:r>
            <a:r>
              <a:rPr kumimoji="1" lang="en-US" altLang="ja-JP" sz="1350" b="1" dirty="0">
                <a:solidFill>
                  <a:srgbClr val="FF0000"/>
                </a:solidFill>
                <a:latin typeface="メイリオ" panose="020B0604030504040204" pitchFamily="50" charset="-128"/>
                <a:ea typeface="メイリオ" panose="020B0604030504040204" pitchFamily="50" charset="-128"/>
              </a:rPr>
              <a:t>1</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2BED37C-55AC-4EED-98B5-F952177C9A1F}"/>
              </a:ext>
            </a:extLst>
          </p:cNvPr>
          <p:cNvSpPr/>
          <p:nvPr/>
        </p:nvSpPr>
        <p:spPr bwMode="auto">
          <a:xfrm>
            <a:off x="4114800" y="3760472"/>
            <a:ext cx="1817368" cy="574161"/>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6" name="直線矢印コネクタ 15">
            <a:extLst>
              <a:ext uri="{FF2B5EF4-FFF2-40B4-BE49-F238E27FC236}">
                <a16:creationId xmlns:a16="http://schemas.microsoft.com/office/drawing/2014/main" id="{C543F197-6C44-41E0-9D9C-30E920867B40}"/>
              </a:ext>
            </a:extLst>
          </p:cNvPr>
          <p:cNvCxnSpPr/>
          <p:nvPr/>
        </p:nvCxnSpPr>
        <p:spPr bwMode="auto">
          <a:xfrm>
            <a:off x="4114800" y="3600450"/>
            <a:ext cx="1828800" cy="0"/>
          </a:xfrm>
          <a:prstGeom prst="straightConnector1">
            <a:avLst/>
          </a:prstGeom>
          <a:solidFill>
            <a:schemeClr val="accent1"/>
          </a:solidFill>
          <a:ln w="25400" cap="flat" cmpd="sng" algn="ctr">
            <a:solidFill>
              <a:schemeClr val="tx1"/>
            </a:solidFill>
            <a:prstDash val="solid"/>
            <a:round/>
            <a:headEnd type="triangle"/>
            <a:tailEnd type="triangle"/>
          </a:ln>
          <a:effectLst/>
        </p:spPr>
      </p:cxnSp>
      <p:sp>
        <p:nvSpPr>
          <p:cNvPr id="36" name="テキスト ボックス 35">
            <a:extLst>
              <a:ext uri="{FF2B5EF4-FFF2-40B4-BE49-F238E27FC236}">
                <a16:creationId xmlns:a16="http://schemas.microsoft.com/office/drawing/2014/main" id="{3FF86A00-F644-4697-BE5A-6A9D7C01011E}"/>
              </a:ext>
            </a:extLst>
          </p:cNvPr>
          <p:cNvSpPr txBox="1"/>
          <p:nvPr/>
        </p:nvSpPr>
        <p:spPr>
          <a:xfrm>
            <a:off x="4901623" y="3306616"/>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cxnSp>
        <p:nvCxnSpPr>
          <p:cNvPr id="37" name="直線矢印コネクタ 36">
            <a:extLst>
              <a:ext uri="{FF2B5EF4-FFF2-40B4-BE49-F238E27FC236}">
                <a16:creationId xmlns:a16="http://schemas.microsoft.com/office/drawing/2014/main" id="{615D7D39-D51F-4AFA-BD1A-620376576FE9}"/>
              </a:ext>
            </a:extLst>
          </p:cNvPr>
          <p:cNvCxnSpPr>
            <a:cxnSpLocks/>
          </p:cNvCxnSpPr>
          <p:nvPr/>
        </p:nvCxnSpPr>
        <p:spPr bwMode="auto">
          <a:xfrm>
            <a:off x="3886200" y="3760473"/>
            <a:ext cx="0" cy="563780"/>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rgbClr val="FF0000"/>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AD84FA3-A1FA-4232-9F6A-E76634472F4B}"/>
                  </a:ext>
                </a:extLst>
              </p:cNvPr>
              <p:cNvSpPr txBox="1"/>
              <p:nvPr/>
            </p:nvSpPr>
            <p:spPr>
              <a:xfrm>
                <a:off x="3606167" y="3897876"/>
                <a:ext cx="342899" cy="30008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350" i="1" dirty="0">
                          <a:latin typeface="Cambria Math" panose="02040503050406030204" pitchFamily="18" charset="0"/>
                          <a:ea typeface="メイリオ" panose="020B0604030504040204" pitchFamily="50" charset="-128"/>
                        </a:rPr>
                        <m:t>𝑎</m:t>
                      </m:r>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2" name="テキスト ボックス 41">
                <a:extLst>
                  <a:ext uri="{FF2B5EF4-FFF2-40B4-BE49-F238E27FC236}">
                    <a16:creationId xmlns:a16="http://schemas.microsoft.com/office/drawing/2014/main" id="{FAD84FA3-A1FA-4232-9F6A-E76634472F4B}"/>
                  </a:ext>
                </a:extLst>
              </p:cNvPr>
              <p:cNvSpPr txBox="1">
                <a:spLocks noRot="1" noChangeAspect="1" noMove="1" noResize="1" noEditPoints="1" noAdjustHandles="1" noChangeArrowheads="1" noChangeShapeType="1" noTextEdit="1"/>
              </p:cNvSpPr>
              <p:nvPr/>
            </p:nvSpPr>
            <p:spPr>
              <a:xfrm>
                <a:off x="3606167" y="3897876"/>
                <a:ext cx="342899" cy="30008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8B2FB44F-3339-417E-9C89-9957711A1BD0}"/>
                  </a:ext>
                </a:extLst>
              </p:cNvPr>
              <p:cNvSpPr txBox="1"/>
              <p:nvPr/>
            </p:nvSpPr>
            <p:spPr>
              <a:xfrm>
                <a:off x="1901074" y="3621973"/>
                <a:ext cx="1038107" cy="30008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350" b="1" i="1" dirty="0">
                          <a:solidFill>
                            <a:srgbClr val="FF0000"/>
                          </a:solidFill>
                          <a:latin typeface="Cambria Math" panose="02040503050406030204" pitchFamily="18" charset="0"/>
                          <a:ea typeface="メイリオ" panose="020B0604030504040204" pitchFamily="50" charset="-128"/>
                        </a:rPr>
                        <m:t>𝒂</m:t>
                      </m:r>
                      <m:r>
                        <a:rPr kumimoji="1" lang="en-US" altLang="ja-JP" sz="1350" b="1" i="1" dirty="0">
                          <a:solidFill>
                            <a:srgbClr val="FF0000"/>
                          </a:solidFill>
                          <a:latin typeface="Cambria Math" panose="02040503050406030204" pitchFamily="18" charset="0"/>
                          <a:ea typeface="Cambria Math" panose="02040503050406030204" pitchFamily="18" charset="0"/>
                        </a:rPr>
                        <m:t>×</m:t>
                      </m:r>
                      <m:r>
                        <a:rPr kumimoji="1" lang="en-US" altLang="ja-JP" sz="1350" b="1" i="1" dirty="0">
                          <a:solidFill>
                            <a:srgbClr val="FF0000"/>
                          </a:solidFill>
                          <a:latin typeface="Cambria Math" panose="02040503050406030204" pitchFamily="18" charset="0"/>
                          <a:ea typeface="Cambria Math" panose="02040503050406030204" pitchFamily="18" charset="0"/>
                        </a:rPr>
                        <m:t>𝟒</m:t>
                      </m:r>
                      <m:r>
                        <a:rPr kumimoji="1" lang="en-US" altLang="ja-JP" sz="1350" b="1" i="1" dirty="0">
                          <a:solidFill>
                            <a:srgbClr val="FF0000"/>
                          </a:solidFill>
                          <a:latin typeface="Cambria Math" panose="02040503050406030204" pitchFamily="18" charset="0"/>
                          <a:ea typeface="Cambria Math" panose="02040503050406030204" pitchFamily="18" charset="0"/>
                        </a:rPr>
                        <m:t>=</m:t>
                      </m:r>
                      <m:r>
                        <a:rPr kumimoji="1" lang="en-US" altLang="ja-JP" sz="1350" b="1" i="1" dirty="0">
                          <a:solidFill>
                            <a:srgbClr val="FF0000"/>
                          </a:solidFill>
                          <a:latin typeface="Cambria Math" panose="02040503050406030204" pitchFamily="18" charset="0"/>
                          <a:ea typeface="Cambria Math" panose="02040503050406030204" pitchFamily="18" charset="0"/>
                        </a:rPr>
                        <m:t>𝟏</m:t>
                      </m:r>
                    </m:oMath>
                  </m:oMathPara>
                </a14:m>
                <a:endParaRPr kumimoji="1" lang="en-US" altLang="ja-JP" sz="1350" b="1"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8B2FB44F-3339-417E-9C89-9957711A1BD0}"/>
                  </a:ext>
                </a:extLst>
              </p:cNvPr>
              <p:cNvSpPr txBox="1">
                <a:spLocks noRot="1" noChangeAspect="1" noMove="1" noResize="1" noEditPoints="1" noAdjustHandles="1" noChangeArrowheads="1" noChangeShapeType="1" noTextEdit="1"/>
              </p:cNvSpPr>
              <p:nvPr/>
            </p:nvSpPr>
            <p:spPr>
              <a:xfrm>
                <a:off x="1901074" y="3621973"/>
                <a:ext cx="1038107" cy="300082"/>
              </a:xfrm>
              <a:prstGeom prst="rect">
                <a:avLst/>
              </a:prstGeom>
              <a:blipFill>
                <a:blip r:embed="rId4"/>
                <a:stretch>
                  <a:fillRect/>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7F1117C6-B1C4-4F06-AA32-D9C80BF977E8}"/>
              </a:ext>
            </a:extLst>
          </p:cNvPr>
          <p:cNvSpPr txBox="1"/>
          <p:nvPr/>
        </p:nvSpPr>
        <p:spPr>
          <a:xfrm>
            <a:off x="3385161" y="3657656"/>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C4AD7DD9-C6F4-4728-867F-CE37C8713BE2}"/>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46" name="正方形/長方形 45">
                <a:extLst>
                  <a:ext uri="{FF2B5EF4-FFF2-40B4-BE49-F238E27FC236}">
                    <a16:creationId xmlns:a16="http://schemas.microsoft.com/office/drawing/2014/main" id="{C4AD7DD9-C6F4-4728-867F-CE37C8713BE2}"/>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5"/>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B61C5245-EBA2-42E3-9834-BCE30CC90F3A}"/>
              </a:ext>
            </a:extLst>
          </p:cNvPr>
          <p:cNvSpPr txBox="1"/>
          <p:nvPr/>
        </p:nvSpPr>
        <p:spPr>
          <a:xfrm>
            <a:off x="1821181" y="2483358"/>
            <a:ext cx="3276600" cy="338554"/>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どのカードも</a:t>
            </a:r>
            <a:r>
              <a:rPr kumimoji="1" lang="ja-JP" altLang="en-US" sz="1600" b="1" dirty="0">
                <a:solidFill>
                  <a:srgbClr val="FF0000"/>
                </a:solidFill>
                <a:latin typeface="メイリオ" panose="020B0604030504040204" pitchFamily="50" charset="-128"/>
                <a:ea typeface="メイリオ" panose="020B0604030504040204" pitchFamily="50" charset="-128"/>
              </a:rPr>
              <a:t>一様に同じ確率</a:t>
            </a:r>
            <a:r>
              <a:rPr kumimoji="1" lang="ja-JP" altLang="en-US" sz="160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5CECA518-6D6E-4734-BC17-9BF59D55736E}"/>
                  </a:ext>
                </a:extLst>
              </p:cNvPr>
              <p:cNvSpPr txBox="1"/>
              <p:nvPr/>
            </p:nvSpPr>
            <p:spPr>
              <a:xfrm>
                <a:off x="1872644" y="2165377"/>
                <a:ext cx="4680556" cy="369332"/>
              </a:xfrm>
              <a:prstGeom prst="rect">
                <a:avLst/>
              </a:prstGeom>
              <a:noFill/>
            </p:spPr>
            <p:txBody>
              <a:bodyPr wrap="square" rtlCol="0">
                <a:spAutoFit/>
              </a:bodyPr>
              <a:lstStyle/>
              <a:p>
                <a:pPr algn="l"/>
                <a14:m>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oMath>
                </a14:m>
                <a:r>
                  <a:rPr kumimoji="1" lang="ja-JP" altLang="en-US" sz="1800" dirty="0">
                    <a:latin typeface="メイリオ" panose="020B0604030504040204" pitchFamily="50" charset="-128"/>
                    <a:ea typeface="メイリオ" panose="020B0604030504040204" pitchFamily="50" charset="-128"/>
                  </a:rPr>
                  <a:t> は</a:t>
                </a:r>
                <a:r>
                  <a:rPr kumimoji="1" lang="en-US" altLang="ja-JP" sz="1800" dirty="0">
                    <a:latin typeface="メイリオ" panose="020B0604030504040204" pitchFamily="50" charset="-128"/>
                    <a:ea typeface="メイリオ" panose="020B0604030504040204" pitchFamily="50" charset="-128"/>
                  </a:rPr>
                  <a:t>1~5</a:t>
                </a:r>
                <a:r>
                  <a:rPr kumimoji="1" lang="ja-JP" altLang="en-US" sz="1800" dirty="0">
                    <a:latin typeface="メイリオ" panose="020B0604030504040204" pitchFamily="50" charset="-128"/>
                    <a:ea typeface="メイリオ" panose="020B0604030504040204" pitchFamily="50" charset="-128"/>
                  </a:rPr>
                  <a:t>までの実数をとるので</a:t>
                </a:r>
                <a:r>
                  <a:rPr kumimoji="1" lang="ja-JP" altLang="en-US" sz="1800" b="1" dirty="0">
                    <a:solidFill>
                      <a:srgbClr val="FF0000"/>
                    </a:solidFill>
                    <a:latin typeface="メイリオ" panose="020B0604030504040204" pitchFamily="50" charset="-128"/>
                    <a:ea typeface="メイリオ" panose="020B0604030504040204" pitchFamily="50" charset="-128"/>
                  </a:rPr>
                  <a:t>連続分布</a:t>
                </a:r>
              </a:p>
            </p:txBody>
          </p:sp>
        </mc:Choice>
        <mc:Fallback xmlns="">
          <p:sp>
            <p:nvSpPr>
              <p:cNvPr id="48" name="テキスト ボックス 47">
                <a:extLst>
                  <a:ext uri="{FF2B5EF4-FFF2-40B4-BE49-F238E27FC236}">
                    <a16:creationId xmlns:a16="http://schemas.microsoft.com/office/drawing/2014/main" id="{5CECA518-6D6E-4734-BC17-9BF59D55736E}"/>
                  </a:ext>
                </a:extLst>
              </p:cNvPr>
              <p:cNvSpPr txBox="1">
                <a:spLocks noRot="1" noChangeAspect="1" noMove="1" noResize="1" noEditPoints="1" noAdjustHandles="1" noChangeArrowheads="1" noChangeShapeType="1" noTextEdit="1"/>
              </p:cNvSpPr>
              <p:nvPr/>
            </p:nvSpPr>
            <p:spPr>
              <a:xfrm>
                <a:off x="1872644" y="2165377"/>
                <a:ext cx="4680556" cy="369332"/>
              </a:xfrm>
              <a:prstGeom prst="rect">
                <a:avLst/>
              </a:prstGeom>
              <a:blipFill>
                <a:blip r:embed="rId6"/>
                <a:stretch>
                  <a:fillRect t="-4918" b="-27869"/>
                </a:stretch>
              </a:blipFill>
            </p:spPr>
            <p:txBody>
              <a:bodyPr/>
              <a:lstStyle/>
              <a:p>
                <a:r>
                  <a:rPr lang="ja-JP" altLang="en-US">
                    <a:noFill/>
                  </a:rPr>
                  <a:t> </a:t>
                </a:r>
              </a:p>
            </p:txBody>
          </p:sp>
        </mc:Fallback>
      </mc:AlternateContent>
      <p:sp>
        <p:nvSpPr>
          <p:cNvPr id="49" name="正方形/長方形 48">
            <a:extLst>
              <a:ext uri="{FF2B5EF4-FFF2-40B4-BE49-F238E27FC236}">
                <a16:creationId xmlns:a16="http://schemas.microsoft.com/office/drawing/2014/main" id="{1E55A253-7CC2-48DC-B89F-0D0460425DC6}"/>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E602EE6A-756C-497E-946C-BF21A2B0946C}"/>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50" name="テキスト ボックス 49">
                <a:extLst>
                  <a:ext uri="{FF2B5EF4-FFF2-40B4-BE49-F238E27FC236}">
                    <a16:creationId xmlns:a16="http://schemas.microsoft.com/office/drawing/2014/main" id="{E602EE6A-756C-497E-946C-BF21A2B0946C}"/>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7"/>
                <a:stretch>
                  <a:fillRect l="-506" t="-2190" b="-8029"/>
                </a:stretch>
              </a:blipFill>
            </p:spPr>
            <p:txBody>
              <a:bodyPr/>
              <a:lstStyle/>
              <a:p>
                <a:r>
                  <a:rPr lang="ja-JP" altLang="en-US">
                    <a:noFill/>
                  </a:rPr>
                  <a:t> </a:t>
                </a:r>
              </a:p>
            </p:txBody>
          </p:sp>
        </mc:Fallback>
      </mc:AlternateContent>
      <p:sp>
        <p:nvSpPr>
          <p:cNvPr id="5" name="タイトル 4">
            <a:extLst>
              <a:ext uri="{FF2B5EF4-FFF2-40B4-BE49-F238E27FC236}">
                <a16:creationId xmlns:a16="http://schemas.microsoft.com/office/drawing/2014/main" id="{E22F63EE-04E7-5640-9569-EEECA1A2621D}"/>
              </a:ext>
            </a:extLst>
          </p:cNvPr>
          <p:cNvSpPr>
            <a:spLocks noGrp="1"/>
          </p:cNvSpPr>
          <p:nvPr>
            <p:ph type="title"/>
          </p:nvPr>
        </p:nvSpPr>
        <p:spPr/>
        <p:txBody>
          <a:bodyPr/>
          <a:lstStyle/>
          <a:p>
            <a:r>
              <a:rPr kumimoji="1" lang="ja-JP" altLang="en-US"/>
              <a:t>解答</a:t>
            </a:r>
          </a:p>
        </p:txBody>
      </p:sp>
    </p:spTree>
    <p:extLst>
      <p:ext uri="{BB962C8B-B14F-4D97-AF65-F5344CB8AC3E}">
        <p14:creationId xmlns:p14="http://schemas.microsoft.com/office/powerpoint/2010/main" val="20109191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7" name="テキスト ボックス 26">
            <a:extLst>
              <a:ext uri="{FF2B5EF4-FFF2-40B4-BE49-F238E27FC236}">
                <a16:creationId xmlns:a16="http://schemas.microsoft.com/office/drawing/2014/main" id="{39EC1FAA-C118-4C90-8187-66F19279A422}"/>
              </a:ext>
            </a:extLst>
          </p:cNvPr>
          <p:cNvSpPr txBox="1"/>
          <p:nvPr/>
        </p:nvSpPr>
        <p:spPr>
          <a:xfrm>
            <a:off x="1820467" y="2824544"/>
            <a:ext cx="433940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r>
              <a:rPr kumimoji="1" lang="ja-JP" altLang="en-US" sz="1350" dirty="0">
                <a:latin typeface="メイリオ" panose="020B0604030504040204" pitchFamily="50" charset="-128"/>
                <a:ea typeface="メイリオ" panose="020B0604030504040204" pitchFamily="50" charset="-128"/>
              </a:rPr>
              <a:t>未満の数、</a:t>
            </a:r>
            <a:r>
              <a:rPr kumimoji="1" lang="en-US" altLang="ja-JP" sz="1350" dirty="0">
                <a:latin typeface="メイリオ" panose="020B0604030504040204" pitchFamily="50" charset="-128"/>
                <a:ea typeface="メイリオ" panose="020B0604030504040204" pitchFamily="50" charset="-128"/>
              </a:rPr>
              <a:t>5</a:t>
            </a:r>
            <a:r>
              <a:rPr kumimoji="1" lang="ja-JP" altLang="en-US" sz="1350" dirty="0">
                <a:latin typeface="メイリオ" panose="020B0604030504040204" pitchFamily="50" charset="-128"/>
                <a:ea typeface="メイリオ" panose="020B0604030504040204" pitchFamily="50" charset="-128"/>
              </a:rPr>
              <a:t>より大きな数を引く確率は</a:t>
            </a:r>
            <a:r>
              <a:rPr kumimoji="1" lang="en-US" altLang="ja-JP" sz="1350" b="1" dirty="0">
                <a:solidFill>
                  <a:srgbClr val="FF0000"/>
                </a:solidFill>
                <a:latin typeface="メイリオ" panose="020B0604030504040204" pitchFamily="50" charset="-128"/>
                <a:ea typeface="メイリオ" panose="020B0604030504040204" pitchFamily="50" charset="-128"/>
              </a:rPr>
              <a:t>0</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rgbClr val="FF0000"/>
            </a:solidFill>
            <a:prstDash val="sysDash"/>
            <a:round/>
            <a:headEnd type="none" w="med" len="med"/>
            <a:tailEnd type="none" w="med" len="med"/>
          </a:ln>
          <a:effectLst/>
        </p:spPr>
      </p:cxnSp>
      <p:sp>
        <p:nvSpPr>
          <p:cNvPr id="40" name="テキスト ボックス 39">
            <a:extLst>
              <a:ext uri="{FF2B5EF4-FFF2-40B4-BE49-F238E27FC236}">
                <a16:creationId xmlns:a16="http://schemas.microsoft.com/office/drawing/2014/main" id="{FD699CBC-8B46-41E6-90AD-5F57CE0DFD26}"/>
              </a:ext>
            </a:extLst>
          </p:cNvPr>
          <p:cNvSpPr txBox="1"/>
          <p:nvPr/>
        </p:nvSpPr>
        <p:spPr>
          <a:xfrm>
            <a:off x="1820467" y="3141547"/>
            <a:ext cx="1725635" cy="300082"/>
          </a:xfrm>
          <a:prstGeom prst="rect">
            <a:avLst/>
          </a:prstGeom>
          <a:noFill/>
        </p:spPr>
        <p:txBody>
          <a:bodyPr wrap="square" rtlCol="0">
            <a:spAutoFit/>
          </a:bodyPr>
          <a:lstStyle/>
          <a:p>
            <a:pPr algn="l"/>
            <a:r>
              <a:rPr kumimoji="1" lang="ja-JP" altLang="en-US" sz="1350" b="1" dirty="0">
                <a:solidFill>
                  <a:srgbClr val="FF0000"/>
                </a:solidFill>
                <a:latin typeface="メイリオ" panose="020B0604030504040204" pitchFamily="50" charset="-128"/>
                <a:ea typeface="メイリオ" panose="020B0604030504040204" pitchFamily="50" charset="-128"/>
              </a:rPr>
              <a:t>全確率</a:t>
            </a:r>
            <a:r>
              <a:rPr kumimoji="1" lang="en-US" altLang="ja-JP" sz="1350" b="1" dirty="0">
                <a:solidFill>
                  <a:srgbClr val="FF0000"/>
                </a:solidFill>
                <a:latin typeface="メイリオ" panose="020B0604030504040204" pitchFamily="50" charset="-128"/>
                <a:ea typeface="メイリオ" panose="020B0604030504040204" pitchFamily="50" charset="-128"/>
              </a:rPr>
              <a:t>=</a:t>
            </a:r>
            <a:r>
              <a:rPr kumimoji="1" lang="ja-JP" altLang="en-US" sz="1350" b="1" dirty="0">
                <a:solidFill>
                  <a:srgbClr val="FF0000"/>
                </a:solidFill>
                <a:latin typeface="メイリオ" panose="020B0604030504040204" pitchFamily="50" charset="-128"/>
                <a:ea typeface="メイリオ" panose="020B0604030504040204" pitchFamily="50" charset="-128"/>
              </a:rPr>
              <a:t>面積は</a:t>
            </a:r>
            <a:r>
              <a:rPr kumimoji="1" lang="en-US" altLang="ja-JP" sz="1350" b="1" dirty="0">
                <a:solidFill>
                  <a:srgbClr val="FF0000"/>
                </a:solidFill>
                <a:latin typeface="メイリオ" panose="020B0604030504040204" pitchFamily="50" charset="-128"/>
                <a:ea typeface="メイリオ" panose="020B0604030504040204" pitchFamily="50" charset="-128"/>
              </a:rPr>
              <a:t>1</a:t>
            </a:r>
            <a:endParaRPr kumimoji="1" lang="ja-JP" altLang="en-US" sz="1350" b="1" dirty="0">
              <a:solidFill>
                <a:srgbClr val="FF0000"/>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2BED37C-55AC-4EED-98B5-F952177C9A1F}"/>
              </a:ext>
            </a:extLst>
          </p:cNvPr>
          <p:cNvSpPr/>
          <p:nvPr/>
        </p:nvSpPr>
        <p:spPr bwMode="auto">
          <a:xfrm>
            <a:off x="4114800" y="3760472"/>
            <a:ext cx="1817368" cy="574161"/>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6" name="直線矢印コネクタ 15">
            <a:extLst>
              <a:ext uri="{FF2B5EF4-FFF2-40B4-BE49-F238E27FC236}">
                <a16:creationId xmlns:a16="http://schemas.microsoft.com/office/drawing/2014/main" id="{C543F197-6C44-41E0-9D9C-30E920867B40}"/>
              </a:ext>
            </a:extLst>
          </p:cNvPr>
          <p:cNvCxnSpPr/>
          <p:nvPr/>
        </p:nvCxnSpPr>
        <p:spPr bwMode="auto">
          <a:xfrm>
            <a:off x="4114800" y="3600450"/>
            <a:ext cx="1828800" cy="0"/>
          </a:xfrm>
          <a:prstGeom prst="straightConnector1">
            <a:avLst/>
          </a:prstGeom>
          <a:solidFill>
            <a:schemeClr val="accent1"/>
          </a:solidFill>
          <a:ln w="25400" cap="flat" cmpd="sng" algn="ctr">
            <a:solidFill>
              <a:schemeClr val="tx1"/>
            </a:solidFill>
            <a:prstDash val="solid"/>
            <a:round/>
            <a:headEnd type="triangle"/>
            <a:tailEnd type="triangle"/>
          </a:ln>
          <a:effectLst/>
        </p:spPr>
      </p:cxnSp>
      <p:sp>
        <p:nvSpPr>
          <p:cNvPr id="36" name="テキスト ボックス 35">
            <a:extLst>
              <a:ext uri="{FF2B5EF4-FFF2-40B4-BE49-F238E27FC236}">
                <a16:creationId xmlns:a16="http://schemas.microsoft.com/office/drawing/2014/main" id="{3FF86A00-F644-4697-BE5A-6A9D7C01011E}"/>
              </a:ext>
            </a:extLst>
          </p:cNvPr>
          <p:cNvSpPr txBox="1"/>
          <p:nvPr/>
        </p:nvSpPr>
        <p:spPr>
          <a:xfrm>
            <a:off x="4901623" y="3306616"/>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cxnSp>
        <p:nvCxnSpPr>
          <p:cNvPr id="37" name="直線矢印コネクタ 36">
            <a:extLst>
              <a:ext uri="{FF2B5EF4-FFF2-40B4-BE49-F238E27FC236}">
                <a16:creationId xmlns:a16="http://schemas.microsoft.com/office/drawing/2014/main" id="{615D7D39-D51F-4AFA-BD1A-620376576FE9}"/>
              </a:ext>
            </a:extLst>
          </p:cNvPr>
          <p:cNvCxnSpPr>
            <a:cxnSpLocks/>
          </p:cNvCxnSpPr>
          <p:nvPr/>
        </p:nvCxnSpPr>
        <p:spPr bwMode="auto">
          <a:xfrm>
            <a:off x="3886200" y="3760473"/>
            <a:ext cx="0" cy="563780"/>
          </a:xfrm>
          <a:prstGeom prst="straightConnector1">
            <a:avLst/>
          </a:prstGeom>
          <a:solidFill>
            <a:schemeClr val="accent1"/>
          </a:solidFill>
          <a:ln w="25400" cap="flat" cmpd="sng" algn="ctr">
            <a:solidFill>
              <a:schemeClr val="tx1"/>
            </a:solidFill>
            <a:prstDash val="solid"/>
            <a:round/>
            <a:headEnd type="triangle"/>
            <a:tailEnd type="triangle"/>
          </a:ln>
          <a:effectLst/>
        </p:spPr>
      </p:cxn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rgbClr val="FF0000"/>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AD84FA3-A1FA-4232-9F6A-E76634472F4B}"/>
                  </a:ext>
                </a:extLst>
              </p:cNvPr>
              <p:cNvSpPr txBox="1"/>
              <p:nvPr/>
            </p:nvSpPr>
            <p:spPr>
              <a:xfrm>
                <a:off x="3606167" y="3897876"/>
                <a:ext cx="342899" cy="30008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350" i="1" dirty="0">
                          <a:latin typeface="Cambria Math" panose="02040503050406030204" pitchFamily="18" charset="0"/>
                          <a:ea typeface="メイリオ" panose="020B0604030504040204" pitchFamily="50" charset="-128"/>
                        </a:rPr>
                        <m:t>𝑎</m:t>
                      </m:r>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2" name="テキスト ボックス 41">
                <a:extLst>
                  <a:ext uri="{FF2B5EF4-FFF2-40B4-BE49-F238E27FC236}">
                    <a16:creationId xmlns:a16="http://schemas.microsoft.com/office/drawing/2014/main" id="{FAD84FA3-A1FA-4232-9F6A-E76634472F4B}"/>
                  </a:ext>
                </a:extLst>
              </p:cNvPr>
              <p:cNvSpPr txBox="1">
                <a:spLocks noRot="1" noChangeAspect="1" noMove="1" noResize="1" noEditPoints="1" noAdjustHandles="1" noChangeArrowheads="1" noChangeShapeType="1" noTextEdit="1"/>
              </p:cNvSpPr>
              <p:nvPr/>
            </p:nvSpPr>
            <p:spPr>
              <a:xfrm>
                <a:off x="3606167" y="3897876"/>
                <a:ext cx="342899" cy="30008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8B2FB44F-3339-417E-9C89-9957711A1BD0}"/>
                  </a:ext>
                </a:extLst>
              </p:cNvPr>
              <p:cNvSpPr txBox="1"/>
              <p:nvPr/>
            </p:nvSpPr>
            <p:spPr>
              <a:xfrm>
                <a:off x="1901074" y="3621973"/>
                <a:ext cx="1038107" cy="30008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350" b="1" i="1" dirty="0">
                          <a:solidFill>
                            <a:srgbClr val="FF0000"/>
                          </a:solidFill>
                          <a:latin typeface="Cambria Math" panose="02040503050406030204" pitchFamily="18" charset="0"/>
                          <a:ea typeface="メイリオ" panose="020B0604030504040204" pitchFamily="50" charset="-128"/>
                        </a:rPr>
                        <m:t>𝒂</m:t>
                      </m:r>
                      <m:r>
                        <a:rPr kumimoji="1" lang="en-US" altLang="ja-JP" sz="1350" b="1" i="1" dirty="0">
                          <a:solidFill>
                            <a:srgbClr val="FF0000"/>
                          </a:solidFill>
                          <a:latin typeface="Cambria Math" panose="02040503050406030204" pitchFamily="18" charset="0"/>
                          <a:ea typeface="Cambria Math" panose="02040503050406030204" pitchFamily="18" charset="0"/>
                        </a:rPr>
                        <m:t>×</m:t>
                      </m:r>
                      <m:r>
                        <a:rPr kumimoji="1" lang="en-US" altLang="ja-JP" sz="1350" b="1" i="1" dirty="0">
                          <a:solidFill>
                            <a:srgbClr val="FF0000"/>
                          </a:solidFill>
                          <a:latin typeface="Cambria Math" panose="02040503050406030204" pitchFamily="18" charset="0"/>
                          <a:ea typeface="Cambria Math" panose="02040503050406030204" pitchFamily="18" charset="0"/>
                        </a:rPr>
                        <m:t>𝟒</m:t>
                      </m:r>
                      <m:r>
                        <a:rPr kumimoji="1" lang="en-US" altLang="ja-JP" sz="1350" b="1" i="1" dirty="0">
                          <a:solidFill>
                            <a:srgbClr val="FF0000"/>
                          </a:solidFill>
                          <a:latin typeface="Cambria Math" panose="02040503050406030204" pitchFamily="18" charset="0"/>
                          <a:ea typeface="Cambria Math" panose="02040503050406030204" pitchFamily="18" charset="0"/>
                        </a:rPr>
                        <m:t>=</m:t>
                      </m:r>
                      <m:r>
                        <a:rPr kumimoji="1" lang="en-US" altLang="ja-JP" sz="1350" b="1" i="1" dirty="0">
                          <a:solidFill>
                            <a:srgbClr val="FF0000"/>
                          </a:solidFill>
                          <a:latin typeface="Cambria Math" panose="02040503050406030204" pitchFamily="18" charset="0"/>
                          <a:ea typeface="Cambria Math" panose="02040503050406030204" pitchFamily="18" charset="0"/>
                        </a:rPr>
                        <m:t>𝟏</m:t>
                      </m:r>
                    </m:oMath>
                  </m:oMathPara>
                </a14:m>
                <a:endParaRPr kumimoji="1" lang="en-US" altLang="ja-JP" sz="1350" b="1"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43" name="テキスト ボックス 42">
                <a:extLst>
                  <a:ext uri="{FF2B5EF4-FFF2-40B4-BE49-F238E27FC236}">
                    <a16:creationId xmlns:a16="http://schemas.microsoft.com/office/drawing/2014/main" id="{8B2FB44F-3339-417E-9C89-9957711A1BD0}"/>
                  </a:ext>
                </a:extLst>
              </p:cNvPr>
              <p:cNvSpPr txBox="1">
                <a:spLocks noRot="1" noChangeAspect="1" noMove="1" noResize="1" noEditPoints="1" noAdjustHandles="1" noChangeArrowheads="1" noChangeShapeType="1" noTextEdit="1"/>
              </p:cNvSpPr>
              <p:nvPr/>
            </p:nvSpPr>
            <p:spPr>
              <a:xfrm>
                <a:off x="1901074" y="3621973"/>
                <a:ext cx="1038107" cy="30008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F96C920-EA1F-498A-A418-E346C814E45A}"/>
                  </a:ext>
                </a:extLst>
              </p:cNvPr>
              <p:cNvSpPr txBox="1"/>
              <p:nvPr/>
            </p:nvSpPr>
            <p:spPr>
              <a:xfrm>
                <a:off x="3197611" y="3517403"/>
                <a:ext cx="459059" cy="4812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1350" b="1" i="1" dirty="0">
                              <a:solidFill>
                                <a:srgbClr val="FF0000"/>
                              </a:solidFill>
                              <a:latin typeface="Cambria Math" panose="02040503050406030204" pitchFamily="18" charset="0"/>
                              <a:ea typeface="Cambria Math" panose="02040503050406030204" pitchFamily="18" charset="0"/>
                            </a:rPr>
                          </m:ctrlPr>
                        </m:fPr>
                        <m:num>
                          <m:r>
                            <a:rPr kumimoji="1" lang="en-US" altLang="ja-JP" sz="1350" b="1" i="1" dirty="0">
                              <a:solidFill>
                                <a:srgbClr val="FF0000"/>
                              </a:solidFill>
                              <a:latin typeface="Cambria Math" panose="02040503050406030204" pitchFamily="18" charset="0"/>
                              <a:ea typeface="Cambria Math" panose="02040503050406030204" pitchFamily="18" charset="0"/>
                            </a:rPr>
                            <m:t>𝟏</m:t>
                          </m:r>
                        </m:num>
                        <m:den>
                          <m:r>
                            <a:rPr kumimoji="1" lang="en-US" altLang="ja-JP" sz="1350" b="1" i="1" dirty="0">
                              <a:solidFill>
                                <a:srgbClr val="FF0000"/>
                              </a:solidFill>
                              <a:latin typeface="Cambria Math" panose="02040503050406030204" pitchFamily="18" charset="0"/>
                              <a:ea typeface="Cambria Math" panose="02040503050406030204" pitchFamily="18" charset="0"/>
                            </a:rPr>
                            <m:t>𝟒</m:t>
                          </m:r>
                        </m:den>
                      </m:f>
                    </m:oMath>
                  </m:oMathPara>
                </a14:m>
                <a:endParaRPr kumimoji="1" lang="en-US" altLang="ja-JP" sz="1350" b="1"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FF96C920-EA1F-498A-A418-E346C814E45A}"/>
                  </a:ext>
                </a:extLst>
              </p:cNvPr>
              <p:cNvSpPr txBox="1">
                <a:spLocks noRot="1" noChangeAspect="1" noMove="1" noResize="1" noEditPoints="1" noAdjustHandles="1" noChangeArrowheads="1" noChangeShapeType="1" noTextEdit="1"/>
              </p:cNvSpPr>
              <p:nvPr/>
            </p:nvSpPr>
            <p:spPr>
              <a:xfrm>
                <a:off x="3197611" y="3517403"/>
                <a:ext cx="459059" cy="481286"/>
              </a:xfrm>
              <a:prstGeom prst="rect">
                <a:avLst/>
              </a:prstGeom>
              <a:blipFill>
                <a:blip r:embed="rId5"/>
                <a:stretch>
                  <a:fillRect b="-2532"/>
                </a:stretch>
              </a:blipFill>
            </p:spPr>
            <p:txBody>
              <a:bodyPr/>
              <a:lstStyle/>
              <a:p>
                <a:r>
                  <a:rPr lang="ja-JP" altLang="en-US">
                    <a:noFill/>
                  </a:rPr>
                  <a:t> </a:t>
                </a:r>
              </a:p>
            </p:txBody>
          </p:sp>
        </mc:Fallback>
      </mc:AlternateContent>
      <p:sp>
        <p:nvSpPr>
          <p:cNvPr id="12" name="矢印: 右 11">
            <a:extLst>
              <a:ext uri="{FF2B5EF4-FFF2-40B4-BE49-F238E27FC236}">
                <a16:creationId xmlns:a16="http://schemas.microsoft.com/office/drawing/2014/main" id="{00D44A4C-B34F-4668-B459-05D794E13615}"/>
              </a:ext>
            </a:extLst>
          </p:cNvPr>
          <p:cNvSpPr/>
          <p:nvPr/>
        </p:nvSpPr>
        <p:spPr bwMode="auto">
          <a:xfrm>
            <a:off x="2914975" y="3670372"/>
            <a:ext cx="282251" cy="161307"/>
          </a:xfrm>
          <a:prstGeom prst="right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997184D7-DE89-427B-ADAC-C31D002C44C9}"/>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45" name="正方形/長方形 44">
                <a:extLst>
                  <a:ext uri="{FF2B5EF4-FFF2-40B4-BE49-F238E27FC236}">
                    <a16:creationId xmlns:a16="http://schemas.microsoft.com/office/drawing/2014/main" id="{997184D7-DE89-427B-ADAC-C31D002C44C9}"/>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6"/>
                <a:stretch>
                  <a:fillRect/>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470334A3-9E72-4E44-A03D-34FB7A7753B6}"/>
              </a:ext>
            </a:extLst>
          </p:cNvPr>
          <p:cNvSpPr txBox="1"/>
          <p:nvPr/>
        </p:nvSpPr>
        <p:spPr>
          <a:xfrm>
            <a:off x="1821181" y="2483358"/>
            <a:ext cx="3276600" cy="338554"/>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どのカードも</a:t>
            </a:r>
            <a:r>
              <a:rPr kumimoji="1" lang="ja-JP" altLang="en-US" sz="1600" b="1" dirty="0">
                <a:solidFill>
                  <a:srgbClr val="FF0000"/>
                </a:solidFill>
                <a:latin typeface="メイリオ" panose="020B0604030504040204" pitchFamily="50" charset="-128"/>
                <a:ea typeface="メイリオ" panose="020B0604030504040204" pitchFamily="50" charset="-128"/>
              </a:rPr>
              <a:t>一様に同じ確率</a:t>
            </a:r>
            <a:r>
              <a:rPr kumimoji="1" lang="ja-JP" altLang="en-US" sz="1600" dirty="0">
                <a:latin typeface="メイリオ" panose="020B0604030504040204" pitchFamily="50" charset="-128"/>
                <a:ea typeface="メイリオ" panose="020B0604030504040204" pitchFamily="50" charset="-128"/>
              </a:rPr>
              <a:t>。</a:t>
            </a: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2B56E338-18AA-48E1-BD08-E3454D5F018F}"/>
                  </a:ext>
                </a:extLst>
              </p:cNvPr>
              <p:cNvSpPr txBox="1"/>
              <p:nvPr/>
            </p:nvSpPr>
            <p:spPr>
              <a:xfrm>
                <a:off x="1872644" y="2165377"/>
                <a:ext cx="4680556" cy="369332"/>
              </a:xfrm>
              <a:prstGeom prst="rect">
                <a:avLst/>
              </a:prstGeom>
              <a:noFill/>
            </p:spPr>
            <p:txBody>
              <a:bodyPr wrap="square" rtlCol="0">
                <a:spAutoFit/>
              </a:bodyPr>
              <a:lstStyle/>
              <a:p>
                <a:pPr algn="l"/>
                <a14:m>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oMath>
                </a14:m>
                <a:r>
                  <a:rPr kumimoji="1" lang="ja-JP" altLang="en-US" sz="1800" dirty="0">
                    <a:latin typeface="メイリオ" panose="020B0604030504040204" pitchFamily="50" charset="-128"/>
                    <a:ea typeface="メイリオ" panose="020B0604030504040204" pitchFamily="50" charset="-128"/>
                  </a:rPr>
                  <a:t> は</a:t>
                </a:r>
                <a:r>
                  <a:rPr kumimoji="1" lang="en-US" altLang="ja-JP" sz="1800" dirty="0">
                    <a:latin typeface="メイリオ" panose="020B0604030504040204" pitchFamily="50" charset="-128"/>
                    <a:ea typeface="メイリオ" panose="020B0604030504040204" pitchFamily="50" charset="-128"/>
                  </a:rPr>
                  <a:t>1~5</a:t>
                </a:r>
                <a:r>
                  <a:rPr kumimoji="1" lang="ja-JP" altLang="en-US" sz="1800" dirty="0">
                    <a:latin typeface="メイリオ" panose="020B0604030504040204" pitchFamily="50" charset="-128"/>
                    <a:ea typeface="メイリオ" panose="020B0604030504040204" pitchFamily="50" charset="-128"/>
                  </a:rPr>
                  <a:t>までの実数をとるので</a:t>
                </a:r>
                <a:r>
                  <a:rPr kumimoji="1" lang="ja-JP" altLang="en-US" sz="1800" b="1" dirty="0">
                    <a:solidFill>
                      <a:srgbClr val="FF0000"/>
                    </a:solidFill>
                    <a:latin typeface="メイリオ" panose="020B0604030504040204" pitchFamily="50" charset="-128"/>
                    <a:ea typeface="メイリオ" panose="020B0604030504040204" pitchFamily="50" charset="-128"/>
                  </a:rPr>
                  <a:t>連続分布</a:t>
                </a:r>
              </a:p>
            </p:txBody>
          </p:sp>
        </mc:Choice>
        <mc:Fallback xmlns="">
          <p:sp>
            <p:nvSpPr>
              <p:cNvPr id="48" name="テキスト ボックス 47">
                <a:extLst>
                  <a:ext uri="{FF2B5EF4-FFF2-40B4-BE49-F238E27FC236}">
                    <a16:creationId xmlns:a16="http://schemas.microsoft.com/office/drawing/2014/main" id="{2B56E338-18AA-48E1-BD08-E3454D5F018F}"/>
                  </a:ext>
                </a:extLst>
              </p:cNvPr>
              <p:cNvSpPr txBox="1">
                <a:spLocks noRot="1" noChangeAspect="1" noMove="1" noResize="1" noEditPoints="1" noAdjustHandles="1" noChangeArrowheads="1" noChangeShapeType="1" noTextEdit="1"/>
              </p:cNvSpPr>
              <p:nvPr/>
            </p:nvSpPr>
            <p:spPr>
              <a:xfrm>
                <a:off x="1872644" y="2165377"/>
                <a:ext cx="4680556" cy="369332"/>
              </a:xfrm>
              <a:prstGeom prst="rect">
                <a:avLst/>
              </a:prstGeom>
              <a:blipFill>
                <a:blip r:embed="rId7"/>
                <a:stretch>
                  <a:fillRect t="-4918" b="-27869"/>
                </a:stretch>
              </a:blipFill>
            </p:spPr>
            <p:txBody>
              <a:bodyPr/>
              <a:lstStyle/>
              <a:p>
                <a:r>
                  <a:rPr lang="ja-JP" altLang="en-US">
                    <a:noFill/>
                  </a:rPr>
                  <a:t> </a:t>
                </a:r>
              </a:p>
            </p:txBody>
          </p:sp>
        </mc:Fallback>
      </mc:AlternateContent>
      <p:sp>
        <p:nvSpPr>
          <p:cNvPr id="49" name="正方形/長方形 48">
            <a:extLst>
              <a:ext uri="{FF2B5EF4-FFF2-40B4-BE49-F238E27FC236}">
                <a16:creationId xmlns:a16="http://schemas.microsoft.com/office/drawing/2014/main" id="{B3E3198B-908A-4714-963B-93798CC0F1E0}"/>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13BE1686-EBAC-4FB3-9D35-11AAA9936F1C}"/>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50" name="テキスト ボックス 49">
                <a:extLst>
                  <a:ext uri="{FF2B5EF4-FFF2-40B4-BE49-F238E27FC236}">
                    <a16:creationId xmlns:a16="http://schemas.microsoft.com/office/drawing/2014/main" id="{13BE1686-EBAC-4FB3-9D35-11AAA9936F1C}"/>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8"/>
                <a:stretch>
                  <a:fillRect l="-506" t="-2190" b="-8029"/>
                </a:stretch>
              </a:blipFill>
            </p:spPr>
            <p:txBody>
              <a:bodyPr/>
              <a:lstStyle/>
              <a:p>
                <a:r>
                  <a:rPr lang="ja-JP" altLang="en-US">
                    <a:noFill/>
                  </a:rPr>
                  <a:t> </a:t>
                </a:r>
              </a:p>
            </p:txBody>
          </p:sp>
        </mc:Fallback>
      </mc:AlternateContent>
      <p:sp>
        <p:nvSpPr>
          <p:cNvPr id="46" name="タイトル 1">
            <a:extLst>
              <a:ext uri="{FF2B5EF4-FFF2-40B4-BE49-F238E27FC236}">
                <a16:creationId xmlns:a16="http://schemas.microsoft.com/office/drawing/2014/main" id="{BE35846C-AB6D-F346-832C-02F5E6C86D0E}"/>
              </a:ext>
            </a:extLst>
          </p:cNvPr>
          <p:cNvSpPr>
            <a:spLocks noGrp="1"/>
          </p:cNvSpPr>
          <p:nvPr>
            <p:ph type="title"/>
          </p:nvPr>
        </p:nvSpPr>
        <p:spPr>
          <a:xfrm>
            <a:off x="903290" y="113112"/>
            <a:ext cx="7926387" cy="572690"/>
          </a:xfrm>
        </p:spPr>
        <p:txBody>
          <a:bodyPr/>
          <a:lstStyle/>
          <a:p>
            <a:r>
              <a:rPr kumimoji="1" lang="ja-JP" altLang="en-US"/>
              <a:t>解答</a:t>
            </a:r>
            <a:endParaRPr kumimoji="1" lang="ja-JP" altLang="en-US" dirty="0"/>
          </a:p>
        </p:txBody>
      </p:sp>
    </p:spTree>
    <p:extLst>
      <p:ext uri="{BB962C8B-B14F-4D97-AF65-F5344CB8AC3E}">
        <p14:creationId xmlns:p14="http://schemas.microsoft.com/office/powerpoint/2010/main" val="3042368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0635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7" name="テキスト ボックス 6"/>
          <p:cNvSpPr txBox="1"/>
          <p:nvPr/>
        </p:nvSpPr>
        <p:spPr>
          <a:xfrm>
            <a:off x="1657014" y="1186850"/>
            <a:ext cx="1430200" cy="305468"/>
          </a:xfrm>
          <a:prstGeom prst="rect">
            <a:avLst/>
          </a:prstGeom>
          <a:noFill/>
        </p:spPr>
        <p:txBody>
          <a:bodyPr wrap="none" rtlCol="0">
            <a:spAutoFit/>
          </a:bodyPr>
          <a:lstStyle/>
          <a:p>
            <a:r>
              <a:rPr kumimoji="1" lang="ja-JP" altLang="en-US" sz="1385" b="1" dirty="0">
                <a:latin typeface="メイリオ" panose="020B0604030504040204" pitchFamily="50" charset="-128"/>
                <a:ea typeface="メイリオ" panose="020B0604030504040204" pitchFamily="50" charset="-128"/>
              </a:rPr>
              <a:t>例：コイン投げ</a:t>
            </a:r>
          </a:p>
        </p:txBody>
      </p:sp>
      <p:sp>
        <p:nvSpPr>
          <p:cNvPr id="6" name="テキスト ボックス 5">
            <a:extLst>
              <a:ext uri="{FF2B5EF4-FFF2-40B4-BE49-F238E27FC236}">
                <a16:creationId xmlns:a16="http://schemas.microsoft.com/office/drawing/2014/main" id="{D85E05A8-2A3F-F44D-979A-0E2F8EAD063F}"/>
              </a:ext>
            </a:extLst>
          </p:cNvPr>
          <p:cNvSpPr txBox="1"/>
          <p:nvPr/>
        </p:nvSpPr>
        <p:spPr>
          <a:xfrm>
            <a:off x="2198976" y="1751882"/>
            <a:ext cx="896399"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標本空間</a:t>
            </a:r>
            <a:endParaRPr kumimoji="1" lang="ja-JP" altLang="en-US" sz="1385" dirty="0">
              <a:latin typeface="メイリオ" panose="020B0604030504040204" pitchFamily="50" charset="-128"/>
              <a:ea typeface="メイリオ" panose="020B0604030504040204" pitchFamily="50" charset="-128"/>
            </a:endParaRPr>
          </a:p>
        </p:txBody>
      </p:sp>
      <p:sp>
        <p:nvSpPr>
          <p:cNvPr id="5" name="コンテンツ プレースホルダー 4">
            <a:extLst>
              <a:ext uri="{FF2B5EF4-FFF2-40B4-BE49-F238E27FC236}">
                <a16:creationId xmlns:a16="http://schemas.microsoft.com/office/drawing/2014/main" id="{E8110639-5E15-4842-BE74-7D8C6F363729}"/>
              </a:ext>
            </a:extLst>
          </p:cNvPr>
          <p:cNvSpPr>
            <a:spLocks noGrp="1"/>
          </p:cNvSpPr>
          <p:nvPr>
            <p:ph idx="1"/>
          </p:nvPr>
        </p:nvSpPr>
        <p:spPr/>
        <p:txBody>
          <a:bodyPr/>
          <a:lstStyle/>
          <a:p>
            <a:endParaRPr lang="ja-JP" altLang="en-US"/>
          </a:p>
        </p:txBody>
      </p:sp>
      <p:sp>
        <p:nvSpPr>
          <p:cNvPr id="3" name="楕円 2">
            <a:extLst>
              <a:ext uri="{FF2B5EF4-FFF2-40B4-BE49-F238E27FC236}">
                <a16:creationId xmlns:a16="http://schemas.microsoft.com/office/drawing/2014/main" id="{ED8C2E14-EB38-4FEC-AEFF-CB700771D653}"/>
              </a:ext>
            </a:extLst>
          </p:cNvPr>
          <p:cNvSpPr/>
          <p:nvPr/>
        </p:nvSpPr>
        <p:spPr bwMode="auto">
          <a:xfrm>
            <a:off x="2350157" y="2132535"/>
            <a:ext cx="646276" cy="60465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楕円 36">
            <a:extLst>
              <a:ext uri="{FF2B5EF4-FFF2-40B4-BE49-F238E27FC236}">
                <a16:creationId xmlns:a16="http://schemas.microsoft.com/office/drawing/2014/main" id="{5E2CC3F0-CAB6-4E8C-938A-8FE2D63183EA}"/>
              </a:ext>
            </a:extLst>
          </p:cNvPr>
          <p:cNvSpPr/>
          <p:nvPr/>
        </p:nvSpPr>
        <p:spPr bwMode="auto">
          <a:xfrm>
            <a:off x="2369480" y="3156130"/>
            <a:ext cx="646276" cy="604652"/>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2" name="テキスト ボックス 11">
            <a:extLst>
              <a:ext uri="{FF2B5EF4-FFF2-40B4-BE49-F238E27FC236}">
                <a16:creationId xmlns:a16="http://schemas.microsoft.com/office/drawing/2014/main" id="{BFEF6DE9-5740-4513-97EB-334E3713D797}"/>
              </a:ext>
            </a:extLst>
          </p:cNvPr>
          <p:cNvSpPr txBox="1"/>
          <p:nvPr/>
        </p:nvSpPr>
        <p:spPr>
          <a:xfrm>
            <a:off x="2504827" y="2289131"/>
            <a:ext cx="1107766" cy="369332"/>
          </a:xfrm>
          <a:prstGeom prst="rect">
            <a:avLst/>
          </a:prstGeom>
          <a:noFill/>
        </p:spPr>
        <p:txBody>
          <a:bodyPr wrap="square" rtlCol="0">
            <a:spAutoFit/>
          </a:bodyPr>
          <a:lstStyle/>
          <a:p>
            <a:pPr algn="l"/>
            <a:r>
              <a:rPr kumimoji="1" lang="ja-JP" altLang="en-US" sz="1800" b="1" dirty="0">
                <a:latin typeface="メイリオ" panose="020B0604030504040204" pitchFamily="50" charset="-128"/>
                <a:ea typeface="メイリオ" panose="020B0604030504040204" pitchFamily="50" charset="-128"/>
              </a:rPr>
              <a:t>表</a:t>
            </a:r>
          </a:p>
        </p:txBody>
      </p:sp>
      <p:sp>
        <p:nvSpPr>
          <p:cNvPr id="44" name="テキスト ボックス 43">
            <a:extLst>
              <a:ext uri="{FF2B5EF4-FFF2-40B4-BE49-F238E27FC236}">
                <a16:creationId xmlns:a16="http://schemas.microsoft.com/office/drawing/2014/main" id="{B0A1E060-3CD1-46AB-97D8-E952E1FA75C5}"/>
              </a:ext>
            </a:extLst>
          </p:cNvPr>
          <p:cNvSpPr txBox="1"/>
          <p:nvPr/>
        </p:nvSpPr>
        <p:spPr>
          <a:xfrm>
            <a:off x="2510248" y="3308818"/>
            <a:ext cx="1107766" cy="369332"/>
          </a:xfrm>
          <a:prstGeom prst="rect">
            <a:avLst/>
          </a:prstGeom>
          <a:noFill/>
        </p:spPr>
        <p:txBody>
          <a:bodyPr wrap="square" rtlCol="0">
            <a:spAutoFit/>
          </a:bodyPr>
          <a:lstStyle/>
          <a:p>
            <a:pPr algn="l"/>
            <a:r>
              <a:rPr kumimoji="1" lang="ja-JP" altLang="en-US" sz="1800" b="1" dirty="0">
                <a:solidFill>
                  <a:schemeClr val="bg1"/>
                </a:solidFill>
                <a:latin typeface="メイリオ" panose="020B0604030504040204" pitchFamily="50" charset="-128"/>
                <a:ea typeface="メイリオ" panose="020B0604030504040204" pitchFamily="50" charset="-128"/>
              </a:rPr>
              <a:t>裏</a:t>
            </a:r>
          </a:p>
        </p:txBody>
      </p:sp>
      <p:sp>
        <p:nvSpPr>
          <p:cNvPr id="69" name="円/楕円 32">
            <a:extLst>
              <a:ext uri="{FF2B5EF4-FFF2-40B4-BE49-F238E27FC236}">
                <a16:creationId xmlns:a16="http://schemas.microsoft.com/office/drawing/2014/main" id="{8B1B888F-A6A2-4BCB-A69D-222EADDE8124}"/>
              </a:ext>
            </a:extLst>
          </p:cNvPr>
          <p:cNvSpPr/>
          <p:nvPr/>
        </p:nvSpPr>
        <p:spPr>
          <a:xfrm>
            <a:off x="1540205" y="2037229"/>
            <a:ext cx="2296344" cy="18669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3" name="テキスト ボックス 72">
            <a:extLst>
              <a:ext uri="{FF2B5EF4-FFF2-40B4-BE49-F238E27FC236}">
                <a16:creationId xmlns:a16="http://schemas.microsoft.com/office/drawing/2014/main" id="{ADA5234F-6CB9-4B4D-9EB5-59824C554EB3}"/>
              </a:ext>
            </a:extLst>
          </p:cNvPr>
          <p:cNvSpPr txBox="1"/>
          <p:nvPr/>
        </p:nvSpPr>
        <p:spPr>
          <a:xfrm>
            <a:off x="2170373" y="4000930"/>
            <a:ext cx="877163" cy="369332"/>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定義域</a:t>
            </a:r>
            <a:endParaRPr kumimoji="1" lang="ja-JP" altLang="en-US" sz="1800" dirty="0">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AD8B508C-7307-4C56-9F5C-C1FBF0037A09}"/>
              </a:ext>
            </a:extLst>
          </p:cNvPr>
          <p:cNvSpPr txBox="1"/>
          <p:nvPr/>
        </p:nvSpPr>
        <p:spPr>
          <a:xfrm>
            <a:off x="1997248" y="4297970"/>
            <a:ext cx="1223413" cy="347916"/>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標本空間</a:t>
            </a:r>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2D4876E6-D516-4200-BA91-A478375672D0}"/>
              </a:ext>
            </a:extLst>
          </p:cNvPr>
          <p:cNvGrpSpPr/>
          <p:nvPr/>
        </p:nvGrpSpPr>
        <p:grpSpPr>
          <a:xfrm>
            <a:off x="5288831" y="2037230"/>
            <a:ext cx="2217600" cy="1871882"/>
            <a:chOff x="5988424" y="2656914"/>
            <a:chExt cx="3203201" cy="2703830"/>
          </a:xfrm>
        </p:grpSpPr>
        <p:cxnSp>
          <p:nvCxnSpPr>
            <p:cNvPr id="17" name="直線矢印コネクタ 16">
              <a:extLst>
                <a:ext uri="{FF2B5EF4-FFF2-40B4-BE49-F238E27FC236}">
                  <a16:creationId xmlns:a16="http://schemas.microsoft.com/office/drawing/2014/main" id="{4E3E2765-CAA9-43B2-BD24-86E6DB1B5941}"/>
                </a:ext>
              </a:extLst>
            </p:cNvPr>
            <p:cNvCxnSpPr/>
            <p:nvPr/>
          </p:nvCxnSpPr>
          <p:spPr>
            <a:xfrm>
              <a:off x="6575798" y="3988936"/>
              <a:ext cx="2257054"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円/楕円 50">
              <a:extLst>
                <a:ext uri="{FF2B5EF4-FFF2-40B4-BE49-F238E27FC236}">
                  <a16:creationId xmlns:a16="http://schemas.microsoft.com/office/drawing/2014/main" id="{19B3CB48-08B2-4CC8-A86E-EE06D03B5428}"/>
                </a:ext>
              </a:extLst>
            </p:cNvPr>
            <p:cNvSpPr/>
            <p:nvPr/>
          </p:nvSpPr>
          <p:spPr>
            <a:xfrm>
              <a:off x="5988424" y="2656914"/>
              <a:ext cx="3203201" cy="2703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sp>
        <p:nvSpPr>
          <p:cNvPr id="23" name="テキスト ボックス 22">
            <a:extLst>
              <a:ext uri="{FF2B5EF4-FFF2-40B4-BE49-F238E27FC236}">
                <a16:creationId xmlns:a16="http://schemas.microsoft.com/office/drawing/2014/main" id="{3FBFC1A6-B5AB-4EF2-B20B-4B582C7580FD}"/>
              </a:ext>
            </a:extLst>
          </p:cNvPr>
          <p:cNvSpPr txBox="1"/>
          <p:nvPr/>
        </p:nvSpPr>
        <p:spPr>
          <a:xfrm>
            <a:off x="6142392" y="4000930"/>
            <a:ext cx="646332" cy="369332"/>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値域</a:t>
            </a:r>
            <a:endParaRPr kumimoji="1" lang="ja-JP" altLang="en-US" sz="1800"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8EE7A932-8CC0-49C9-AEFD-31FA58AEC69D}"/>
              </a:ext>
            </a:extLst>
          </p:cNvPr>
          <p:cNvSpPr txBox="1"/>
          <p:nvPr/>
        </p:nvSpPr>
        <p:spPr>
          <a:xfrm>
            <a:off x="5986291" y="4297973"/>
            <a:ext cx="797013" cy="347916"/>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実数</a:t>
            </a:r>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5276608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chemeClr val="tx1"/>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F96C920-EA1F-498A-A418-E346C814E45A}"/>
                  </a:ext>
                </a:extLst>
              </p:cNvPr>
              <p:cNvSpPr txBox="1"/>
              <p:nvPr/>
            </p:nvSpPr>
            <p:spPr>
              <a:xfrm>
                <a:off x="3197611" y="3517403"/>
                <a:ext cx="459059" cy="4812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1350" i="1" dirty="0">
                              <a:latin typeface="Cambria Math" panose="02040503050406030204" pitchFamily="18" charset="0"/>
                              <a:ea typeface="Cambria Math" panose="02040503050406030204" pitchFamily="18" charset="0"/>
                            </a:rPr>
                          </m:ctrlPr>
                        </m:fPr>
                        <m:num>
                          <m:r>
                            <a:rPr kumimoji="1" lang="en-US" altLang="ja-JP" sz="1350" i="1" dirty="0">
                              <a:latin typeface="Cambria Math" panose="02040503050406030204" pitchFamily="18" charset="0"/>
                              <a:ea typeface="Cambria Math" panose="02040503050406030204" pitchFamily="18" charset="0"/>
                            </a:rPr>
                            <m:t>1</m:t>
                          </m:r>
                        </m:num>
                        <m:den>
                          <m:r>
                            <a:rPr kumimoji="1" lang="en-US" altLang="ja-JP" sz="1350" i="1" dirty="0">
                              <a:latin typeface="Cambria Math" panose="02040503050406030204" pitchFamily="18" charset="0"/>
                              <a:ea typeface="Cambria Math" panose="02040503050406030204" pitchFamily="18" charset="0"/>
                            </a:rPr>
                            <m:t>4</m:t>
                          </m:r>
                        </m:den>
                      </m:f>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FF96C920-EA1F-498A-A418-E346C814E45A}"/>
                  </a:ext>
                </a:extLst>
              </p:cNvPr>
              <p:cNvSpPr txBox="1">
                <a:spLocks noRot="1" noChangeAspect="1" noMove="1" noResize="1" noEditPoints="1" noAdjustHandles="1" noChangeArrowheads="1" noChangeShapeType="1" noTextEdit="1"/>
              </p:cNvSpPr>
              <p:nvPr/>
            </p:nvSpPr>
            <p:spPr>
              <a:xfrm>
                <a:off x="3197611" y="3517403"/>
                <a:ext cx="459059" cy="481286"/>
              </a:xfrm>
              <a:prstGeom prst="rect">
                <a:avLst/>
              </a:prstGeom>
              <a:blipFill>
                <a:blip r:embed="rId3"/>
                <a:stretch>
                  <a:fillRect b="-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4C77FA6D-0D63-4BF3-941F-42754C508222}"/>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18" name="正方形/長方形 17">
                <a:extLst>
                  <a:ext uri="{FF2B5EF4-FFF2-40B4-BE49-F238E27FC236}">
                    <a16:creationId xmlns:a16="http://schemas.microsoft.com/office/drawing/2014/main" id="{4C77FA6D-0D63-4BF3-941F-42754C508222}"/>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668D1622-8D53-4018-B7FE-C53C1E176DF1}"/>
                  </a:ext>
                </a:extLst>
              </p:cNvPr>
              <p:cNvSpPr/>
              <p:nvPr/>
            </p:nvSpPr>
            <p:spPr>
              <a:xfrm>
                <a:off x="3281976" y="4707714"/>
                <a:ext cx="3147465" cy="323165"/>
              </a:xfrm>
              <a:prstGeom prst="rect">
                <a:avLst/>
              </a:prstGeom>
            </p:spPr>
            <p:txBody>
              <a:bodyPr wrap="none">
                <a:spAutoFit/>
              </a:bodyPr>
              <a:lstStyle/>
              <a:p>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a14:m>
                <a:r>
                  <a:rPr kumimoji="1" lang="ja-JP" altLang="en-US" sz="1500" dirty="0">
                    <a:latin typeface="メイリオ" panose="020B0604030504040204" pitchFamily="50" charset="-128"/>
                    <a:ea typeface="メイリオ" panose="020B0604030504040204" pitchFamily="50" charset="-128"/>
                  </a:rPr>
                  <a:t>の確率分布</a:t>
                </a:r>
                <a:r>
                  <a:rPr kumimoji="1" lang="en-US" altLang="ja-JP" sz="1500" dirty="0">
                    <a:latin typeface="メイリオ" panose="020B0604030504040204" pitchFamily="50" charset="-128"/>
                    <a:ea typeface="メイリオ" panose="020B0604030504040204" pitchFamily="50" charset="-128"/>
                  </a:rPr>
                  <a:t>(</a:t>
                </a:r>
                <a:r>
                  <a:rPr kumimoji="1" lang="ja-JP" altLang="en-US" sz="1500" dirty="0">
                    <a:latin typeface="メイリオ" panose="020B0604030504040204" pitchFamily="50" charset="-128"/>
                    <a:ea typeface="メイリオ" panose="020B0604030504040204" pitchFamily="50" charset="-128"/>
                  </a:rPr>
                  <a:t>連続一様分布</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𝑈</m:t>
                    </m:r>
                    <m:r>
                      <a:rPr kumimoji="1" lang="en-US" altLang="ja-JP" sz="1500" i="1" dirty="0">
                        <a:latin typeface="Cambria Math" panose="02040503050406030204" pitchFamily="18" charset="0"/>
                        <a:ea typeface="メイリオ" panose="020B0604030504040204" pitchFamily="50" charset="-128"/>
                      </a:rPr>
                      <m:t>(1,5)</m:t>
                    </m:r>
                  </m:oMath>
                </a14:m>
                <a:r>
                  <a:rPr lang="en-US" altLang="ja-JP" sz="1500" dirty="0">
                    <a:latin typeface="メイリオ" panose="020B0604030504040204" pitchFamily="50" charset="-128"/>
                    <a:ea typeface="メイリオ" panose="020B0604030504040204" pitchFamily="50" charset="-128"/>
                  </a:rPr>
                  <a:t>)</a:t>
                </a:r>
                <a:endParaRPr lang="ja-JP" altLang="en-US" sz="1500" dirty="0"/>
              </a:p>
            </p:txBody>
          </p:sp>
        </mc:Choice>
        <mc:Fallback xmlns="">
          <p:sp>
            <p:nvSpPr>
              <p:cNvPr id="45" name="正方形/長方形 44">
                <a:extLst>
                  <a:ext uri="{FF2B5EF4-FFF2-40B4-BE49-F238E27FC236}">
                    <a16:creationId xmlns:a16="http://schemas.microsoft.com/office/drawing/2014/main" id="{668D1622-8D53-4018-B7FE-C53C1E176DF1}"/>
                  </a:ext>
                </a:extLst>
              </p:cNvPr>
              <p:cNvSpPr>
                <a:spLocks noRot="1" noChangeAspect="1" noMove="1" noResize="1" noEditPoints="1" noAdjustHandles="1" noChangeArrowheads="1" noChangeShapeType="1" noTextEdit="1"/>
              </p:cNvSpPr>
              <p:nvPr/>
            </p:nvSpPr>
            <p:spPr>
              <a:xfrm>
                <a:off x="3281976" y="4707714"/>
                <a:ext cx="3147465" cy="323165"/>
              </a:xfrm>
              <a:prstGeom prst="rect">
                <a:avLst/>
              </a:prstGeom>
              <a:blipFill>
                <a:blip r:embed="rId5"/>
                <a:stretch>
                  <a:fillRect t="-1887" b="-22642"/>
                </a:stretch>
              </a:blipFill>
            </p:spPr>
            <p:txBody>
              <a:bodyPr/>
              <a:lstStyle/>
              <a:p>
                <a:r>
                  <a:rPr lang="ja-JP" altLang="en-US">
                    <a:noFill/>
                  </a:rPr>
                  <a:t> </a:t>
                </a:r>
              </a:p>
            </p:txBody>
          </p:sp>
        </mc:Fallback>
      </mc:AlternateContent>
      <p:sp>
        <p:nvSpPr>
          <p:cNvPr id="31" name="正方形/長方形 30">
            <a:extLst>
              <a:ext uri="{FF2B5EF4-FFF2-40B4-BE49-F238E27FC236}">
                <a16:creationId xmlns:a16="http://schemas.microsoft.com/office/drawing/2014/main" id="{15B8AAF5-C027-4721-BCB2-F99A2CFB8C6E}"/>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CA61F1F1-D259-4845-B21B-33E6A9077287}"/>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36" name="テキスト ボックス 35">
                <a:extLst>
                  <a:ext uri="{FF2B5EF4-FFF2-40B4-BE49-F238E27FC236}">
                    <a16:creationId xmlns:a16="http://schemas.microsoft.com/office/drawing/2014/main" id="{CA61F1F1-D259-4845-B21B-33E6A9077287}"/>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6"/>
                <a:stretch>
                  <a:fillRect l="-506" t="-2190" b="-8029"/>
                </a:stretch>
              </a:blipFill>
            </p:spPr>
            <p:txBody>
              <a:bodyPr/>
              <a:lstStyle/>
              <a:p>
                <a:r>
                  <a:rPr lang="ja-JP" altLang="en-US">
                    <a:noFill/>
                  </a:rPr>
                  <a:t> </a:t>
                </a:r>
              </a:p>
            </p:txBody>
          </p:sp>
        </mc:Fallback>
      </mc:AlternateContent>
      <p:sp>
        <p:nvSpPr>
          <p:cNvPr id="37" name="タイトル 1">
            <a:extLst>
              <a:ext uri="{FF2B5EF4-FFF2-40B4-BE49-F238E27FC236}">
                <a16:creationId xmlns:a16="http://schemas.microsoft.com/office/drawing/2014/main" id="{753EDCCD-2563-4D47-B333-253A2EE357EA}"/>
              </a:ext>
            </a:extLst>
          </p:cNvPr>
          <p:cNvSpPr>
            <a:spLocks noGrp="1"/>
          </p:cNvSpPr>
          <p:nvPr>
            <p:ph type="title"/>
          </p:nvPr>
        </p:nvSpPr>
        <p:spPr>
          <a:xfrm>
            <a:off x="903290" y="113112"/>
            <a:ext cx="7926387" cy="572690"/>
          </a:xfrm>
        </p:spPr>
        <p:txBody>
          <a:bodyPr/>
          <a:lstStyle/>
          <a:p>
            <a:r>
              <a:rPr kumimoji="1" lang="ja-JP" altLang="en-US"/>
              <a:t>解答</a:t>
            </a:r>
            <a:endParaRPr kumimoji="1" lang="ja-JP" altLang="en-US" dirty="0"/>
          </a:p>
        </p:txBody>
      </p:sp>
    </p:spTree>
    <p:extLst>
      <p:ext uri="{BB962C8B-B14F-4D97-AF65-F5344CB8AC3E}">
        <p14:creationId xmlns:p14="http://schemas.microsoft.com/office/powerpoint/2010/main" val="25053451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chemeClr val="tx1"/>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F96C920-EA1F-498A-A418-E346C814E45A}"/>
                  </a:ext>
                </a:extLst>
              </p:cNvPr>
              <p:cNvSpPr txBox="1"/>
              <p:nvPr/>
            </p:nvSpPr>
            <p:spPr>
              <a:xfrm>
                <a:off x="3197611" y="3517403"/>
                <a:ext cx="459059" cy="4812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1350" i="1" dirty="0">
                              <a:latin typeface="Cambria Math" panose="02040503050406030204" pitchFamily="18" charset="0"/>
                              <a:ea typeface="Cambria Math" panose="02040503050406030204" pitchFamily="18" charset="0"/>
                            </a:rPr>
                          </m:ctrlPr>
                        </m:fPr>
                        <m:num>
                          <m:r>
                            <a:rPr kumimoji="1" lang="en-US" altLang="ja-JP" sz="1350" i="1" dirty="0">
                              <a:latin typeface="Cambria Math" panose="02040503050406030204" pitchFamily="18" charset="0"/>
                              <a:ea typeface="Cambria Math" panose="02040503050406030204" pitchFamily="18" charset="0"/>
                            </a:rPr>
                            <m:t>1</m:t>
                          </m:r>
                        </m:num>
                        <m:den>
                          <m:r>
                            <a:rPr kumimoji="1" lang="en-US" altLang="ja-JP" sz="1350" i="1" dirty="0">
                              <a:latin typeface="Cambria Math" panose="02040503050406030204" pitchFamily="18" charset="0"/>
                              <a:ea typeface="Cambria Math" panose="02040503050406030204" pitchFamily="18" charset="0"/>
                            </a:rPr>
                            <m:t>4</m:t>
                          </m:r>
                        </m:den>
                      </m:f>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FF96C920-EA1F-498A-A418-E346C814E45A}"/>
                  </a:ext>
                </a:extLst>
              </p:cNvPr>
              <p:cNvSpPr txBox="1">
                <a:spLocks noRot="1" noChangeAspect="1" noMove="1" noResize="1" noEditPoints="1" noAdjustHandles="1" noChangeArrowheads="1" noChangeShapeType="1" noTextEdit="1"/>
              </p:cNvSpPr>
              <p:nvPr/>
            </p:nvSpPr>
            <p:spPr>
              <a:xfrm>
                <a:off x="3197611" y="3517403"/>
                <a:ext cx="459059" cy="481286"/>
              </a:xfrm>
              <a:prstGeom prst="rect">
                <a:avLst/>
              </a:prstGeom>
              <a:blipFill>
                <a:blip r:embed="rId3"/>
                <a:stretch>
                  <a:fillRect b="-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4C77FA6D-0D63-4BF3-941F-42754C508222}"/>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18" name="正方形/長方形 17">
                <a:extLst>
                  <a:ext uri="{FF2B5EF4-FFF2-40B4-BE49-F238E27FC236}">
                    <a16:creationId xmlns:a16="http://schemas.microsoft.com/office/drawing/2014/main" id="{4C77FA6D-0D63-4BF3-941F-42754C508222}"/>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6F44E518-C65A-4610-A550-0DC85BC2EDB5}"/>
                  </a:ext>
                </a:extLst>
              </p:cNvPr>
              <p:cNvSpPr/>
              <p:nvPr/>
            </p:nvSpPr>
            <p:spPr>
              <a:xfrm>
                <a:off x="3281976" y="4707714"/>
                <a:ext cx="3147465" cy="323165"/>
              </a:xfrm>
              <a:prstGeom prst="rect">
                <a:avLst/>
              </a:prstGeom>
            </p:spPr>
            <p:txBody>
              <a:bodyPr wrap="none">
                <a:spAutoFit/>
              </a:bodyPr>
              <a:lstStyle/>
              <a:p>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a14:m>
                <a:r>
                  <a:rPr kumimoji="1" lang="ja-JP" altLang="en-US" sz="1500" dirty="0">
                    <a:latin typeface="メイリオ" panose="020B0604030504040204" pitchFamily="50" charset="-128"/>
                    <a:ea typeface="メイリオ" panose="020B0604030504040204" pitchFamily="50" charset="-128"/>
                  </a:rPr>
                  <a:t>の確率分布</a:t>
                </a:r>
                <a:r>
                  <a:rPr kumimoji="1" lang="en-US" altLang="ja-JP" sz="1500" dirty="0">
                    <a:latin typeface="メイリオ" panose="020B0604030504040204" pitchFamily="50" charset="-128"/>
                    <a:ea typeface="メイリオ" panose="020B0604030504040204" pitchFamily="50" charset="-128"/>
                  </a:rPr>
                  <a:t>(</a:t>
                </a:r>
                <a:r>
                  <a:rPr kumimoji="1" lang="ja-JP" altLang="en-US" sz="1500" dirty="0">
                    <a:latin typeface="メイリオ" panose="020B0604030504040204" pitchFamily="50" charset="-128"/>
                    <a:ea typeface="メイリオ" panose="020B0604030504040204" pitchFamily="50" charset="-128"/>
                  </a:rPr>
                  <a:t>連続一様分布</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𝑈</m:t>
                    </m:r>
                    <m:r>
                      <a:rPr kumimoji="1" lang="en-US" altLang="ja-JP" sz="1500" i="1" dirty="0">
                        <a:latin typeface="Cambria Math" panose="02040503050406030204" pitchFamily="18" charset="0"/>
                        <a:ea typeface="メイリオ" panose="020B0604030504040204" pitchFamily="50" charset="-128"/>
                      </a:rPr>
                      <m:t>(1,5)</m:t>
                    </m:r>
                  </m:oMath>
                </a14:m>
                <a:r>
                  <a:rPr lang="en-US" altLang="ja-JP" sz="1500" dirty="0">
                    <a:latin typeface="メイリオ" panose="020B0604030504040204" pitchFamily="50" charset="-128"/>
                    <a:ea typeface="メイリオ" panose="020B0604030504040204" pitchFamily="50" charset="-128"/>
                  </a:rPr>
                  <a:t>)</a:t>
                </a:r>
                <a:endParaRPr lang="ja-JP" altLang="en-US" sz="1500" dirty="0"/>
              </a:p>
            </p:txBody>
          </p:sp>
        </mc:Choice>
        <mc:Fallback xmlns="">
          <p:sp>
            <p:nvSpPr>
              <p:cNvPr id="22" name="正方形/長方形 21">
                <a:extLst>
                  <a:ext uri="{FF2B5EF4-FFF2-40B4-BE49-F238E27FC236}">
                    <a16:creationId xmlns:a16="http://schemas.microsoft.com/office/drawing/2014/main" id="{6F44E518-C65A-4610-A550-0DC85BC2EDB5}"/>
                  </a:ext>
                </a:extLst>
              </p:cNvPr>
              <p:cNvSpPr>
                <a:spLocks noRot="1" noChangeAspect="1" noMove="1" noResize="1" noEditPoints="1" noAdjustHandles="1" noChangeArrowheads="1" noChangeShapeType="1" noTextEdit="1"/>
              </p:cNvSpPr>
              <p:nvPr/>
            </p:nvSpPr>
            <p:spPr>
              <a:xfrm>
                <a:off x="3281976" y="4707714"/>
                <a:ext cx="3147465" cy="323165"/>
              </a:xfrm>
              <a:prstGeom prst="rect">
                <a:avLst/>
              </a:prstGeom>
              <a:blipFill>
                <a:blip r:embed="rId5"/>
                <a:stretch>
                  <a:fillRect t="-1887" b="-226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E85EBA86-1380-4CBB-9C5E-0933BA8622CA}"/>
                  </a:ext>
                </a:extLst>
              </p:cNvPr>
              <p:cNvSpPr/>
              <p:nvPr/>
            </p:nvSpPr>
            <p:spPr>
              <a:xfrm>
                <a:off x="1864405" y="2499915"/>
                <a:ext cx="2825582" cy="323165"/>
              </a:xfrm>
              <a:prstGeom prst="rect">
                <a:avLst/>
              </a:prstGeom>
            </p:spPr>
            <p:txBody>
              <a:bodyPr wrap="none">
                <a:spAutoFit/>
              </a:bodyPr>
              <a:lstStyle/>
              <a:p>
                <a:r>
                  <a:rPr kumimoji="1" lang="en-US" altLang="ja-JP" sz="1500" dirty="0">
                    <a:ea typeface="メイリオ" panose="020B0604030504040204" pitchFamily="50" charset="-128"/>
                  </a:rPr>
                  <a:t>2</a:t>
                </a:r>
                <a:r>
                  <a:rPr kumimoji="1" lang="ja-JP" altLang="en-US" sz="1500" dirty="0">
                    <a:ea typeface="メイリオ" panose="020B0604030504040204" pitchFamily="50" charset="-128"/>
                  </a:rPr>
                  <a:t>のカードを引く確率 </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𝑃</m:t>
                    </m:r>
                    <m:r>
                      <a:rPr kumimoji="1" lang="en-US" altLang="ja-JP" sz="1500" i="1" dirty="0">
                        <a:latin typeface="Cambria Math" panose="02040503050406030204" pitchFamily="18" charset="0"/>
                        <a:ea typeface="メイリオ" panose="020B0604030504040204" pitchFamily="50" charset="-128"/>
                      </a:rPr>
                      <m:t>(</m:t>
                    </m:r>
                    <m:r>
                      <a:rPr kumimoji="1" lang="en-US" altLang="ja-JP" sz="1500" i="1" dirty="0">
                        <a:latin typeface="Cambria Math" panose="02040503050406030204" pitchFamily="18" charset="0"/>
                        <a:ea typeface="メイリオ" panose="020B0604030504040204" pitchFamily="50" charset="-128"/>
                      </a:rPr>
                      <m:t>𝑋</m:t>
                    </m:r>
                    <m:r>
                      <a:rPr kumimoji="1" lang="en-US" altLang="ja-JP" sz="1500" i="1" dirty="0">
                        <a:latin typeface="Cambria Math" panose="02040503050406030204" pitchFamily="18" charset="0"/>
                        <a:ea typeface="メイリオ" panose="020B0604030504040204" pitchFamily="50" charset="-128"/>
                      </a:rPr>
                      <m:t>=2)</m:t>
                    </m:r>
                  </m:oMath>
                </a14:m>
                <a:endParaRPr lang="ja-JP" altLang="en-US" sz="1500" dirty="0"/>
              </a:p>
            </p:txBody>
          </p:sp>
        </mc:Choice>
        <mc:Fallback xmlns="">
          <p:sp>
            <p:nvSpPr>
              <p:cNvPr id="31" name="正方形/長方形 30">
                <a:extLst>
                  <a:ext uri="{FF2B5EF4-FFF2-40B4-BE49-F238E27FC236}">
                    <a16:creationId xmlns:a16="http://schemas.microsoft.com/office/drawing/2014/main" id="{E85EBA86-1380-4CBB-9C5E-0933BA8622CA}"/>
                  </a:ext>
                </a:extLst>
              </p:cNvPr>
              <p:cNvSpPr>
                <a:spLocks noRot="1" noChangeAspect="1" noMove="1" noResize="1" noEditPoints="1" noAdjustHandles="1" noChangeArrowheads="1" noChangeShapeType="1" noTextEdit="1"/>
              </p:cNvSpPr>
              <p:nvPr/>
            </p:nvSpPr>
            <p:spPr>
              <a:xfrm>
                <a:off x="1864405" y="2499915"/>
                <a:ext cx="2825582" cy="323165"/>
              </a:xfrm>
              <a:prstGeom prst="rect">
                <a:avLst/>
              </a:prstGeom>
              <a:blipFill>
                <a:blip r:embed="rId6"/>
                <a:stretch>
                  <a:fillRect l="-432" t="-7547" b="-22642"/>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59D75B49-985D-4791-A49B-227AE3B4A7CC}"/>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7074B75-AA09-4B6B-B037-DB069E367DDA}"/>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37" name="テキスト ボックス 36">
                <a:extLst>
                  <a:ext uri="{FF2B5EF4-FFF2-40B4-BE49-F238E27FC236}">
                    <a16:creationId xmlns:a16="http://schemas.microsoft.com/office/drawing/2014/main" id="{C7074B75-AA09-4B6B-B037-DB069E367DDA}"/>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7"/>
                <a:stretch>
                  <a:fillRect l="-506" t="-2190" b="-8029"/>
                </a:stretch>
              </a:blipFill>
            </p:spPr>
            <p:txBody>
              <a:bodyPr/>
              <a:lstStyle/>
              <a:p>
                <a:r>
                  <a:rPr lang="ja-JP" altLang="en-US">
                    <a:noFill/>
                  </a:rPr>
                  <a:t> </a:t>
                </a:r>
              </a:p>
            </p:txBody>
          </p:sp>
        </mc:Fallback>
      </mc:AlternateContent>
      <p:sp>
        <p:nvSpPr>
          <p:cNvPr id="38" name="タイトル 1">
            <a:extLst>
              <a:ext uri="{FF2B5EF4-FFF2-40B4-BE49-F238E27FC236}">
                <a16:creationId xmlns:a16="http://schemas.microsoft.com/office/drawing/2014/main" id="{327E1CF9-B42C-8942-A8E6-EDA42996C49A}"/>
              </a:ext>
            </a:extLst>
          </p:cNvPr>
          <p:cNvSpPr>
            <a:spLocks noGrp="1"/>
          </p:cNvSpPr>
          <p:nvPr>
            <p:ph type="title"/>
          </p:nvPr>
        </p:nvSpPr>
        <p:spPr>
          <a:xfrm>
            <a:off x="903290" y="113112"/>
            <a:ext cx="7926387" cy="572690"/>
          </a:xfrm>
        </p:spPr>
        <p:txBody>
          <a:bodyPr/>
          <a:lstStyle/>
          <a:p>
            <a:r>
              <a:rPr kumimoji="1" lang="ja-JP" altLang="en-US"/>
              <a:t>解答</a:t>
            </a:r>
            <a:endParaRPr kumimoji="1" lang="ja-JP" altLang="en-US" dirty="0"/>
          </a:p>
        </p:txBody>
      </p:sp>
    </p:spTree>
    <p:extLst>
      <p:ext uri="{BB962C8B-B14F-4D97-AF65-F5344CB8AC3E}">
        <p14:creationId xmlns:p14="http://schemas.microsoft.com/office/powerpoint/2010/main" val="21266771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chemeClr val="tx1"/>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F96C920-EA1F-498A-A418-E346C814E45A}"/>
                  </a:ext>
                </a:extLst>
              </p:cNvPr>
              <p:cNvSpPr txBox="1"/>
              <p:nvPr/>
            </p:nvSpPr>
            <p:spPr>
              <a:xfrm>
                <a:off x="3197611" y="3517403"/>
                <a:ext cx="459059" cy="4812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1350" i="1" dirty="0">
                              <a:latin typeface="Cambria Math" panose="02040503050406030204" pitchFamily="18" charset="0"/>
                              <a:ea typeface="Cambria Math" panose="02040503050406030204" pitchFamily="18" charset="0"/>
                            </a:rPr>
                          </m:ctrlPr>
                        </m:fPr>
                        <m:num>
                          <m:r>
                            <a:rPr kumimoji="1" lang="en-US" altLang="ja-JP" sz="1350" i="1" dirty="0">
                              <a:latin typeface="Cambria Math" panose="02040503050406030204" pitchFamily="18" charset="0"/>
                              <a:ea typeface="Cambria Math" panose="02040503050406030204" pitchFamily="18" charset="0"/>
                            </a:rPr>
                            <m:t>1</m:t>
                          </m:r>
                        </m:num>
                        <m:den>
                          <m:r>
                            <a:rPr kumimoji="1" lang="en-US" altLang="ja-JP" sz="1350" i="1" dirty="0">
                              <a:latin typeface="Cambria Math" panose="02040503050406030204" pitchFamily="18" charset="0"/>
                              <a:ea typeface="Cambria Math" panose="02040503050406030204" pitchFamily="18" charset="0"/>
                            </a:rPr>
                            <m:t>4</m:t>
                          </m:r>
                        </m:den>
                      </m:f>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FF96C920-EA1F-498A-A418-E346C814E45A}"/>
                  </a:ext>
                </a:extLst>
              </p:cNvPr>
              <p:cNvSpPr txBox="1">
                <a:spLocks noRot="1" noChangeAspect="1" noMove="1" noResize="1" noEditPoints="1" noAdjustHandles="1" noChangeArrowheads="1" noChangeShapeType="1" noTextEdit="1"/>
              </p:cNvSpPr>
              <p:nvPr/>
            </p:nvSpPr>
            <p:spPr>
              <a:xfrm>
                <a:off x="3197611" y="3517403"/>
                <a:ext cx="459059" cy="481286"/>
              </a:xfrm>
              <a:prstGeom prst="rect">
                <a:avLst/>
              </a:prstGeom>
              <a:blipFill>
                <a:blip r:embed="rId3"/>
                <a:stretch>
                  <a:fillRect b="-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4C77FA6D-0D63-4BF3-941F-42754C508222}"/>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18" name="正方形/長方形 17">
                <a:extLst>
                  <a:ext uri="{FF2B5EF4-FFF2-40B4-BE49-F238E27FC236}">
                    <a16:creationId xmlns:a16="http://schemas.microsoft.com/office/drawing/2014/main" id="{4C77FA6D-0D63-4BF3-941F-42754C508222}"/>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6F44E518-C65A-4610-A550-0DC85BC2EDB5}"/>
                  </a:ext>
                </a:extLst>
              </p:cNvPr>
              <p:cNvSpPr/>
              <p:nvPr/>
            </p:nvSpPr>
            <p:spPr>
              <a:xfrm>
                <a:off x="3281976" y="4707714"/>
                <a:ext cx="3147465" cy="323165"/>
              </a:xfrm>
              <a:prstGeom prst="rect">
                <a:avLst/>
              </a:prstGeom>
            </p:spPr>
            <p:txBody>
              <a:bodyPr wrap="none">
                <a:spAutoFit/>
              </a:bodyPr>
              <a:lstStyle/>
              <a:p>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a14:m>
                <a:r>
                  <a:rPr kumimoji="1" lang="ja-JP" altLang="en-US" sz="1500" dirty="0">
                    <a:latin typeface="メイリオ" panose="020B0604030504040204" pitchFamily="50" charset="-128"/>
                    <a:ea typeface="メイリオ" panose="020B0604030504040204" pitchFamily="50" charset="-128"/>
                  </a:rPr>
                  <a:t>の確率分布</a:t>
                </a:r>
                <a:r>
                  <a:rPr kumimoji="1" lang="en-US" altLang="ja-JP" sz="1500" dirty="0">
                    <a:latin typeface="メイリオ" panose="020B0604030504040204" pitchFamily="50" charset="-128"/>
                    <a:ea typeface="メイリオ" panose="020B0604030504040204" pitchFamily="50" charset="-128"/>
                  </a:rPr>
                  <a:t>(</a:t>
                </a:r>
                <a:r>
                  <a:rPr kumimoji="1" lang="ja-JP" altLang="en-US" sz="1500" dirty="0">
                    <a:latin typeface="メイリオ" panose="020B0604030504040204" pitchFamily="50" charset="-128"/>
                    <a:ea typeface="メイリオ" panose="020B0604030504040204" pitchFamily="50" charset="-128"/>
                  </a:rPr>
                  <a:t>連続一様分布</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𝑈</m:t>
                    </m:r>
                    <m:r>
                      <a:rPr kumimoji="1" lang="en-US" altLang="ja-JP" sz="1500" i="1" dirty="0">
                        <a:latin typeface="Cambria Math" panose="02040503050406030204" pitchFamily="18" charset="0"/>
                        <a:ea typeface="メイリオ" panose="020B0604030504040204" pitchFamily="50" charset="-128"/>
                      </a:rPr>
                      <m:t>(1,5)</m:t>
                    </m:r>
                  </m:oMath>
                </a14:m>
                <a:r>
                  <a:rPr lang="en-US" altLang="ja-JP" sz="1500" dirty="0">
                    <a:latin typeface="メイリオ" panose="020B0604030504040204" pitchFamily="50" charset="-128"/>
                    <a:ea typeface="メイリオ" panose="020B0604030504040204" pitchFamily="50" charset="-128"/>
                  </a:rPr>
                  <a:t>)</a:t>
                </a:r>
                <a:endParaRPr lang="ja-JP" altLang="en-US" sz="1500" dirty="0"/>
              </a:p>
            </p:txBody>
          </p:sp>
        </mc:Choice>
        <mc:Fallback xmlns="">
          <p:sp>
            <p:nvSpPr>
              <p:cNvPr id="22" name="正方形/長方形 21">
                <a:extLst>
                  <a:ext uri="{FF2B5EF4-FFF2-40B4-BE49-F238E27FC236}">
                    <a16:creationId xmlns:a16="http://schemas.microsoft.com/office/drawing/2014/main" id="{6F44E518-C65A-4610-A550-0DC85BC2EDB5}"/>
                  </a:ext>
                </a:extLst>
              </p:cNvPr>
              <p:cNvSpPr>
                <a:spLocks noRot="1" noChangeAspect="1" noMove="1" noResize="1" noEditPoints="1" noAdjustHandles="1" noChangeArrowheads="1" noChangeShapeType="1" noTextEdit="1"/>
              </p:cNvSpPr>
              <p:nvPr/>
            </p:nvSpPr>
            <p:spPr>
              <a:xfrm>
                <a:off x="3281976" y="4707714"/>
                <a:ext cx="3147465" cy="323165"/>
              </a:xfrm>
              <a:prstGeom prst="rect">
                <a:avLst/>
              </a:prstGeom>
              <a:blipFill>
                <a:blip r:embed="rId5"/>
                <a:stretch>
                  <a:fillRect t="-1887" b="-226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E85EBA86-1380-4CBB-9C5E-0933BA8622CA}"/>
                  </a:ext>
                </a:extLst>
              </p:cNvPr>
              <p:cNvSpPr/>
              <p:nvPr/>
            </p:nvSpPr>
            <p:spPr>
              <a:xfrm>
                <a:off x="1864405" y="2499915"/>
                <a:ext cx="2825582" cy="323165"/>
              </a:xfrm>
              <a:prstGeom prst="rect">
                <a:avLst/>
              </a:prstGeom>
            </p:spPr>
            <p:txBody>
              <a:bodyPr wrap="none">
                <a:spAutoFit/>
              </a:bodyPr>
              <a:lstStyle/>
              <a:p>
                <a:r>
                  <a:rPr kumimoji="1" lang="en-US" altLang="ja-JP" sz="1500" dirty="0">
                    <a:ea typeface="メイリオ" panose="020B0604030504040204" pitchFamily="50" charset="-128"/>
                  </a:rPr>
                  <a:t>2</a:t>
                </a:r>
                <a:r>
                  <a:rPr kumimoji="1" lang="ja-JP" altLang="en-US" sz="1500" dirty="0">
                    <a:ea typeface="メイリオ" panose="020B0604030504040204" pitchFamily="50" charset="-128"/>
                  </a:rPr>
                  <a:t>のカードを引く確率 </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𝑃</m:t>
                    </m:r>
                    <m:r>
                      <a:rPr kumimoji="1" lang="en-US" altLang="ja-JP" sz="1500" i="1" dirty="0">
                        <a:latin typeface="Cambria Math" panose="02040503050406030204" pitchFamily="18" charset="0"/>
                        <a:ea typeface="メイリオ" panose="020B0604030504040204" pitchFamily="50" charset="-128"/>
                      </a:rPr>
                      <m:t>(</m:t>
                    </m:r>
                    <m:r>
                      <a:rPr kumimoji="1" lang="en-US" altLang="ja-JP" sz="1500" i="1" dirty="0">
                        <a:latin typeface="Cambria Math" panose="02040503050406030204" pitchFamily="18" charset="0"/>
                        <a:ea typeface="メイリオ" panose="020B0604030504040204" pitchFamily="50" charset="-128"/>
                      </a:rPr>
                      <m:t>𝑋</m:t>
                    </m:r>
                    <m:r>
                      <a:rPr kumimoji="1" lang="en-US" altLang="ja-JP" sz="1500" i="1" dirty="0">
                        <a:latin typeface="Cambria Math" panose="02040503050406030204" pitchFamily="18" charset="0"/>
                        <a:ea typeface="メイリオ" panose="020B0604030504040204" pitchFamily="50" charset="-128"/>
                      </a:rPr>
                      <m:t>=2)</m:t>
                    </m:r>
                  </m:oMath>
                </a14:m>
                <a:endParaRPr lang="ja-JP" altLang="en-US" sz="1500" dirty="0"/>
              </a:p>
            </p:txBody>
          </p:sp>
        </mc:Choice>
        <mc:Fallback xmlns="">
          <p:sp>
            <p:nvSpPr>
              <p:cNvPr id="31" name="正方形/長方形 30">
                <a:extLst>
                  <a:ext uri="{FF2B5EF4-FFF2-40B4-BE49-F238E27FC236}">
                    <a16:creationId xmlns:a16="http://schemas.microsoft.com/office/drawing/2014/main" id="{E85EBA86-1380-4CBB-9C5E-0933BA8622CA}"/>
                  </a:ext>
                </a:extLst>
              </p:cNvPr>
              <p:cNvSpPr>
                <a:spLocks noRot="1" noChangeAspect="1" noMove="1" noResize="1" noEditPoints="1" noAdjustHandles="1" noChangeArrowheads="1" noChangeShapeType="1" noTextEdit="1"/>
              </p:cNvSpPr>
              <p:nvPr/>
            </p:nvSpPr>
            <p:spPr>
              <a:xfrm>
                <a:off x="1864405" y="2499915"/>
                <a:ext cx="2825582" cy="323165"/>
              </a:xfrm>
              <a:prstGeom prst="rect">
                <a:avLst/>
              </a:prstGeom>
              <a:blipFill>
                <a:blip r:embed="rId6"/>
                <a:stretch>
                  <a:fillRect l="-432" t="-7547" b="-22642"/>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889A2FAC-8C19-42CF-B7CB-D389AFC1B2DF}"/>
              </a:ext>
            </a:extLst>
          </p:cNvPr>
          <p:cNvSpPr/>
          <p:nvPr/>
        </p:nvSpPr>
        <p:spPr bwMode="auto">
          <a:xfrm flipH="1">
            <a:off x="4561900" y="3767521"/>
            <a:ext cx="16200" cy="567113"/>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9" name="直線矢印コネクタ 8">
            <a:extLst>
              <a:ext uri="{FF2B5EF4-FFF2-40B4-BE49-F238E27FC236}">
                <a16:creationId xmlns:a16="http://schemas.microsoft.com/office/drawing/2014/main" id="{61741A07-428B-4A84-90BB-E2E27449A8A8}"/>
              </a:ext>
            </a:extLst>
          </p:cNvPr>
          <p:cNvCxnSpPr/>
          <p:nvPr/>
        </p:nvCxnSpPr>
        <p:spPr bwMode="auto">
          <a:xfrm>
            <a:off x="3892838" y="2799997"/>
            <a:ext cx="669062" cy="1086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6" name="正方形/長方形 35">
            <a:extLst>
              <a:ext uri="{FF2B5EF4-FFF2-40B4-BE49-F238E27FC236}">
                <a16:creationId xmlns:a16="http://schemas.microsoft.com/office/drawing/2014/main" id="{249BFE98-F9EE-4B4C-B55E-2344429F99E5}"/>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48225494-48C9-4F27-B798-E226DCEE19CB}"/>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37" name="テキスト ボックス 36">
                <a:extLst>
                  <a:ext uri="{FF2B5EF4-FFF2-40B4-BE49-F238E27FC236}">
                    <a16:creationId xmlns:a16="http://schemas.microsoft.com/office/drawing/2014/main" id="{48225494-48C9-4F27-B798-E226DCEE19CB}"/>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7"/>
                <a:stretch>
                  <a:fillRect l="-506" t="-2190" b="-8029"/>
                </a:stretch>
              </a:blipFill>
            </p:spPr>
            <p:txBody>
              <a:bodyPr/>
              <a:lstStyle/>
              <a:p>
                <a:r>
                  <a:rPr lang="ja-JP" altLang="en-US">
                    <a:noFill/>
                  </a:rPr>
                  <a:t> </a:t>
                </a:r>
              </a:p>
            </p:txBody>
          </p:sp>
        </mc:Fallback>
      </mc:AlternateContent>
      <p:sp>
        <p:nvSpPr>
          <p:cNvPr id="38" name="タイトル 1">
            <a:extLst>
              <a:ext uri="{FF2B5EF4-FFF2-40B4-BE49-F238E27FC236}">
                <a16:creationId xmlns:a16="http://schemas.microsoft.com/office/drawing/2014/main" id="{D095750A-266E-9E41-9126-926931E031FF}"/>
              </a:ext>
            </a:extLst>
          </p:cNvPr>
          <p:cNvSpPr>
            <a:spLocks noGrp="1"/>
          </p:cNvSpPr>
          <p:nvPr>
            <p:ph type="title"/>
          </p:nvPr>
        </p:nvSpPr>
        <p:spPr>
          <a:xfrm>
            <a:off x="903290" y="113112"/>
            <a:ext cx="7926387" cy="572690"/>
          </a:xfrm>
        </p:spPr>
        <p:txBody>
          <a:bodyPr/>
          <a:lstStyle/>
          <a:p>
            <a:r>
              <a:rPr kumimoji="1" lang="ja-JP" altLang="en-US"/>
              <a:t>解答</a:t>
            </a:r>
            <a:endParaRPr kumimoji="1" lang="ja-JP" altLang="en-US" dirty="0"/>
          </a:p>
        </p:txBody>
      </p:sp>
    </p:spTree>
    <p:extLst>
      <p:ext uri="{BB962C8B-B14F-4D97-AF65-F5344CB8AC3E}">
        <p14:creationId xmlns:p14="http://schemas.microsoft.com/office/powerpoint/2010/main" val="29281899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chemeClr val="tx1"/>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F96C920-EA1F-498A-A418-E346C814E45A}"/>
                  </a:ext>
                </a:extLst>
              </p:cNvPr>
              <p:cNvSpPr txBox="1"/>
              <p:nvPr/>
            </p:nvSpPr>
            <p:spPr>
              <a:xfrm>
                <a:off x="3197611" y="3517403"/>
                <a:ext cx="459059" cy="4812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1350" i="1" dirty="0">
                              <a:latin typeface="Cambria Math" panose="02040503050406030204" pitchFamily="18" charset="0"/>
                              <a:ea typeface="Cambria Math" panose="02040503050406030204" pitchFamily="18" charset="0"/>
                            </a:rPr>
                          </m:ctrlPr>
                        </m:fPr>
                        <m:num>
                          <m:r>
                            <a:rPr kumimoji="1" lang="en-US" altLang="ja-JP" sz="1350" i="1" dirty="0">
                              <a:latin typeface="Cambria Math" panose="02040503050406030204" pitchFamily="18" charset="0"/>
                              <a:ea typeface="Cambria Math" panose="02040503050406030204" pitchFamily="18" charset="0"/>
                            </a:rPr>
                            <m:t>1</m:t>
                          </m:r>
                        </m:num>
                        <m:den>
                          <m:r>
                            <a:rPr kumimoji="1" lang="en-US" altLang="ja-JP" sz="1350" i="1" dirty="0">
                              <a:latin typeface="Cambria Math" panose="02040503050406030204" pitchFamily="18" charset="0"/>
                              <a:ea typeface="Cambria Math" panose="02040503050406030204" pitchFamily="18" charset="0"/>
                            </a:rPr>
                            <m:t>4</m:t>
                          </m:r>
                        </m:den>
                      </m:f>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FF96C920-EA1F-498A-A418-E346C814E45A}"/>
                  </a:ext>
                </a:extLst>
              </p:cNvPr>
              <p:cNvSpPr txBox="1">
                <a:spLocks noRot="1" noChangeAspect="1" noMove="1" noResize="1" noEditPoints="1" noAdjustHandles="1" noChangeArrowheads="1" noChangeShapeType="1" noTextEdit="1"/>
              </p:cNvSpPr>
              <p:nvPr/>
            </p:nvSpPr>
            <p:spPr>
              <a:xfrm>
                <a:off x="3197611" y="3517403"/>
                <a:ext cx="459059" cy="481286"/>
              </a:xfrm>
              <a:prstGeom prst="rect">
                <a:avLst/>
              </a:prstGeom>
              <a:blipFill>
                <a:blip r:embed="rId3"/>
                <a:stretch>
                  <a:fillRect b="-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4C77FA6D-0D63-4BF3-941F-42754C508222}"/>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18" name="正方形/長方形 17">
                <a:extLst>
                  <a:ext uri="{FF2B5EF4-FFF2-40B4-BE49-F238E27FC236}">
                    <a16:creationId xmlns:a16="http://schemas.microsoft.com/office/drawing/2014/main" id="{4C77FA6D-0D63-4BF3-941F-42754C508222}"/>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6F44E518-C65A-4610-A550-0DC85BC2EDB5}"/>
                  </a:ext>
                </a:extLst>
              </p:cNvPr>
              <p:cNvSpPr/>
              <p:nvPr/>
            </p:nvSpPr>
            <p:spPr>
              <a:xfrm>
                <a:off x="3281976" y="4707714"/>
                <a:ext cx="3147465" cy="323165"/>
              </a:xfrm>
              <a:prstGeom prst="rect">
                <a:avLst/>
              </a:prstGeom>
            </p:spPr>
            <p:txBody>
              <a:bodyPr wrap="none">
                <a:spAutoFit/>
              </a:bodyPr>
              <a:lstStyle/>
              <a:p>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a14:m>
                <a:r>
                  <a:rPr kumimoji="1" lang="ja-JP" altLang="en-US" sz="1500" dirty="0">
                    <a:latin typeface="メイリオ" panose="020B0604030504040204" pitchFamily="50" charset="-128"/>
                    <a:ea typeface="メイリオ" panose="020B0604030504040204" pitchFamily="50" charset="-128"/>
                  </a:rPr>
                  <a:t>の確率分布</a:t>
                </a:r>
                <a:r>
                  <a:rPr kumimoji="1" lang="en-US" altLang="ja-JP" sz="1500" dirty="0">
                    <a:latin typeface="メイリオ" panose="020B0604030504040204" pitchFamily="50" charset="-128"/>
                    <a:ea typeface="メイリオ" panose="020B0604030504040204" pitchFamily="50" charset="-128"/>
                  </a:rPr>
                  <a:t>(</a:t>
                </a:r>
                <a:r>
                  <a:rPr kumimoji="1" lang="ja-JP" altLang="en-US" sz="1500" dirty="0">
                    <a:latin typeface="メイリオ" panose="020B0604030504040204" pitchFamily="50" charset="-128"/>
                    <a:ea typeface="メイリオ" panose="020B0604030504040204" pitchFamily="50" charset="-128"/>
                  </a:rPr>
                  <a:t>連続一様分布</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𝑈</m:t>
                    </m:r>
                    <m:r>
                      <a:rPr kumimoji="1" lang="en-US" altLang="ja-JP" sz="1500" i="1" dirty="0">
                        <a:latin typeface="Cambria Math" panose="02040503050406030204" pitchFamily="18" charset="0"/>
                        <a:ea typeface="メイリオ" panose="020B0604030504040204" pitchFamily="50" charset="-128"/>
                      </a:rPr>
                      <m:t>(1,5)</m:t>
                    </m:r>
                  </m:oMath>
                </a14:m>
                <a:r>
                  <a:rPr lang="en-US" altLang="ja-JP" sz="1500" dirty="0">
                    <a:latin typeface="メイリオ" panose="020B0604030504040204" pitchFamily="50" charset="-128"/>
                    <a:ea typeface="メイリオ" panose="020B0604030504040204" pitchFamily="50" charset="-128"/>
                  </a:rPr>
                  <a:t>)</a:t>
                </a:r>
                <a:endParaRPr lang="ja-JP" altLang="en-US" sz="1500" dirty="0"/>
              </a:p>
            </p:txBody>
          </p:sp>
        </mc:Choice>
        <mc:Fallback xmlns="">
          <p:sp>
            <p:nvSpPr>
              <p:cNvPr id="22" name="正方形/長方形 21">
                <a:extLst>
                  <a:ext uri="{FF2B5EF4-FFF2-40B4-BE49-F238E27FC236}">
                    <a16:creationId xmlns:a16="http://schemas.microsoft.com/office/drawing/2014/main" id="{6F44E518-C65A-4610-A550-0DC85BC2EDB5}"/>
                  </a:ext>
                </a:extLst>
              </p:cNvPr>
              <p:cNvSpPr>
                <a:spLocks noRot="1" noChangeAspect="1" noMove="1" noResize="1" noEditPoints="1" noAdjustHandles="1" noChangeArrowheads="1" noChangeShapeType="1" noTextEdit="1"/>
              </p:cNvSpPr>
              <p:nvPr/>
            </p:nvSpPr>
            <p:spPr>
              <a:xfrm>
                <a:off x="3281976" y="4707714"/>
                <a:ext cx="3147465" cy="323165"/>
              </a:xfrm>
              <a:prstGeom prst="rect">
                <a:avLst/>
              </a:prstGeom>
              <a:blipFill>
                <a:blip r:embed="rId5"/>
                <a:stretch>
                  <a:fillRect t="-1887" b="-226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E85EBA86-1380-4CBB-9C5E-0933BA8622CA}"/>
                  </a:ext>
                </a:extLst>
              </p:cNvPr>
              <p:cNvSpPr/>
              <p:nvPr/>
            </p:nvSpPr>
            <p:spPr>
              <a:xfrm>
                <a:off x="1864405" y="2499915"/>
                <a:ext cx="2825582" cy="323165"/>
              </a:xfrm>
              <a:prstGeom prst="rect">
                <a:avLst/>
              </a:prstGeom>
            </p:spPr>
            <p:txBody>
              <a:bodyPr wrap="none">
                <a:spAutoFit/>
              </a:bodyPr>
              <a:lstStyle/>
              <a:p>
                <a:r>
                  <a:rPr kumimoji="1" lang="en-US" altLang="ja-JP" sz="1500" dirty="0">
                    <a:ea typeface="メイリオ" panose="020B0604030504040204" pitchFamily="50" charset="-128"/>
                  </a:rPr>
                  <a:t>2</a:t>
                </a:r>
                <a:r>
                  <a:rPr kumimoji="1" lang="ja-JP" altLang="en-US" sz="1500" dirty="0">
                    <a:ea typeface="メイリオ" panose="020B0604030504040204" pitchFamily="50" charset="-128"/>
                  </a:rPr>
                  <a:t>のカードを引く確率 </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𝑃</m:t>
                    </m:r>
                    <m:r>
                      <a:rPr kumimoji="1" lang="en-US" altLang="ja-JP" sz="1500" i="1" dirty="0">
                        <a:latin typeface="Cambria Math" panose="02040503050406030204" pitchFamily="18" charset="0"/>
                        <a:ea typeface="メイリオ" panose="020B0604030504040204" pitchFamily="50" charset="-128"/>
                      </a:rPr>
                      <m:t>(</m:t>
                    </m:r>
                    <m:r>
                      <a:rPr kumimoji="1" lang="en-US" altLang="ja-JP" sz="1500" i="1" dirty="0">
                        <a:latin typeface="Cambria Math" panose="02040503050406030204" pitchFamily="18" charset="0"/>
                        <a:ea typeface="メイリオ" panose="020B0604030504040204" pitchFamily="50" charset="-128"/>
                      </a:rPr>
                      <m:t>𝑋</m:t>
                    </m:r>
                    <m:r>
                      <a:rPr kumimoji="1" lang="en-US" altLang="ja-JP" sz="1500" i="1" dirty="0">
                        <a:latin typeface="Cambria Math" panose="02040503050406030204" pitchFamily="18" charset="0"/>
                        <a:ea typeface="メイリオ" panose="020B0604030504040204" pitchFamily="50" charset="-128"/>
                      </a:rPr>
                      <m:t>=2)</m:t>
                    </m:r>
                  </m:oMath>
                </a14:m>
                <a:endParaRPr lang="ja-JP" altLang="en-US" sz="1500" dirty="0"/>
              </a:p>
            </p:txBody>
          </p:sp>
        </mc:Choice>
        <mc:Fallback xmlns="">
          <p:sp>
            <p:nvSpPr>
              <p:cNvPr id="31" name="正方形/長方形 30">
                <a:extLst>
                  <a:ext uri="{FF2B5EF4-FFF2-40B4-BE49-F238E27FC236}">
                    <a16:creationId xmlns:a16="http://schemas.microsoft.com/office/drawing/2014/main" id="{E85EBA86-1380-4CBB-9C5E-0933BA8622CA}"/>
                  </a:ext>
                </a:extLst>
              </p:cNvPr>
              <p:cNvSpPr>
                <a:spLocks noRot="1" noChangeAspect="1" noMove="1" noResize="1" noEditPoints="1" noAdjustHandles="1" noChangeArrowheads="1" noChangeShapeType="1" noTextEdit="1"/>
              </p:cNvSpPr>
              <p:nvPr/>
            </p:nvSpPr>
            <p:spPr>
              <a:xfrm>
                <a:off x="1864405" y="2499915"/>
                <a:ext cx="2825582" cy="323165"/>
              </a:xfrm>
              <a:prstGeom prst="rect">
                <a:avLst/>
              </a:prstGeom>
              <a:blipFill>
                <a:blip r:embed="rId6"/>
                <a:stretch>
                  <a:fillRect l="-432" t="-7547" b="-22642"/>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889A2FAC-8C19-42CF-B7CB-D389AFC1B2DF}"/>
              </a:ext>
            </a:extLst>
          </p:cNvPr>
          <p:cNvSpPr/>
          <p:nvPr/>
        </p:nvSpPr>
        <p:spPr bwMode="auto">
          <a:xfrm flipH="1">
            <a:off x="4561900" y="3767521"/>
            <a:ext cx="16200" cy="567113"/>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9" name="直線矢印コネクタ 8">
            <a:extLst>
              <a:ext uri="{FF2B5EF4-FFF2-40B4-BE49-F238E27FC236}">
                <a16:creationId xmlns:a16="http://schemas.microsoft.com/office/drawing/2014/main" id="{61741A07-428B-4A84-90BB-E2E27449A8A8}"/>
              </a:ext>
            </a:extLst>
          </p:cNvPr>
          <p:cNvCxnSpPr/>
          <p:nvPr/>
        </p:nvCxnSpPr>
        <p:spPr bwMode="auto">
          <a:xfrm>
            <a:off x="3892838" y="2799997"/>
            <a:ext cx="669062" cy="1086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35F18AB-8C0E-4206-9B79-3ABBFCBFEDB0}"/>
                  </a:ext>
                </a:extLst>
              </p:cNvPr>
              <p:cNvSpPr/>
              <p:nvPr/>
            </p:nvSpPr>
            <p:spPr>
              <a:xfrm>
                <a:off x="4582167" y="2485272"/>
                <a:ext cx="531428"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dirty="0">
                          <a:solidFill>
                            <a:srgbClr val="FF0000"/>
                          </a:solidFill>
                          <a:latin typeface="Cambria Math" panose="02040503050406030204" pitchFamily="18" charset="0"/>
                        </a:rPr>
                        <m:t>=0</m:t>
                      </m:r>
                    </m:oMath>
                  </m:oMathPara>
                </a14:m>
                <a:endParaRPr lang="ja-JP" altLang="en-US" sz="1500" dirty="0">
                  <a:solidFill>
                    <a:srgbClr val="FF0000"/>
                  </a:solidFill>
                </a:endParaRPr>
              </a:p>
            </p:txBody>
          </p:sp>
        </mc:Choice>
        <mc:Fallback xmlns="">
          <p:sp>
            <p:nvSpPr>
              <p:cNvPr id="36" name="正方形/長方形 35">
                <a:extLst>
                  <a:ext uri="{FF2B5EF4-FFF2-40B4-BE49-F238E27FC236}">
                    <a16:creationId xmlns:a16="http://schemas.microsoft.com/office/drawing/2014/main" id="{A35F18AB-8C0E-4206-9B79-3ABBFCBFEDB0}"/>
                  </a:ext>
                </a:extLst>
              </p:cNvPr>
              <p:cNvSpPr>
                <a:spLocks noRot="1" noChangeAspect="1" noMove="1" noResize="1" noEditPoints="1" noAdjustHandles="1" noChangeArrowheads="1" noChangeShapeType="1" noTextEdit="1"/>
              </p:cNvSpPr>
              <p:nvPr/>
            </p:nvSpPr>
            <p:spPr>
              <a:xfrm>
                <a:off x="4582167" y="2485272"/>
                <a:ext cx="531428" cy="323165"/>
              </a:xfrm>
              <a:prstGeom prst="rect">
                <a:avLst/>
              </a:prstGeom>
              <a:blipFill>
                <a:blip r:embed="rId7"/>
                <a:stretch>
                  <a:fillRect/>
                </a:stretch>
              </a:blipFill>
            </p:spPr>
            <p:txBody>
              <a:bodyPr/>
              <a:lstStyle/>
              <a:p>
                <a:r>
                  <a:rPr lang="ja-JP" altLang="en-US">
                    <a:noFill/>
                  </a:rPr>
                  <a:t> </a:t>
                </a:r>
              </a:p>
            </p:txBody>
          </p:sp>
        </mc:Fallback>
      </mc:AlternateContent>
      <p:sp>
        <p:nvSpPr>
          <p:cNvPr id="37" name="正方形/長方形 36">
            <a:extLst>
              <a:ext uri="{FF2B5EF4-FFF2-40B4-BE49-F238E27FC236}">
                <a16:creationId xmlns:a16="http://schemas.microsoft.com/office/drawing/2014/main" id="{0B49E6A8-4FAE-46A0-AECE-EAD03A70A400}"/>
              </a:ext>
            </a:extLst>
          </p:cNvPr>
          <p:cNvSpPr/>
          <p:nvPr/>
        </p:nvSpPr>
        <p:spPr>
          <a:xfrm>
            <a:off x="5014339" y="2506119"/>
            <a:ext cx="1124027" cy="323165"/>
          </a:xfrm>
          <a:prstGeom prst="rect">
            <a:avLst/>
          </a:prstGeom>
        </p:spPr>
        <p:txBody>
          <a:bodyPr wrap="none">
            <a:spAutoFit/>
          </a:bodyPr>
          <a:lstStyle/>
          <a:p>
            <a:r>
              <a:rPr lang="en-US" altLang="ja-JP" sz="1500" dirty="0">
                <a:solidFill>
                  <a:srgbClr val="FF0000"/>
                </a:solidFill>
                <a:latin typeface="メイリオ" panose="020B0604030504040204" pitchFamily="50" charset="-128"/>
                <a:ea typeface="メイリオ" panose="020B0604030504040204" pitchFamily="50" charset="-128"/>
              </a:rPr>
              <a:t>(</a:t>
            </a:r>
            <a:r>
              <a:rPr lang="ja-JP" altLang="en-US" sz="1500" dirty="0">
                <a:solidFill>
                  <a:srgbClr val="FF0000"/>
                </a:solidFill>
                <a:latin typeface="メイリオ" panose="020B0604030504040204" pitchFamily="50" charset="-128"/>
                <a:ea typeface="メイリオ" panose="020B0604030504040204" pitchFamily="50" charset="-128"/>
              </a:rPr>
              <a:t>測れない</a:t>
            </a:r>
            <a:r>
              <a:rPr lang="en-US" altLang="ja-JP" sz="1500" dirty="0">
                <a:solidFill>
                  <a:srgbClr val="FF0000"/>
                </a:solidFill>
                <a:latin typeface="メイリオ" panose="020B0604030504040204" pitchFamily="50" charset="-128"/>
                <a:ea typeface="メイリオ" panose="020B0604030504040204" pitchFamily="50" charset="-128"/>
              </a:rPr>
              <a:t>)</a:t>
            </a:r>
            <a:endParaRPr lang="ja-JP" altLang="en-US" sz="1500" dirty="0">
              <a:solidFill>
                <a:srgbClr val="FF0000"/>
              </a:solidFill>
              <a:latin typeface="メイリオ" panose="020B0604030504040204" pitchFamily="50" charset="-128"/>
              <a:ea typeface="メイリオ" panose="020B0604030504040204" pitchFamily="50" charset="-128"/>
            </a:endParaRPr>
          </a:p>
        </p:txBody>
      </p:sp>
      <p:sp>
        <p:nvSpPr>
          <p:cNvPr id="38" name="正方形/長方形 37">
            <a:extLst>
              <a:ext uri="{FF2B5EF4-FFF2-40B4-BE49-F238E27FC236}">
                <a16:creationId xmlns:a16="http://schemas.microsoft.com/office/drawing/2014/main" id="{77AC937A-4FAB-41ED-B13C-D0751A12FB15}"/>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B24AD2E2-3339-48BD-A06D-F4DBB146BBB2}"/>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40" name="テキスト ボックス 39">
                <a:extLst>
                  <a:ext uri="{FF2B5EF4-FFF2-40B4-BE49-F238E27FC236}">
                    <a16:creationId xmlns:a16="http://schemas.microsoft.com/office/drawing/2014/main" id="{B24AD2E2-3339-48BD-A06D-F4DBB146BBB2}"/>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8"/>
                <a:stretch>
                  <a:fillRect l="-506" t="-2190" b="-8029"/>
                </a:stretch>
              </a:blipFill>
            </p:spPr>
            <p:txBody>
              <a:bodyPr/>
              <a:lstStyle/>
              <a:p>
                <a:r>
                  <a:rPr lang="ja-JP" altLang="en-US">
                    <a:noFill/>
                  </a:rPr>
                  <a:t> </a:t>
                </a:r>
              </a:p>
            </p:txBody>
          </p:sp>
        </mc:Fallback>
      </mc:AlternateContent>
      <p:sp>
        <p:nvSpPr>
          <p:cNvPr id="43" name="タイトル 1">
            <a:extLst>
              <a:ext uri="{FF2B5EF4-FFF2-40B4-BE49-F238E27FC236}">
                <a16:creationId xmlns:a16="http://schemas.microsoft.com/office/drawing/2014/main" id="{50EEA409-12E5-DF41-BE56-BE17CB45ECEE}"/>
              </a:ext>
            </a:extLst>
          </p:cNvPr>
          <p:cNvSpPr>
            <a:spLocks noGrp="1"/>
          </p:cNvSpPr>
          <p:nvPr>
            <p:ph type="title"/>
          </p:nvPr>
        </p:nvSpPr>
        <p:spPr>
          <a:xfrm>
            <a:off x="903290" y="113112"/>
            <a:ext cx="7926387" cy="572690"/>
          </a:xfrm>
        </p:spPr>
        <p:txBody>
          <a:bodyPr/>
          <a:lstStyle/>
          <a:p>
            <a:r>
              <a:rPr kumimoji="1" lang="ja-JP" altLang="en-US"/>
              <a:t>解答</a:t>
            </a:r>
            <a:endParaRPr kumimoji="1" lang="ja-JP" altLang="en-US" dirty="0"/>
          </a:p>
        </p:txBody>
      </p:sp>
    </p:spTree>
    <p:extLst>
      <p:ext uri="{BB962C8B-B14F-4D97-AF65-F5344CB8AC3E}">
        <p14:creationId xmlns:p14="http://schemas.microsoft.com/office/powerpoint/2010/main" val="17023746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E2F24-ABDF-4D16-8A8E-556DC7147FDE}"/>
              </a:ext>
            </a:extLst>
          </p:cNvPr>
          <p:cNvSpPr>
            <a:spLocks noGrp="1"/>
          </p:cNvSpPr>
          <p:nvPr>
            <p:ph type="title"/>
          </p:nvPr>
        </p:nvSpPr>
        <p:spPr/>
        <p:txBody>
          <a:bodyPr/>
          <a:lstStyle/>
          <a:p>
            <a:r>
              <a:rPr kumimoji="1" lang="ja-JP" altLang="en-US"/>
              <a:t>解答</a:t>
            </a:r>
            <a:endParaRPr kumimoji="1" lang="ja-JP" altLang="en-US" dirty="0"/>
          </a:p>
        </p:txBody>
      </p:sp>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chemeClr val="tx1"/>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F96C920-EA1F-498A-A418-E346C814E45A}"/>
                  </a:ext>
                </a:extLst>
              </p:cNvPr>
              <p:cNvSpPr txBox="1"/>
              <p:nvPr/>
            </p:nvSpPr>
            <p:spPr>
              <a:xfrm>
                <a:off x="3197611" y="3517403"/>
                <a:ext cx="459059" cy="4812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1350" i="1" dirty="0">
                              <a:latin typeface="Cambria Math" panose="02040503050406030204" pitchFamily="18" charset="0"/>
                              <a:ea typeface="Cambria Math" panose="02040503050406030204" pitchFamily="18" charset="0"/>
                            </a:rPr>
                          </m:ctrlPr>
                        </m:fPr>
                        <m:num>
                          <m:r>
                            <a:rPr kumimoji="1" lang="en-US" altLang="ja-JP" sz="1350" i="1" dirty="0">
                              <a:latin typeface="Cambria Math" panose="02040503050406030204" pitchFamily="18" charset="0"/>
                              <a:ea typeface="Cambria Math" panose="02040503050406030204" pitchFamily="18" charset="0"/>
                            </a:rPr>
                            <m:t>1</m:t>
                          </m:r>
                        </m:num>
                        <m:den>
                          <m:r>
                            <a:rPr kumimoji="1" lang="en-US" altLang="ja-JP" sz="1350" i="1" dirty="0">
                              <a:latin typeface="Cambria Math" panose="02040503050406030204" pitchFamily="18" charset="0"/>
                              <a:ea typeface="Cambria Math" panose="02040503050406030204" pitchFamily="18" charset="0"/>
                            </a:rPr>
                            <m:t>4</m:t>
                          </m:r>
                        </m:den>
                      </m:f>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FF96C920-EA1F-498A-A418-E346C814E45A}"/>
                  </a:ext>
                </a:extLst>
              </p:cNvPr>
              <p:cNvSpPr txBox="1">
                <a:spLocks noRot="1" noChangeAspect="1" noMove="1" noResize="1" noEditPoints="1" noAdjustHandles="1" noChangeArrowheads="1" noChangeShapeType="1" noTextEdit="1"/>
              </p:cNvSpPr>
              <p:nvPr/>
            </p:nvSpPr>
            <p:spPr>
              <a:xfrm>
                <a:off x="3197611" y="3517403"/>
                <a:ext cx="459059" cy="481286"/>
              </a:xfrm>
              <a:prstGeom prst="rect">
                <a:avLst/>
              </a:prstGeom>
              <a:blipFill>
                <a:blip r:embed="rId3"/>
                <a:stretch>
                  <a:fillRect b="-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4C77FA6D-0D63-4BF3-941F-42754C508222}"/>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18" name="正方形/長方形 17">
                <a:extLst>
                  <a:ext uri="{FF2B5EF4-FFF2-40B4-BE49-F238E27FC236}">
                    <a16:creationId xmlns:a16="http://schemas.microsoft.com/office/drawing/2014/main" id="{4C77FA6D-0D63-4BF3-941F-42754C508222}"/>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6F44E518-C65A-4610-A550-0DC85BC2EDB5}"/>
                  </a:ext>
                </a:extLst>
              </p:cNvPr>
              <p:cNvSpPr/>
              <p:nvPr/>
            </p:nvSpPr>
            <p:spPr>
              <a:xfrm>
                <a:off x="3281976" y="4707714"/>
                <a:ext cx="3147465" cy="323165"/>
              </a:xfrm>
              <a:prstGeom prst="rect">
                <a:avLst/>
              </a:prstGeom>
            </p:spPr>
            <p:txBody>
              <a:bodyPr wrap="none">
                <a:spAutoFit/>
              </a:bodyPr>
              <a:lstStyle/>
              <a:p>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a14:m>
                <a:r>
                  <a:rPr kumimoji="1" lang="ja-JP" altLang="en-US" sz="1500" dirty="0">
                    <a:latin typeface="メイリオ" panose="020B0604030504040204" pitchFamily="50" charset="-128"/>
                    <a:ea typeface="メイリオ" panose="020B0604030504040204" pitchFamily="50" charset="-128"/>
                  </a:rPr>
                  <a:t>の確率分布</a:t>
                </a:r>
                <a:r>
                  <a:rPr kumimoji="1" lang="en-US" altLang="ja-JP" sz="1500" dirty="0">
                    <a:latin typeface="メイリオ" panose="020B0604030504040204" pitchFamily="50" charset="-128"/>
                    <a:ea typeface="メイリオ" panose="020B0604030504040204" pitchFamily="50" charset="-128"/>
                  </a:rPr>
                  <a:t>(</a:t>
                </a:r>
                <a:r>
                  <a:rPr kumimoji="1" lang="ja-JP" altLang="en-US" sz="1500" dirty="0">
                    <a:latin typeface="メイリオ" panose="020B0604030504040204" pitchFamily="50" charset="-128"/>
                    <a:ea typeface="メイリオ" panose="020B0604030504040204" pitchFamily="50" charset="-128"/>
                  </a:rPr>
                  <a:t>連続一様分布</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𝑈</m:t>
                    </m:r>
                    <m:r>
                      <a:rPr kumimoji="1" lang="en-US" altLang="ja-JP" sz="1500" i="1" dirty="0">
                        <a:latin typeface="Cambria Math" panose="02040503050406030204" pitchFamily="18" charset="0"/>
                        <a:ea typeface="メイリオ" panose="020B0604030504040204" pitchFamily="50" charset="-128"/>
                      </a:rPr>
                      <m:t>(1,5)</m:t>
                    </m:r>
                  </m:oMath>
                </a14:m>
                <a:r>
                  <a:rPr lang="en-US" altLang="ja-JP" sz="1500" dirty="0">
                    <a:latin typeface="メイリオ" panose="020B0604030504040204" pitchFamily="50" charset="-128"/>
                    <a:ea typeface="メイリオ" panose="020B0604030504040204" pitchFamily="50" charset="-128"/>
                  </a:rPr>
                  <a:t>)</a:t>
                </a:r>
                <a:endParaRPr lang="ja-JP" altLang="en-US" sz="1500" dirty="0"/>
              </a:p>
            </p:txBody>
          </p:sp>
        </mc:Choice>
        <mc:Fallback xmlns="">
          <p:sp>
            <p:nvSpPr>
              <p:cNvPr id="22" name="正方形/長方形 21">
                <a:extLst>
                  <a:ext uri="{FF2B5EF4-FFF2-40B4-BE49-F238E27FC236}">
                    <a16:creationId xmlns:a16="http://schemas.microsoft.com/office/drawing/2014/main" id="{6F44E518-C65A-4610-A550-0DC85BC2EDB5}"/>
                  </a:ext>
                </a:extLst>
              </p:cNvPr>
              <p:cNvSpPr>
                <a:spLocks noRot="1" noChangeAspect="1" noMove="1" noResize="1" noEditPoints="1" noAdjustHandles="1" noChangeArrowheads="1" noChangeShapeType="1" noTextEdit="1"/>
              </p:cNvSpPr>
              <p:nvPr/>
            </p:nvSpPr>
            <p:spPr>
              <a:xfrm>
                <a:off x="3281976" y="4707714"/>
                <a:ext cx="3147465" cy="323165"/>
              </a:xfrm>
              <a:prstGeom prst="rect">
                <a:avLst/>
              </a:prstGeom>
              <a:blipFill>
                <a:blip r:embed="rId5"/>
                <a:stretch>
                  <a:fillRect t="-1887" b="-226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E85EBA86-1380-4CBB-9C5E-0933BA8622CA}"/>
                  </a:ext>
                </a:extLst>
              </p:cNvPr>
              <p:cNvSpPr/>
              <p:nvPr/>
            </p:nvSpPr>
            <p:spPr>
              <a:xfrm>
                <a:off x="1540889" y="2499915"/>
                <a:ext cx="3472617" cy="323165"/>
              </a:xfrm>
              <a:prstGeom prst="rect">
                <a:avLst/>
              </a:prstGeom>
            </p:spPr>
            <p:txBody>
              <a:bodyPr wrap="none">
                <a:spAutoFit/>
              </a:bodyPr>
              <a:lstStyle/>
              <a:p>
                <a:r>
                  <a:rPr kumimoji="1" lang="en-US" altLang="ja-JP" sz="1500" dirty="0">
                    <a:ea typeface="メイリオ" panose="020B0604030504040204" pitchFamily="50" charset="-128"/>
                  </a:rPr>
                  <a:t>2</a:t>
                </a:r>
                <a:r>
                  <a:rPr kumimoji="1" lang="ja-JP" altLang="en-US" sz="1500" dirty="0">
                    <a:ea typeface="メイリオ" panose="020B0604030504040204" pitchFamily="50" charset="-128"/>
                  </a:rPr>
                  <a:t>～</a:t>
                </a:r>
                <a:r>
                  <a:rPr kumimoji="1" lang="en-US" altLang="ja-JP" sz="1500" dirty="0">
                    <a:ea typeface="メイリオ" panose="020B0604030504040204" pitchFamily="50" charset="-128"/>
                  </a:rPr>
                  <a:t>4</a:t>
                </a:r>
                <a:r>
                  <a:rPr kumimoji="1" lang="ja-JP" altLang="en-US" sz="1500" dirty="0">
                    <a:ea typeface="メイリオ" panose="020B0604030504040204" pitchFamily="50" charset="-128"/>
                  </a:rPr>
                  <a:t>のカードを引く確率 </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𝑃</m:t>
                    </m:r>
                    <m:r>
                      <a:rPr kumimoji="1" lang="en-US" altLang="ja-JP" sz="1500" i="1" dirty="0">
                        <a:latin typeface="Cambria Math" panose="02040503050406030204" pitchFamily="18" charset="0"/>
                        <a:ea typeface="メイリオ" panose="020B0604030504040204" pitchFamily="50" charset="-128"/>
                      </a:rPr>
                      <m:t>(2≤</m:t>
                    </m:r>
                    <m:r>
                      <a:rPr kumimoji="1" lang="en-US" altLang="ja-JP" sz="1500" i="1" dirty="0">
                        <a:latin typeface="Cambria Math" panose="02040503050406030204" pitchFamily="18" charset="0"/>
                        <a:ea typeface="メイリオ" panose="020B0604030504040204" pitchFamily="50" charset="-128"/>
                      </a:rPr>
                      <m:t>𝑋</m:t>
                    </m:r>
                    <m:r>
                      <a:rPr kumimoji="1" lang="en-US" altLang="ja-JP" sz="1500" i="1" dirty="0">
                        <a:latin typeface="Cambria Math" panose="02040503050406030204" pitchFamily="18" charset="0"/>
                        <a:ea typeface="Cambria Math" panose="02040503050406030204" pitchFamily="18" charset="0"/>
                      </a:rPr>
                      <m:t>≤4</m:t>
                    </m:r>
                    <m:r>
                      <a:rPr kumimoji="1" lang="en-US" altLang="ja-JP" sz="1500" i="1" dirty="0">
                        <a:latin typeface="Cambria Math" panose="02040503050406030204" pitchFamily="18" charset="0"/>
                        <a:ea typeface="メイリオ" panose="020B0604030504040204" pitchFamily="50" charset="-128"/>
                      </a:rPr>
                      <m:t>)</m:t>
                    </m:r>
                  </m:oMath>
                </a14:m>
                <a:endParaRPr lang="ja-JP" altLang="en-US" sz="1500" dirty="0"/>
              </a:p>
            </p:txBody>
          </p:sp>
        </mc:Choice>
        <mc:Fallback xmlns="">
          <p:sp>
            <p:nvSpPr>
              <p:cNvPr id="31" name="正方形/長方形 30">
                <a:extLst>
                  <a:ext uri="{FF2B5EF4-FFF2-40B4-BE49-F238E27FC236}">
                    <a16:creationId xmlns:a16="http://schemas.microsoft.com/office/drawing/2014/main" id="{E85EBA86-1380-4CBB-9C5E-0933BA8622CA}"/>
                  </a:ext>
                </a:extLst>
              </p:cNvPr>
              <p:cNvSpPr>
                <a:spLocks noRot="1" noChangeAspect="1" noMove="1" noResize="1" noEditPoints="1" noAdjustHandles="1" noChangeArrowheads="1" noChangeShapeType="1" noTextEdit="1"/>
              </p:cNvSpPr>
              <p:nvPr/>
            </p:nvSpPr>
            <p:spPr>
              <a:xfrm>
                <a:off x="1540889" y="2499915"/>
                <a:ext cx="3472617" cy="323165"/>
              </a:xfrm>
              <a:prstGeom prst="rect">
                <a:avLst/>
              </a:prstGeom>
              <a:blipFill>
                <a:blip r:embed="rId6"/>
                <a:stretch>
                  <a:fillRect l="-176" t="-7547" b="-22642"/>
                </a:stretch>
              </a:blipFill>
            </p:spPr>
            <p:txBody>
              <a:bodyPr/>
              <a:lstStyle/>
              <a:p>
                <a:r>
                  <a:rPr lang="ja-JP" altLang="en-US">
                    <a:noFill/>
                  </a:rPr>
                  <a:t> </a:t>
                </a:r>
              </a:p>
            </p:txBody>
          </p:sp>
        </mc:Fallback>
      </mc:AlternateContent>
      <p:sp>
        <p:nvSpPr>
          <p:cNvPr id="36" name="正方形/長方形 35">
            <a:extLst>
              <a:ext uri="{FF2B5EF4-FFF2-40B4-BE49-F238E27FC236}">
                <a16:creationId xmlns:a16="http://schemas.microsoft.com/office/drawing/2014/main" id="{798B1BD3-907F-40D6-A500-CBEA2C5F42A6}"/>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6C5AB576-C671-41B4-B7A8-9266264B51BF}"/>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37" name="テキスト ボックス 36">
                <a:extLst>
                  <a:ext uri="{FF2B5EF4-FFF2-40B4-BE49-F238E27FC236}">
                    <a16:creationId xmlns:a16="http://schemas.microsoft.com/office/drawing/2014/main" id="{6C5AB576-C671-41B4-B7A8-9266264B51BF}"/>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7"/>
                <a:stretch>
                  <a:fillRect l="-506" t="-2190" b="-80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449792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E2F24-ABDF-4D16-8A8E-556DC7147FDE}"/>
              </a:ext>
            </a:extLst>
          </p:cNvPr>
          <p:cNvSpPr>
            <a:spLocks noGrp="1"/>
          </p:cNvSpPr>
          <p:nvPr>
            <p:ph type="title"/>
          </p:nvPr>
        </p:nvSpPr>
        <p:spPr/>
        <p:txBody>
          <a:bodyPr/>
          <a:lstStyle/>
          <a:p>
            <a:r>
              <a:rPr kumimoji="1" lang="ja-JP" altLang="en-US"/>
              <a:t>解答</a:t>
            </a:r>
            <a:endParaRPr kumimoji="1" lang="ja-JP" altLang="en-US" dirty="0"/>
          </a:p>
        </p:txBody>
      </p:sp>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chemeClr val="tx1"/>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F96C920-EA1F-498A-A418-E346C814E45A}"/>
                  </a:ext>
                </a:extLst>
              </p:cNvPr>
              <p:cNvSpPr txBox="1"/>
              <p:nvPr/>
            </p:nvSpPr>
            <p:spPr>
              <a:xfrm>
                <a:off x="3197611" y="3517403"/>
                <a:ext cx="459059" cy="4812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1350" i="1" dirty="0">
                              <a:latin typeface="Cambria Math" panose="02040503050406030204" pitchFamily="18" charset="0"/>
                              <a:ea typeface="Cambria Math" panose="02040503050406030204" pitchFamily="18" charset="0"/>
                            </a:rPr>
                          </m:ctrlPr>
                        </m:fPr>
                        <m:num>
                          <m:r>
                            <a:rPr kumimoji="1" lang="en-US" altLang="ja-JP" sz="1350" i="1" dirty="0">
                              <a:latin typeface="Cambria Math" panose="02040503050406030204" pitchFamily="18" charset="0"/>
                              <a:ea typeface="Cambria Math" panose="02040503050406030204" pitchFamily="18" charset="0"/>
                            </a:rPr>
                            <m:t>1</m:t>
                          </m:r>
                        </m:num>
                        <m:den>
                          <m:r>
                            <a:rPr kumimoji="1" lang="en-US" altLang="ja-JP" sz="1350" i="1" dirty="0">
                              <a:latin typeface="Cambria Math" panose="02040503050406030204" pitchFamily="18" charset="0"/>
                              <a:ea typeface="Cambria Math" panose="02040503050406030204" pitchFamily="18" charset="0"/>
                            </a:rPr>
                            <m:t>4</m:t>
                          </m:r>
                        </m:den>
                      </m:f>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FF96C920-EA1F-498A-A418-E346C814E45A}"/>
                  </a:ext>
                </a:extLst>
              </p:cNvPr>
              <p:cNvSpPr txBox="1">
                <a:spLocks noRot="1" noChangeAspect="1" noMove="1" noResize="1" noEditPoints="1" noAdjustHandles="1" noChangeArrowheads="1" noChangeShapeType="1" noTextEdit="1"/>
              </p:cNvSpPr>
              <p:nvPr/>
            </p:nvSpPr>
            <p:spPr>
              <a:xfrm>
                <a:off x="3197611" y="3517403"/>
                <a:ext cx="459059" cy="481286"/>
              </a:xfrm>
              <a:prstGeom prst="rect">
                <a:avLst/>
              </a:prstGeom>
              <a:blipFill>
                <a:blip r:embed="rId3"/>
                <a:stretch>
                  <a:fillRect b="-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4C77FA6D-0D63-4BF3-941F-42754C508222}"/>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18" name="正方形/長方形 17">
                <a:extLst>
                  <a:ext uri="{FF2B5EF4-FFF2-40B4-BE49-F238E27FC236}">
                    <a16:creationId xmlns:a16="http://schemas.microsoft.com/office/drawing/2014/main" id="{4C77FA6D-0D63-4BF3-941F-42754C508222}"/>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6F44E518-C65A-4610-A550-0DC85BC2EDB5}"/>
                  </a:ext>
                </a:extLst>
              </p:cNvPr>
              <p:cNvSpPr/>
              <p:nvPr/>
            </p:nvSpPr>
            <p:spPr>
              <a:xfrm>
                <a:off x="3281976" y="4707714"/>
                <a:ext cx="3147465" cy="323165"/>
              </a:xfrm>
              <a:prstGeom prst="rect">
                <a:avLst/>
              </a:prstGeom>
            </p:spPr>
            <p:txBody>
              <a:bodyPr wrap="none">
                <a:spAutoFit/>
              </a:bodyPr>
              <a:lstStyle/>
              <a:p>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a14:m>
                <a:r>
                  <a:rPr kumimoji="1" lang="ja-JP" altLang="en-US" sz="1500" dirty="0">
                    <a:latin typeface="メイリオ" panose="020B0604030504040204" pitchFamily="50" charset="-128"/>
                    <a:ea typeface="メイリオ" panose="020B0604030504040204" pitchFamily="50" charset="-128"/>
                  </a:rPr>
                  <a:t>の確率分布</a:t>
                </a:r>
                <a:r>
                  <a:rPr kumimoji="1" lang="en-US" altLang="ja-JP" sz="1500" dirty="0">
                    <a:latin typeface="メイリオ" panose="020B0604030504040204" pitchFamily="50" charset="-128"/>
                    <a:ea typeface="メイリオ" panose="020B0604030504040204" pitchFamily="50" charset="-128"/>
                  </a:rPr>
                  <a:t>(</a:t>
                </a:r>
                <a:r>
                  <a:rPr kumimoji="1" lang="ja-JP" altLang="en-US" sz="1500" dirty="0">
                    <a:latin typeface="メイリオ" panose="020B0604030504040204" pitchFamily="50" charset="-128"/>
                    <a:ea typeface="メイリオ" panose="020B0604030504040204" pitchFamily="50" charset="-128"/>
                  </a:rPr>
                  <a:t>連続一様分布</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𝑈</m:t>
                    </m:r>
                    <m:r>
                      <a:rPr kumimoji="1" lang="en-US" altLang="ja-JP" sz="1500" i="1" dirty="0">
                        <a:latin typeface="Cambria Math" panose="02040503050406030204" pitchFamily="18" charset="0"/>
                        <a:ea typeface="メイリオ" panose="020B0604030504040204" pitchFamily="50" charset="-128"/>
                      </a:rPr>
                      <m:t>(1,5)</m:t>
                    </m:r>
                  </m:oMath>
                </a14:m>
                <a:r>
                  <a:rPr lang="en-US" altLang="ja-JP" sz="1500" dirty="0">
                    <a:latin typeface="メイリオ" panose="020B0604030504040204" pitchFamily="50" charset="-128"/>
                    <a:ea typeface="メイリオ" panose="020B0604030504040204" pitchFamily="50" charset="-128"/>
                  </a:rPr>
                  <a:t>)</a:t>
                </a:r>
                <a:endParaRPr lang="ja-JP" altLang="en-US" sz="1500" dirty="0"/>
              </a:p>
            </p:txBody>
          </p:sp>
        </mc:Choice>
        <mc:Fallback xmlns="">
          <p:sp>
            <p:nvSpPr>
              <p:cNvPr id="22" name="正方形/長方形 21">
                <a:extLst>
                  <a:ext uri="{FF2B5EF4-FFF2-40B4-BE49-F238E27FC236}">
                    <a16:creationId xmlns:a16="http://schemas.microsoft.com/office/drawing/2014/main" id="{6F44E518-C65A-4610-A550-0DC85BC2EDB5}"/>
                  </a:ext>
                </a:extLst>
              </p:cNvPr>
              <p:cNvSpPr>
                <a:spLocks noRot="1" noChangeAspect="1" noMove="1" noResize="1" noEditPoints="1" noAdjustHandles="1" noChangeArrowheads="1" noChangeShapeType="1" noTextEdit="1"/>
              </p:cNvSpPr>
              <p:nvPr/>
            </p:nvSpPr>
            <p:spPr>
              <a:xfrm>
                <a:off x="3281976" y="4707714"/>
                <a:ext cx="3147465" cy="323165"/>
              </a:xfrm>
              <a:prstGeom prst="rect">
                <a:avLst/>
              </a:prstGeom>
              <a:blipFill>
                <a:blip r:embed="rId5"/>
                <a:stretch>
                  <a:fillRect t="-1887" b="-226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E85EBA86-1380-4CBB-9C5E-0933BA8622CA}"/>
                  </a:ext>
                </a:extLst>
              </p:cNvPr>
              <p:cNvSpPr/>
              <p:nvPr/>
            </p:nvSpPr>
            <p:spPr>
              <a:xfrm>
                <a:off x="1540889" y="2499915"/>
                <a:ext cx="3472617" cy="323165"/>
              </a:xfrm>
              <a:prstGeom prst="rect">
                <a:avLst/>
              </a:prstGeom>
            </p:spPr>
            <p:txBody>
              <a:bodyPr wrap="none">
                <a:spAutoFit/>
              </a:bodyPr>
              <a:lstStyle/>
              <a:p>
                <a:r>
                  <a:rPr kumimoji="1" lang="en-US" altLang="ja-JP" sz="1500" dirty="0">
                    <a:ea typeface="メイリオ" panose="020B0604030504040204" pitchFamily="50" charset="-128"/>
                  </a:rPr>
                  <a:t>2</a:t>
                </a:r>
                <a:r>
                  <a:rPr kumimoji="1" lang="ja-JP" altLang="en-US" sz="1500" dirty="0">
                    <a:ea typeface="メイリオ" panose="020B0604030504040204" pitchFamily="50" charset="-128"/>
                  </a:rPr>
                  <a:t>～</a:t>
                </a:r>
                <a:r>
                  <a:rPr kumimoji="1" lang="en-US" altLang="ja-JP" sz="1500" dirty="0">
                    <a:ea typeface="メイリオ" panose="020B0604030504040204" pitchFamily="50" charset="-128"/>
                  </a:rPr>
                  <a:t>4</a:t>
                </a:r>
                <a:r>
                  <a:rPr kumimoji="1" lang="ja-JP" altLang="en-US" sz="1500" dirty="0">
                    <a:ea typeface="メイリオ" panose="020B0604030504040204" pitchFamily="50" charset="-128"/>
                  </a:rPr>
                  <a:t>のカードを引く確率 </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𝑃</m:t>
                    </m:r>
                    <m:r>
                      <a:rPr kumimoji="1" lang="en-US" altLang="ja-JP" sz="1500" i="1" dirty="0">
                        <a:latin typeface="Cambria Math" panose="02040503050406030204" pitchFamily="18" charset="0"/>
                        <a:ea typeface="メイリオ" panose="020B0604030504040204" pitchFamily="50" charset="-128"/>
                      </a:rPr>
                      <m:t>(2≤</m:t>
                    </m:r>
                    <m:r>
                      <a:rPr kumimoji="1" lang="en-US" altLang="ja-JP" sz="1500" i="1" dirty="0">
                        <a:latin typeface="Cambria Math" panose="02040503050406030204" pitchFamily="18" charset="0"/>
                        <a:ea typeface="メイリオ" panose="020B0604030504040204" pitchFamily="50" charset="-128"/>
                      </a:rPr>
                      <m:t>𝑋</m:t>
                    </m:r>
                    <m:r>
                      <a:rPr kumimoji="1" lang="en-US" altLang="ja-JP" sz="1500" i="1" dirty="0">
                        <a:latin typeface="Cambria Math" panose="02040503050406030204" pitchFamily="18" charset="0"/>
                        <a:ea typeface="Cambria Math" panose="02040503050406030204" pitchFamily="18" charset="0"/>
                      </a:rPr>
                      <m:t>≤4</m:t>
                    </m:r>
                    <m:r>
                      <a:rPr kumimoji="1" lang="en-US" altLang="ja-JP" sz="1500" i="1" dirty="0">
                        <a:latin typeface="Cambria Math" panose="02040503050406030204" pitchFamily="18" charset="0"/>
                        <a:ea typeface="メイリオ" panose="020B0604030504040204" pitchFamily="50" charset="-128"/>
                      </a:rPr>
                      <m:t>)</m:t>
                    </m:r>
                  </m:oMath>
                </a14:m>
                <a:endParaRPr lang="ja-JP" altLang="en-US" sz="1500" dirty="0"/>
              </a:p>
            </p:txBody>
          </p:sp>
        </mc:Choice>
        <mc:Fallback xmlns="">
          <p:sp>
            <p:nvSpPr>
              <p:cNvPr id="31" name="正方形/長方形 30">
                <a:extLst>
                  <a:ext uri="{FF2B5EF4-FFF2-40B4-BE49-F238E27FC236}">
                    <a16:creationId xmlns:a16="http://schemas.microsoft.com/office/drawing/2014/main" id="{E85EBA86-1380-4CBB-9C5E-0933BA8622CA}"/>
                  </a:ext>
                </a:extLst>
              </p:cNvPr>
              <p:cNvSpPr>
                <a:spLocks noRot="1" noChangeAspect="1" noMove="1" noResize="1" noEditPoints="1" noAdjustHandles="1" noChangeArrowheads="1" noChangeShapeType="1" noTextEdit="1"/>
              </p:cNvSpPr>
              <p:nvPr/>
            </p:nvSpPr>
            <p:spPr>
              <a:xfrm>
                <a:off x="1540889" y="2499915"/>
                <a:ext cx="3472617" cy="323165"/>
              </a:xfrm>
              <a:prstGeom prst="rect">
                <a:avLst/>
              </a:prstGeom>
              <a:blipFill>
                <a:blip r:embed="rId6"/>
                <a:stretch>
                  <a:fillRect l="-176" t="-7547" b="-22642"/>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889A2FAC-8C19-42CF-B7CB-D389AFC1B2DF}"/>
              </a:ext>
            </a:extLst>
          </p:cNvPr>
          <p:cNvSpPr/>
          <p:nvPr/>
        </p:nvSpPr>
        <p:spPr bwMode="auto">
          <a:xfrm flipH="1">
            <a:off x="4561900" y="3767521"/>
            <a:ext cx="931677" cy="567113"/>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9" name="直線矢印コネクタ 8">
            <a:extLst>
              <a:ext uri="{FF2B5EF4-FFF2-40B4-BE49-F238E27FC236}">
                <a16:creationId xmlns:a16="http://schemas.microsoft.com/office/drawing/2014/main" id="{61741A07-428B-4A84-90BB-E2E27449A8A8}"/>
              </a:ext>
            </a:extLst>
          </p:cNvPr>
          <p:cNvCxnSpPr>
            <a:cxnSpLocks/>
          </p:cNvCxnSpPr>
          <p:nvPr/>
        </p:nvCxnSpPr>
        <p:spPr bwMode="auto">
          <a:xfrm>
            <a:off x="3892838" y="2799997"/>
            <a:ext cx="931677" cy="1086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36" name="正方形/長方形 35">
            <a:extLst>
              <a:ext uri="{FF2B5EF4-FFF2-40B4-BE49-F238E27FC236}">
                <a16:creationId xmlns:a16="http://schemas.microsoft.com/office/drawing/2014/main" id="{06AE8FED-2BB4-4A23-8026-09F3979C6AF3}"/>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6B7BF3C8-8310-4D7B-AC6C-64E3554BDA92}"/>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37" name="テキスト ボックス 36">
                <a:extLst>
                  <a:ext uri="{FF2B5EF4-FFF2-40B4-BE49-F238E27FC236}">
                    <a16:creationId xmlns:a16="http://schemas.microsoft.com/office/drawing/2014/main" id="{6B7BF3C8-8310-4D7B-AC6C-64E3554BDA92}"/>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7"/>
                <a:stretch>
                  <a:fillRect l="-506" t="-2190" b="-80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24533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E2F24-ABDF-4D16-8A8E-556DC7147FDE}"/>
              </a:ext>
            </a:extLst>
          </p:cNvPr>
          <p:cNvSpPr>
            <a:spLocks noGrp="1"/>
          </p:cNvSpPr>
          <p:nvPr>
            <p:ph type="title"/>
          </p:nvPr>
        </p:nvSpPr>
        <p:spPr/>
        <p:txBody>
          <a:bodyPr/>
          <a:lstStyle/>
          <a:p>
            <a:r>
              <a:rPr kumimoji="1" lang="ja-JP" altLang="en-US"/>
              <a:t>解答</a:t>
            </a:r>
            <a:endParaRPr kumimoji="1" lang="ja-JP" altLang="en-US" dirty="0"/>
          </a:p>
        </p:txBody>
      </p:sp>
      <p:sp>
        <p:nvSpPr>
          <p:cNvPr id="3" name="コンテンツ プレースホルダー 2">
            <a:extLst>
              <a:ext uri="{FF2B5EF4-FFF2-40B4-BE49-F238E27FC236}">
                <a16:creationId xmlns:a16="http://schemas.microsoft.com/office/drawing/2014/main" id="{5C34F6C8-619B-4549-B46E-8260C197ECB2}"/>
              </a:ext>
            </a:extLst>
          </p:cNvPr>
          <p:cNvSpPr>
            <a:spLocks noGrp="1"/>
          </p:cNvSpPr>
          <p:nvPr>
            <p:ph idx="1"/>
          </p:nvPr>
        </p:nvSpPr>
        <p:spPr/>
        <p:txBody>
          <a:bodyPr/>
          <a:lstStyle/>
          <a:p>
            <a:endParaRPr kumimoji="1" lang="ja-JP" altLang="en-US"/>
          </a:p>
        </p:txBody>
      </p:sp>
      <p:cxnSp>
        <p:nvCxnSpPr>
          <p:cNvPr id="10" name="直線矢印コネクタ 9">
            <a:extLst>
              <a:ext uri="{FF2B5EF4-FFF2-40B4-BE49-F238E27FC236}">
                <a16:creationId xmlns:a16="http://schemas.microsoft.com/office/drawing/2014/main" id="{BC33C8E7-BB91-4B01-BC65-8A6BD4FC352E}"/>
              </a:ext>
            </a:extLst>
          </p:cNvPr>
          <p:cNvCxnSpPr/>
          <p:nvPr/>
        </p:nvCxnSpPr>
        <p:spPr bwMode="auto">
          <a:xfrm>
            <a:off x="3284220" y="4343400"/>
            <a:ext cx="3543300"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1" name="直線矢印コネクタ 10">
            <a:extLst>
              <a:ext uri="{FF2B5EF4-FFF2-40B4-BE49-F238E27FC236}">
                <a16:creationId xmlns:a16="http://schemas.microsoft.com/office/drawing/2014/main" id="{13F1B3FC-447F-4531-8A87-A5FEDBE6EAB6}"/>
              </a:ext>
            </a:extLst>
          </p:cNvPr>
          <p:cNvCxnSpPr>
            <a:cxnSpLocks/>
          </p:cNvCxnSpPr>
          <p:nvPr/>
        </p:nvCxnSpPr>
        <p:spPr bwMode="auto">
          <a:xfrm flipV="1">
            <a:off x="3657600" y="3200400"/>
            <a:ext cx="0" cy="13716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3" name="テキスト ボックス 12">
            <a:extLst>
              <a:ext uri="{FF2B5EF4-FFF2-40B4-BE49-F238E27FC236}">
                <a16:creationId xmlns:a16="http://schemas.microsoft.com/office/drawing/2014/main" id="{791866B8-1D59-47B0-9AD1-C8D37F20420D}"/>
              </a:ext>
            </a:extLst>
          </p:cNvPr>
          <p:cNvSpPr txBox="1"/>
          <p:nvPr/>
        </p:nvSpPr>
        <p:spPr>
          <a:xfrm>
            <a:off x="332797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0</a:t>
            </a:r>
            <a:endParaRPr kumimoji="1" lang="ja-JP" altLang="en-US" sz="135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C3CFE46F-78BE-460B-BE76-C5F5A0F23F44}"/>
              </a:ext>
            </a:extLst>
          </p:cNvPr>
          <p:cNvSpPr txBox="1"/>
          <p:nvPr/>
        </p:nvSpPr>
        <p:spPr>
          <a:xfrm>
            <a:off x="3987226"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1</a:t>
            </a:r>
          </a:p>
        </p:txBody>
      </p:sp>
      <p:sp>
        <p:nvSpPr>
          <p:cNvPr id="15" name="テキスト ボックス 14">
            <a:extLst>
              <a:ext uri="{FF2B5EF4-FFF2-40B4-BE49-F238E27FC236}">
                <a16:creationId xmlns:a16="http://schemas.microsoft.com/office/drawing/2014/main" id="{9E8211E9-C479-4CEB-A663-646DBACE461F}"/>
              </a:ext>
            </a:extLst>
          </p:cNvPr>
          <p:cNvSpPr txBox="1"/>
          <p:nvPr/>
        </p:nvSpPr>
        <p:spPr>
          <a:xfrm>
            <a:off x="4444425"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2</a:t>
            </a:r>
          </a:p>
        </p:txBody>
      </p:sp>
      <p:cxnSp>
        <p:nvCxnSpPr>
          <p:cNvPr id="17" name="直線コネクタ 16">
            <a:extLst>
              <a:ext uri="{FF2B5EF4-FFF2-40B4-BE49-F238E27FC236}">
                <a16:creationId xmlns:a16="http://schemas.microsoft.com/office/drawing/2014/main" id="{E63A3061-1E84-410C-AABA-B2E7417678FC}"/>
              </a:ext>
            </a:extLst>
          </p:cNvPr>
          <p:cNvCxnSpPr>
            <a:cxnSpLocks/>
          </p:cNvCxnSpPr>
          <p:nvPr/>
        </p:nvCxnSpPr>
        <p:spPr bwMode="auto">
          <a:xfrm>
            <a:off x="41148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C38AC774-5118-44D7-A757-148A923B71D6}"/>
              </a:ext>
            </a:extLst>
          </p:cNvPr>
          <p:cNvCxnSpPr>
            <a:cxnSpLocks/>
          </p:cNvCxnSpPr>
          <p:nvPr/>
        </p:nvCxnSpPr>
        <p:spPr bwMode="auto">
          <a:xfrm>
            <a:off x="45720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0" name="直線コネクタ 19">
            <a:extLst>
              <a:ext uri="{FF2B5EF4-FFF2-40B4-BE49-F238E27FC236}">
                <a16:creationId xmlns:a16="http://schemas.microsoft.com/office/drawing/2014/main" id="{57C5042F-B276-47AF-9A61-88202FE1AF85}"/>
              </a:ext>
            </a:extLst>
          </p:cNvPr>
          <p:cNvCxnSpPr>
            <a:cxnSpLocks/>
          </p:cNvCxnSpPr>
          <p:nvPr/>
        </p:nvCxnSpPr>
        <p:spPr bwMode="auto">
          <a:xfrm>
            <a:off x="5029200" y="4286250"/>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直線コネクタ 20">
            <a:extLst>
              <a:ext uri="{FF2B5EF4-FFF2-40B4-BE49-F238E27FC236}">
                <a16:creationId xmlns:a16="http://schemas.microsoft.com/office/drawing/2014/main" id="{D2A27B5F-B768-4168-A177-285EECC8EE4B}"/>
              </a:ext>
            </a:extLst>
          </p:cNvPr>
          <p:cNvCxnSpPr>
            <a:cxnSpLocks/>
          </p:cNvCxnSpPr>
          <p:nvPr/>
        </p:nvCxnSpPr>
        <p:spPr bwMode="auto">
          <a:xfrm>
            <a:off x="54864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3" name="直線コネクタ 22">
            <a:extLst>
              <a:ext uri="{FF2B5EF4-FFF2-40B4-BE49-F238E27FC236}">
                <a16:creationId xmlns:a16="http://schemas.microsoft.com/office/drawing/2014/main" id="{CF5C9DFD-6B9C-4A4C-A27A-EF4DECCEBBCA}"/>
              </a:ext>
            </a:extLst>
          </p:cNvPr>
          <p:cNvCxnSpPr>
            <a:cxnSpLocks/>
          </p:cNvCxnSpPr>
          <p:nvPr/>
        </p:nvCxnSpPr>
        <p:spPr bwMode="auto">
          <a:xfrm>
            <a:off x="5943600" y="4281875"/>
            <a:ext cx="0" cy="123051"/>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4" name="テキスト ボックス 23">
            <a:extLst>
              <a:ext uri="{FF2B5EF4-FFF2-40B4-BE49-F238E27FC236}">
                <a16:creationId xmlns:a16="http://schemas.microsoft.com/office/drawing/2014/main" id="{5E470A0C-DABC-4CD6-AF37-C46008CE3CE8}"/>
              </a:ext>
            </a:extLst>
          </p:cNvPr>
          <p:cNvSpPr txBox="1"/>
          <p:nvPr/>
        </p:nvSpPr>
        <p:spPr>
          <a:xfrm>
            <a:off x="4901624"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3</a:t>
            </a:r>
          </a:p>
        </p:txBody>
      </p:sp>
      <p:sp>
        <p:nvSpPr>
          <p:cNvPr id="25" name="テキスト ボックス 24">
            <a:extLst>
              <a:ext uri="{FF2B5EF4-FFF2-40B4-BE49-F238E27FC236}">
                <a16:creationId xmlns:a16="http://schemas.microsoft.com/office/drawing/2014/main" id="{80CAF6C5-A5D3-4404-B941-E20F8789E9B4}"/>
              </a:ext>
            </a:extLst>
          </p:cNvPr>
          <p:cNvSpPr txBox="1"/>
          <p:nvPr/>
        </p:nvSpPr>
        <p:spPr>
          <a:xfrm>
            <a:off x="5358823" y="440930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4</a:t>
            </a:r>
          </a:p>
        </p:txBody>
      </p:sp>
      <p:sp>
        <p:nvSpPr>
          <p:cNvPr id="26" name="テキスト ボックス 25">
            <a:extLst>
              <a:ext uri="{FF2B5EF4-FFF2-40B4-BE49-F238E27FC236}">
                <a16:creationId xmlns:a16="http://schemas.microsoft.com/office/drawing/2014/main" id="{CEA6BA73-42BB-40DC-885D-ADEF22C54CB1}"/>
              </a:ext>
            </a:extLst>
          </p:cNvPr>
          <p:cNvSpPr txBox="1"/>
          <p:nvPr/>
        </p:nvSpPr>
        <p:spPr>
          <a:xfrm>
            <a:off x="5816023" y="4400551"/>
            <a:ext cx="342899" cy="300082"/>
          </a:xfrm>
          <a:prstGeom prst="rect">
            <a:avLst/>
          </a:prstGeom>
          <a:noFill/>
        </p:spPr>
        <p:txBody>
          <a:bodyPr wrap="square" rtlCol="0">
            <a:spAutoFit/>
          </a:bodyPr>
          <a:lstStyle/>
          <a:p>
            <a:pPr algn="l"/>
            <a:r>
              <a:rPr kumimoji="1" lang="en-US" altLang="ja-JP" sz="1350" dirty="0">
                <a:latin typeface="メイリオ" panose="020B0604030504040204" pitchFamily="50" charset="-128"/>
                <a:ea typeface="メイリオ" panose="020B0604030504040204" pitchFamily="50" charset="-128"/>
              </a:rPr>
              <a:t>5</a:t>
            </a:r>
          </a:p>
        </p:txBody>
      </p:sp>
      <p:sp>
        <p:nvSpPr>
          <p:cNvPr id="28" name="楕円 27">
            <a:extLst>
              <a:ext uri="{FF2B5EF4-FFF2-40B4-BE49-F238E27FC236}">
                <a16:creationId xmlns:a16="http://schemas.microsoft.com/office/drawing/2014/main" id="{0A0CC7F1-C4E5-47E6-82AF-4959973A5DEA}"/>
              </a:ext>
            </a:extLst>
          </p:cNvPr>
          <p:cNvSpPr/>
          <p:nvPr/>
        </p:nvSpPr>
        <p:spPr bwMode="auto">
          <a:xfrm>
            <a:off x="4057651" y="4286255"/>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0" name="直線コネクタ 29">
            <a:extLst>
              <a:ext uri="{FF2B5EF4-FFF2-40B4-BE49-F238E27FC236}">
                <a16:creationId xmlns:a16="http://schemas.microsoft.com/office/drawing/2014/main" id="{985C9F0F-024D-4B67-AF9F-EEDB8E71D174}"/>
              </a:ext>
            </a:extLst>
          </p:cNvPr>
          <p:cNvCxnSpPr>
            <a:cxnSpLocks/>
          </p:cNvCxnSpPr>
          <p:nvPr/>
        </p:nvCxnSpPr>
        <p:spPr bwMode="auto">
          <a:xfrm>
            <a:off x="3257550" y="4343400"/>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2" name="楕円 31">
            <a:extLst>
              <a:ext uri="{FF2B5EF4-FFF2-40B4-BE49-F238E27FC236}">
                <a16:creationId xmlns:a16="http://schemas.microsoft.com/office/drawing/2014/main" id="{DCBA8961-999A-4AD3-8882-7D49C3903174}"/>
              </a:ext>
            </a:extLst>
          </p:cNvPr>
          <p:cNvSpPr/>
          <p:nvPr/>
        </p:nvSpPr>
        <p:spPr bwMode="auto">
          <a:xfrm>
            <a:off x="5873173" y="4281874"/>
            <a:ext cx="114299" cy="114290"/>
          </a:xfrm>
          <a:prstGeom prst="ellipse">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33" name="直線コネクタ 32">
            <a:extLst>
              <a:ext uri="{FF2B5EF4-FFF2-40B4-BE49-F238E27FC236}">
                <a16:creationId xmlns:a16="http://schemas.microsoft.com/office/drawing/2014/main" id="{EB49EDED-A40E-4F98-A1B6-0AC36EE979BB}"/>
              </a:ext>
            </a:extLst>
          </p:cNvPr>
          <p:cNvCxnSpPr>
            <a:cxnSpLocks/>
          </p:cNvCxnSpPr>
          <p:nvPr/>
        </p:nvCxnSpPr>
        <p:spPr bwMode="auto">
          <a:xfrm>
            <a:off x="5987471" y="4339019"/>
            <a:ext cx="8001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直線コネクタ 33">
            <a:extLst>
              <a:ext uri="{FF2B5EF4-FFF2-40B4-BE49-F238E27FC236}">
                <a16:creationId xmlns:a16="http://schemas.microsoft.com/office/drawing/2014/main" id="{CB7D7DA0-C838-42AD-B0F3-66EBA336476F}"/>
              </a:ext>
            </a:extLst>
          </p:cNvPr>
          <p:cNvCxnSpPr>
            <a:cxnSpLocks/>
          </p:cNvCxnSpPr>
          <p:nvPr/>
        </p:nvCxnSpPr>
        <p:spPr bwMode="auto">
          <a:xfrm>
            <a:off x="4114800" y="3771900"/>
            <a:ext cx="1828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直線コネクタ 34">
            <a:extLst>
              <a:ext uri="{FF2B5EF4-FFF2-40B4-BE49-F238E27FC236}">
                <a16:creationId xmlns:a16="http://schemas.microsoft.com/office/drawing/2014/main" id="{C06B5B51-0065-4982-A626-BFD5070D14A1}"/>
              </a:ext>
            </a:extLst>
          </p:cNvPr>
          <p:cNvCxnSpPr>
            <a:cxnSpLocks/>
            <a:endCxn id="28" idx="0"/>
          </p:cNvCxnSpPr>
          <p:nvPr/>
        </p:nvCxnSpPr>
        <p:spPr bwMode="auto">
          <a:xfrm>
            <a:off x="4114800" y="3771901"/>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39" name="直線コネクタ 38">
            <a:extLst>
              <a:ext uri="{FF2B5EF4-FFF2-40B4-BE49-F238E27FC236}">
                <a16:creationId xmlns:a16="http://schemas.microsoft.com/office/drawing/2014/main" id="{769FD5A0-FEC6-4B9F-96AB-C62D0FADF31E}"/>
              </a:ext>
            </a:extLst>
          </p:cNvPr>
          <p:cNvCxnSpPr>
            <a:cxnSpLocks/>
          </p:cNvCxnSpPr>
          <p:nvPr/>
        </p:nvCxnSpPr>
        <p:spPr bwMode="auto">
          <a:xfrm>
            <a:off x="5932170" y="3760473"/>
            <a:ext cx="0" cy="514355"/>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41" name="直線コネクタ 40">
            <a:extLst>
              <a:ext uri="{FF2B5EF4-FFF2-40B4-BE49-F238E27FC236}">
                <a16:creationId xmlns:a16="http://schemas.microsoft.com/office/drawing/2014/main" id="{A87A056D-C4AC-4A7C-B49C-53F396A6CAEE}"/>
              </a:ext>
            </a:extLst>
          </p:cNvPr>
          <p:cNvCxnSpPr>
            <a:cxnSpLocks/>
          </p:cNvCxnSpPr>
          <p:nvPr/>
        </p:nvCxnSpPr>
        <p:spPr bwMode="auto">
          <a:xfrm flipH="1">
            <a:off x="3670875" y="3771900"/>
            <a:ext cx="443925" cy="0"/>
          </a:xfrm>
          <a:prstGeom prst="line">
            <a:avLst/>
          </a:prstGeom>
          <a:solidFill>
            <a:schemeClr val="accent1"/>
          </a:solidFill>
          <a:ln w="12700" cap="flat" cmpd="sng" algn="ctr">
            <a:solidFill>
              <a:schemeClr val="tx1"/>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FF96C920-EA1F-498A-A418-E346C814E45A}"/>
                  </a:ext>
                </a:extLst>
              </p:cNvPr>
              <p:cNvSpPr txBox="1"/>
              <p:nvPr/>
            </p:nvSpPr>
            <p:spPr>
              <a:xfrm>
                <a:off x="3197611" y="3517403"/>
                <a:ext cx="459059" cy="48128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ja-JP" sz="1350" i="1" dirty="0">
                              <a:latin typeface="Cambria Math" panose="02040503050406030204" pitchFamily="18" charset="0"/>
                              <a:ea typeface="Cambria Math" panose="02040503050406030204" pitchFamily="18" charset="0"/>
                            </a:rPr>
                          </m:ctrlPr>
                        </m:fPr>
                        <m:num>
                          <m:r>
                            <a:rPr kumimoji="1" lang="en-US" altLang="ja-JP" sz="1350" i="1" dirty="0">
                              <a:latin typeface="Cambria Math" panose="02040503050406030204" pitchFamily="18" charset="0"/>
                              <a:ea typeface="Cambria Math" panose="02040503050406030204" pitchFamily="18" charset="0"/>
                            </a:rPr>
                            <m:t>1</m:t>
                          </m:r>
                        </m:num>
                        <m:den>
                          <m:r>
                            <a:rPr kumimoji="1" lang="en-US" altLang="ja-JP" sz="1350" i="1" dirty="0">
                              <a:latin typeface="Cambria Math" panose="02040503050406030204" pitchFamily="18" charset="0"/>
                              <a:ea typeface="Cambria Math" panose="02040503050406030204" pitchFamily="18" charset="0"/>
                            </a:rPr>
                            <m:t>4</m:t>
                          </m:r>
                        </m:den>
                      </m:f>
                    </m:oMath>
                  </m:oMathPara>
                </a14:m>
                <a:endParaRPr kumimoji="1" lang="en-US" altLang="ja-JP" sz="135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FF96C920-EA1F-498A-A418-E346C814E45A}"/>
                  </a:ext>
                </a:extLst>
              </p:cNvPr>
              <p:cNvSpPr txBox="1">
                <a:spLocks noRot="1" noChangeAspect="1" noMove="1" noResize="1" noEditPoints="1" noAdjustHandles="1" noChangeArrowheads="1" noChangeShapeType="1" noTextEdit="1"/>
              </p:cNvSpPr>
              <p:nvPr/>
            </p:nvSpPr>
            <p:spPr>
              <a:xfrm>
                <a:off x="3197611" y="3517403"/>
                <a:ext cx="459059" cy="481286"/>
              </a:xfrm>
              <a:prstGeom prst="rect">
                <a:avLst/>
              </a:prstGeom>
              <a:blipFill>
                <a:blip r:embed="rId3"/>
                <a:stretch>
                  <a:fillRect b="-25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4C77FA6D-0D63-4BF3-941F-42754C508222}"/>
                  </a:ext>
                </a:extLst>
              </p:cNvPr>
              <p:cNvSpPr/>
              <p:nvPr/>
            </p:nvSpPr>
            <p:spPr>
              <a:xfrm>
                <a:off x="6896283" y="4184592"/>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m:oMathPara>
                </a14:m>
                <a:endParaRPr lang="ja-JP" altLang="en-US" sz="1500" dirty="0"/>
              </a:p>
            </p:txBody>
          </p:sp>
        </mc:Choice>
        <mc:Fallback xmlns="">
          <p:sp>
            <p:nvSpPr>
              <p:cNvPr id="18" name="正方形/長方形 17">
                <a:extLst>
                  <a:ext uri="{FF2B5EF4-FFF2-40B4-BE49-F238E27FC236}">
                    <a16:creationId xmlns:a16="http://schemas.microsoft.com/office/drawing/2014/main" id="{4C77FA6D-0D63-4BF3-941F-42754C508222}"/>
                  </a:ext>
                </a:extLst>
              </p:cNvPr>
              <p:cNvSpPr>
                <a:spLocks noRot="1" noChangeAspect="1" noMove="1" noResize="1" noEditPoints="1" noAdjustHandles="1" noChangeArrowheads="1" noChangeShapeType="1" noTextEdit="1"/>
              </p:cNvSpPr>
              <p:nvPr/>
            </p:nvSpPr>
            <p:spPr>
              <a:xfrm>
                <a:off x="6896283" y="4184592"/>
                <a:ext cx="356060" cy="3231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6F44E518-C65A-4610-A550-0DC85BC2EDB5}"/>
                  </a:ext>
                </a:extLst>
              </p:cNvPr>
              <p:cNvSpPr/>
              <p:nvPr/>
            </p:nvSpPr>
            <p:spPr>
              <a:xfrm>
                <a:off x="3281976" y="4707714"/>
                <a:ext cx="3147465" cy="323165"/>
              </a:xfrm>
              <a:prstGeom prst="rect">
                <a:avLst/>
              </a:prstGeom>
            </p:spPr>
            <p:txBody>
              <a:bodyPr wrap="none">
                <a:spAutoFit/>
              </a:bodyPr>
              <a:lstStyle/>
              <a:p>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𝑋</m:t>
                    </m:r>
                  </m:oMath>
                </a14:m>
                <a:r>
                  <a:rPr kumimoji="1" lang="ja-JP" altLang="en-US" sz="1500" dirty="0">
                    <a:latin typeface="メイリオ" panose="020B0604030504040204" pitchFamily="50" charset="-128"/>
                    <a:ea typeface="メイリオ" panose="020B0604030504040204" pitchFamily="50" charset="-128"/>
                  </a:rPr>
                  <a:t>の確率分布</a:t>
                </a:r>
                <a:r>
                  <a:rPr kumimoji="1" lang="en-US" altLang="ja-JP" sz="1500" dirty="0">
                    <a:latin typeface="メイリオ" panose="020B0604030504040204" pitchFamily="50" charset="-128"/>
                    <a:ea typeface="メイリオ" panose="020B0604030504040204" pitchFamily="50" charset="-128"/>
                  </a:rPr>
                  <a:t>(</a:t>
                </a:r>
                <a:r>
                  <a:rPr kumimoji="1" lang="ja-JP" altLang="en-US" sz="1500" dirty="0">
                    <a:latin typeface="メイリオ" panose="020B0604030504040204" pitchFamily="50" charset="-128"/>
                    <a:ea typeface="メイリオ" panose="020B0604030504040204" pitchFamily="50" charset="-128"/>
                  </a:rPr>
                  <a:t>連続一様分布</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𝑈</m:t>
                    </m:r>
                    <m:r>
                      <a:rPr kumimoji="1" lang="en-US" altLang="ja-JP" sz="1500" i="1" dirty="0">
                        <a:latin typeface="Cambria Math" panose="02040503050406030204" pitchFamily="18" charset="0"/>
                        <a:ea typeface="メイリオ" panose="020B0604030504040204" pitchFamily="50" charset="-128"/>
                      </a:rPr>
                      <m:t>(1,5)</m:t>
                    </m:r>
                  </m:oMath>
                </a14:m>
                <a:r>
                  <a:rPr lang="en-US" altLang="ja-JP" sz="1500" dirty="0">
                    <a:latin typeface="メイリオ" panose="020B0604030504040204" pitchFamily="50" charset="-128"/>
                    <a:ea typeface="メイリオ" panose="020B0604030504040204" pitchFamily="50" charset="-128"/>
                  </a:rPr>
                  <a:t>)</a:t>
                </a:r>
                <a:endParaRPr lang="ja-JP" altLang="en-US" sz="1500" dirty="0"/>
              </a:p>
            </p:txBody>
          </p:sp>
        </mc:Choice>
        <mc:Fallback xmlns="">
          <p:sp>
            <p:nvSpPr>
              <p:cNvPr id="22" name="正方形/長方形 21">
                <a:extLst>
                  <a:ext uri="{FF2B5EF4-FFF2-40B4-BE49-F238E27FC236}">
                    <a16:creationId xmlns:a16="http://schemas.microsoft.com/office/drawing/2014/main" id="{6F44E518-C65A-4610-A550-0DC85BC2EDB5}"/>
                  </a:ext>
                </a:extLst>
              </p:cNvPr>
              <p:cNvSpPr>
                <a:spLocks noRot="1" noChangeAspect="1" noMove="1" noResize="1" noEditPoints="1" noAdjustHandles="1" noChangeArrowheads="1" noChangeShapeType="1" noTextEdit="1"/>
              </p:cNvSpPr>
              <p:nvPr/>
            </p:nvSpPr>
            <p:spPr>
              <a:xfrm>
                <a:off x="3281976" y="4707714"/>
                <a:ext cx="3147465" cy="323165"/>
              </a:xfrm>
              <a:prstGeom prst="rect">
                <a:avLst/>
              </a:prstGeom>
              <a:blipFill>
                <a:blip r:embed="rId5"/>
                <a:stretch>
                  <a:fillRect t="-1887" b="-226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a:extLst>
                  <a:ext uri="{FF2B5EF4-FFF2-40B4-BE49-F238E27FC236}">
                    <a16:creationId xmlns:a16="http://schemas.microsoft.com/office/drawing/2014/main" id="{E85EBA86-1380-4CBB-9C5E-0933BA8622CA}"/>
                  </a:ext>
                </a:extLst>
              </p:cNvPr>
              <p:cNvSpPr/>
              <p:nvPr/>
            </p:nvSpPr>
            <p:spPr>
              <a:xfrm>
                <a:off x="1540889" y="2499915"/>
                <a:ext cx="3472617" cy="323165"/>
              </a:xfrm>
              <a:prstGeom prst="rect">
                <a:avLst/>
              </a:prstGeom>
            </p:spPr>
            <p:txBody>
              <a:bodyPr wrap="none">
                <a:spAutoFit/>
              </a:bodyPr>
              <a:lstStyle/>
              <a:p>
                <a:r>
                  <a:rPr kumimoji="1" lang="en-US" altLang="ja-JP" sz="1500" dirty="0">
                    <a:ea typeface="メイリオ" panose="020B0604030504040204" pitchFamily="50" charset="-128"/>
                  </a:rPr>
                  <a:t>2</a:t>
                </a:r>
                <a:r>
                  <a:rPr kumimoji="1" lang="ja-JP" altLang="en-US" sz="1500" dirty="0">
                    <a:ea typeface="メイリオ" panose="020B0604030504040204" pitchFamily="50" charset="-128"/>
                  </a:rPr>
                  <a:t>～</a:t>
                </a:r>
                <a:r>
                  <a:rPr kumimoji="1" lang="en-US" altLang="ja-JP" sz="1500" dirty="0">
                    <a:ea typeface="メイリオ" panose="020B0604030504040204" pitchFamily="50" charset="-128"/>
                  </a:rPr>
                  <a:t>4</a:t>
                </a:r>
                <a:r>
                  <a:rPr kumimoji="1" lang="ja-JP" altLang="en-US" sz="1500" dirty="0">
                    <a:ea typeface="メイリオ" panose="020B0604030504040204" pitchFamily="50" charset="-128"/>
                  </a:rPr>
                  <a:t>のカードを引く確率 </a:t>
                </a:r>
                <a14:m>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𝑃</m:t>
                    </m:r>
                    <m:r>
                      <a:rPr kumimoji="1" lang="en-US" altLang="ja-JP" sz="1500" i="1" dirty="0">
                        <a:latin typeface="Cambria Math" panose="02040503050406030204" pitchFamily="18" charset="0"/>
                        <a:ea typeface="メイリオ" panose="020B0604030504040204" pitchFamily="50" charset="-128"/>
                      </a:rPr>
                      <m:t>(2≤</m:t>
                    </m:r>
                    <m:r>
                      <a:rPr kumimoji="1" lang="en-US" altLang="ja-JP" sz="1500" i="1" dirty="0">
                        <a:latin typeface="Cambria Math" panose="02040503050406030204" pitchFamily="18" charset="0"/>
                        <a:ea typeface="メイリオ" panose="020B0604030504040204" pitchFamily="50" charset="-128"/>
                      </a:rPr>
                      <m:t>𝑋</m:t>
                    </m:r>
                    <m:r>
                      <a:rPr kumimoji="1" lang="en-US" altLang="ja-JP" sz="1500" i="1" dirty="0">
                        <a:latin typeface="Cambria Math" panose="02040503050406030204" pitchFamily="18" charset="0"/>
                        <a:ea typeface="Cambria Math" panose="02040503050406030204" pitchFamily="18" charset="0"/>
                      </a:rPr>
                      <m:t>≤4</m:t>
                    </m:r>
                    <m:r>
                      <a:rPr kumimoji="1" lang="en-US" altLang="ja-JP" sz="1500" i="1" dirty="0">
                        <a:latin typeface="Cambria Math" panose="02040503050406030204" pitchFamily="18" charset="0"/>
                        <a:ea typeface="メイリオ" panose="020B0604030504040204" pitchFamily="50" charset="-128"/>
                      </a:rPr>
                      <m:t>)</m:t>
                    </m:r>
                  </m:oMath>
                </a14:m>
                <a:endParaRPr lang="ja-JP" altLang="en-US" sz="1500" dirty="0"/>
              </a:p>
            </p:txBody>
          </p:sp>
        </mc:Choice>
        <mc:Fallback xmlns="">
          <p:sp>
            <p:nvSpPr>
              <p:cNvPr id="31" name="正方形/長方形 30">
                <a:extLst>
                  <a:ext uri="{FF2B5EF4-FFF2-40B4-BE49-F238E27FC236}">
                    <a16:creationId xmlns:a16="http://schemas.microsoft.com/office/drawing/2014/main" id="{E85EBA86-1380-4CBB-9C5E-0933BA8622CA}"/>
                  </a:ext>
                </a:extLst>
              </p:cNvPr>
              <p:cNvSpPr>
                <a:spLocks noRot="1" noChangeAspect="1" noMove="1" noResize="1" noEditPoints="1" noAdjustHandles="1" noChangeArrowheads="1" noChangeShapeType="1" noTextEdit="1"/>
              </p:cNvSpPr>
              <p:nvPr/>
            </p:nvSpPr>
            <p:spPr>
              <a:xfrm>
                <a:off x="1540889" y="2499915"/>
                <a:ext cx="3472617" cy="323165"/>
              </a:xfrm>
              <a:prstGeom prst="rect">
                <a:avLst/>
              </a:prstGeom>
              <a:blipFill>
                <a:blip r:embed="rId6"/>
                <a:stretch>
                  <a:fillRect l="-176" t="-7547" b="-22642"/>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889A2FAC-8C19-42CF-B7CB-D389AFC1B2DF}"/>
              </a:ext>
            </a:extLst>
          </p:cNvPr>
          <p:cNvSpPr/>
          <p:nvPr/>
        </p:nvSpPr>
        <p:spPr bwMode="auto">
          <a:xfrm flipH="1">
            <a:off x="4561900" y="3767521"/>
            <a:ext cx="931677" cy="567113"/>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9" name="直線矢印コネクタ 8">
            <a:extLst>
              <a:ext uri="{FF2B5EF4-FFF2-40B4-BE49-F238E27FC236}">
                <a16:creationId xmlns:a16="http://schemas.microsoft.com/office/drawing/2014/main" id="{61741A07-428B-4A84-90BB-E2E27449A8A8}"/>
              </a:ext>
            </a:extLst>
          </p:cNvPr>
          <p:cNvCxnSpPr>
            <a:cxnSpLocks/>
          </p:cNvCxnSpPr>
          <p:nvPr/>
        </p:nvCxnSpPr>
        <p:spPr bwMode="auto">
          <a:xfrm>
            <a:off x="3892838" y="2799997"/>
            <a:ext cx="931677" cy="1086203"/>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A35F18AB-8C0E-4206-9B79-3ABBFCBFEDB0}"/>
                  </a:ext>
                </a:extLst>
              </p:cNvPr>
              <p:cNvSpPr/>
              <p:nvPr/>
            </p:nvSpPr>
            <p:spPr>
              <a:xfrm>
                <a:off x="4903397" y="2373042"/>
                <a:ext cx="860620" cy="5245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dirty="0">
                          <a:solidFill>
                            <a:srgbClr val="FF0000"/>
                          </a:solidFill>
                          <a:latin typeface="Cambria Math" panose="02040503050406030204" pitchFamily="18" charset="0"/>
                        </a:rPr>
                        <m:t>=2</m:t>
                      </m:r>
                      <m:r>
                        <a:rPr lang="en-US" altLang="ja-JP" sz="1500" i="1" dirty="0">
                          <a:solidFill>
                            <a:srgbClr val="FF0000"/>
                          </a:solidFill>
                          <a:latin typeface="Cambria Math" panose="02040503050406030204" pitchFamily="18" charset="0"/>
                          <a:ea typeface="Cambria Math" panose="02040503050406030204" pitchFamily="18" charset="0"/>
                        </a:rPr>
                        <m:t>×</m:t>
                      </m:r>
                      <m:f>
                        <m:fPr>
                          <m:ctrlPr>
                            <a:rPr lang="en-US" altLang="ja-JP" sz="1500" i="1" dirty="0">
                              <a:solidFill>
                                <a:srgbClr val="FF0000"/>
                              </a:solidFill>
                              <a:latin typeface="Cambria Math" panose="02040503050406030204" pitchFamily="18" charset="0"/>
                              <a:ea typeface="Cambria Math" panose="02040503050406030204" pitchFamily="18" charset="0"/>
                            </a:rPr>
                          </m:ctrlPr>
                        </m:fPr>
                        <m:num>
                          <m:r>
                            <a:rPr lang="en-US" altLang="ja-JP" sz="1500" i="1" dirty="0">
                              <a:solidFill>
                                <a:srgbClr val="FF0000"/>
                              </a:solidFill>
                              <a:latin typeface="Cambria Math" panose="02040503050406030204" pitchFamily="18" charset="0"/>
                              <a:ea typeface="Cambria Math" panose="02040503050406030204" pitchFamily="18" charset="0"/>
                            </a:rPr>
                            <m:t>1</m:t>
                          </m:r>
                        </m:num>
                        <m:den>
                          <m:r>
                            <a:rPr lang="en-US" altLang="ja-JP" sz="1500" i="1" dirty="0">
                              <a:solidFill>
                                <a:srgbClr val="FF0000"/>
                              </a:solidFill>
                              <a:latin typeface="Cambria Math" panose="02040503050406030204" pitchFamily="18" charset="0"/>
                              <a:ea typeface="Cambria Math" panose="02040503050406030204" pitchFamily="18" charset="0"/>
                            </a:rPr>
                            <m:t>4</m:t>
                          </m:r>
                        </m:den>
                      </m:f>
                    </m:oMath>
                  </m:oMathPara>
                </a14:m>
                <a:endParaRPr lang="ja-JP" altLang="en-US" sz="1500" dirty="0">
                  <a:solidFill>
                    <a:srgbClr val="FF0000"/>
                  </a:solidFill>
                </a:endParaRPr>
              </a:p>
            </p:txBody>
          </p:sp>
        </mc:Choice>
        <mc:Fallback xmlns="">
          <p:sp>
            <p:nvSpPr>
              <p:cNvPr id="36" name="正方形/長方形 35">
                <a:extLst>
                  <a:ext uri="{FF2B5EF4-FFF2-40B4-BE49-F238E27FC236}">
                    <a16:creationId xmlns:a16="http://schemas.microsoft.com/office/drawing/2014/main" id="{A35F18AB-8C0E-4206-9B79-3ABBFCBFEDB0}"/>
                  </a:ext>
                </a:extLst>
              </p:cNvPr>
              <p:cNvSpPr>
                <a:spLocks noRot="1" noChangeAspect="1" noMove="1" noResize="1" noEditPoints="1" noAdjustHandles="1" noChangeArrowheads="1" noChangeShapeType="1" noTextEdit="1"/>
              </p:cNvSpPr>
              <p:nvPr/>
            </p:nvSpPr>
            <p:spPr>
              <a:xfrm>
                <a:off x="4903397" y="2373042"/>
                <a:ext cx="860620" cy="524503"/>
              </a:xfrm>
              <a:prstGeom prst="rect">
                <a:avLst/>
              </a:prstGeom>
              <a:blipFill>
                <a:blip r:embed="rId7"/>
                <a:stretch>
                  <a:fillRect b="-34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D8C8D44A-5CA1-4EF0-83DC-022FFC91ADD0}"/>
                  </a:ext>
                </a:extLst>
              </p:cNvPr>
              <p:cNvSpPr/>
              <p:nvPr/>
            </p:nvSpPr>
            <p:spPr>
              <a:xfrm>
                <a:off x="5664608" y="2379523"/>
                <a:ext cx="531428" cy="5245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dirty="0">
                          <a:solidFill>
                            <a:srgbClr val="FF0000"/>
                          </a:solidFill>
                          <a:latin typeface="Cambria Math" panose="02040503050406030204" pitchFamily="18" charset="0"/>
                        </a:rPr>
                        <m:t>=</m:t>
                      </m:r>
                      <m:f>
                        <m:fPr>
                          <m:ctrlPr>
                            <a:rPr lang="en-US" altLang="ja-JP" sz="1500" i="1" dirty="0">
                              <a:solidFill>
                                <a:srgbClr val="FF0000"/>
                              </a:solidFill>
                              <a:latin typeface="Cambria Math" panose="02040503050406030204" pitchFamily="18" charset="0"/>
                              <a:ea typeface="Cambria Math" panose="02040503050406030204" pitchFamily="18" charset="0"/>
                            </a:rPr>
                          </m:ctrlPr>
                        </m:fPr>
                        <m:num>
                          <m:r>
                            <a:rPr lang="en-US" altLang="ja-JP" sz="1500" i="1" dirty="0">
                              <a:solidFill>
                                <a:srgbClr val="FF0000"/>
                              </a:solidFill>
                              <a:latin typeface="Cambria Math" panose="02040503050406030204" pitchFamily="18" charset="0"/>
                              <a:ea typeface="Cambria Math" panose="02040503050406030204" pitchFamily="18" charset="0"/>
                            </a:rPr>
                            <m:t>1</m:t>
                          </m:r>
                        </m:num>
                        <m:den>
                          <m:r>
                            <a:rPr lang="en-US" altLang="ja-JP" sz="1500" i="1" dirty="0">
                              <a:solidFill>
                                <a:srgbClr val="FF0000"/>
                              </a:solidFill>
                              <a:latin typeface="Cambria Math" panose="02040503050406030204" pitchFamily="18" charset="0"/>
                              <a:ea typeface="Cambria Math" panose="02040503050406030204" pitchFamily="18" charset="0"/>
                            </a:rPr>
                            <m:t>2</m:t>
                          </m:r>
                        </m:den>
                      </m:f>
                    </m:oMath>
                  </m:oMathPara>
                </a14:m>
                <a:endParaRPr lang="ja-JP" altLang="en-US" sz="1500" dirty="0">
                  <a:solidFill>
                    <a:srgbClr val="FF0000"/>
                  </a:solidFill>
                </a:endParaRPr>
              </a:p>
            </p:txBody>
          </p:sp>
        </mc:Choice>
        <mc:Fallback xmlns="">
          <p:sp>
            <p:nvSpPr>
              <p:cNvPr id="37" name="正方形/長方形 36">
                <a:extLst>
                  <a:ext uri="{FF2B5EF4-FFF2-40B4-BE49-F238E27FC236}">
                    <a16:creationId xmlns:a16="http://schemas.microsoft.com/office/drawing/2014/main" id="{D8C8D44A-5CA1-4EF0-83DC-022FFC91ADD0}"/>
                  </a:ext>
                </a:extLst>
              </p:cNvPr>
              <p:cNvSpPr>
                <a:spLocks noRot="1" noChangeAspect="1" noMove="1" noResize="1" noEditPoints="1" noAdjustHandles="1" noChangeArrowheads="1" noChangeShapeType="1" noTextEdit="1"/>
              </p:cNvSpPr>
              <p:nvPr/>
            </p:nvSpPr>
            <p:spPr>
              <a:xfrm>
                <a:off x="5664608" y="2379523"/>
                <a:ext cx="531428" cy="524503"/>
              </a:xfrm>
              <a:prstGeom prst="rect">
                <a:avLst/>
              </a:prstGeom>
              <a:blipFill>
                <a:blip r:embed="rId8"/>
                <a:stretch>
                  <a:fillRect b="-3488"/>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3216A168-8495-4ABF-A029-FE5DF52A2944}"/>
              </a:ext>
            </a:extLst>
          </p:cNvPr>
          <p:cNvSpPr/>
          <p:nvPr/>
        </p:nvSpPr>
        <p:spPr bwMode="auto">
          <a:xfrm>
            <a:off x="1599605" y="1100898"/>
            <a:ext cx="6134695" cy="9389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7073CB68-A3A4-40D6-9704-851A21E80807}"/>
                  </a:ext>
                </a:extLst>
              </p:cNvPr>
              <p:cNvSpPr txBox="1"/>
              <p:nvPr/>
            </p:nvSpPr>
            <p:spPr>
              <a:xfrm>
                <a:off x="1714501" y="1208845"/>
                <a:ext cx="6019799" cy="830997"/>
              </a:xfrm>
              <a:prstGeom prst="rect">
                <a:avLst/>
              </a:prstGeom>
              <a:noFill/>
            </p:spPr>
            <p:txBody>
              <a:bodyPr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箱の中に</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５までの</a:t>
                </a:r>
                <a:r>
                  <a:rPr lang="ja-JP" altLang="en-US" sz="1600" dirty="0">
                    <a:latin typeface="メイリオ" panose="020B0604030504040204" pitchFamily="50" charset="-128"/>
                    <a:ea typeface="メイリオ" panose="020B0604030504040204" pitchFamily="50" charset="-128"/>
                  </a:rPr>
                  <a:t>実数の番号がついた</a:t>
                </a:r>
                <a:r>
                  <a:rPr kumimoji="1" lang="ja-JP" altLang="en-US" sz="1600" dirty="0">
                    <a:latin typeface="メイリオ" panose="020B0604030504040204" pitchFamily="50" charset="-128"/>
                    <a:ea typeface="メイリオ" panose="020B0604030504040204" pitchFamily="50" charset="-128"/>
                  </a:rPr>
                  <a:t>カードが入っている。その中から取り出したカード番号を</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とするとき、</a:t>
                </a:r>
                <a14:m>
                  <m:oMath xmlns:m="http://schemas.openxmlformats.org/officeDocument/2006/math">
                    <m:r>
                      <a:rPr kumimoji="1" lang="en-US" altLang="ja-JP" sz="1600" i="1" dirty="0">
                        <a:latin typeface="Cambria Math" panose="02040503050406030204" pitchFamily="18" charset="0"/>
                        <a:ea typeface="メイリオ" panose="020B0604030504040204" pitchFamily="50" charset="-128"/>
                      </a:rPr>
                      <m:t>𝑋</m:t>
                    </m:r>
                  </m:oMath>
                </a14:m>
                <a:r>
                  <a:rPr kumimoji="1" lang="ja-JP" altLang="en-US" sz="1600" dirty="0">
                    <a:latin typeface="メイリオ" panose="020B0604030504040204" pitchFamily="50" charset="-128"/>
                    <a:ea typeface="メイリオ" panose="020B0604030504040204" pitchFamily="50" charset="-128"/>
                  </a:rPr>
                  <a:t>の確率分布はどのようになるか</a:t>
                </a:r>
                <a:r>
                  <a:rPr kumimoji="1" lang="ja-JP" altLang="en-US" sz="1350" dirty="0">
                    <a:latin typeface="メイリオ" panose="020B0604030504040204" pitchFamily="50" charset="-128"/>
                    <a:ea typeface="メイリオ" panose="020B0604030504040204" pitchFamily="50" charset="-128"/>
                  </a:rPr>
                  <a:t>。</a:t>
                </a:r>
              </a:p>
            </p:txBody>
          </p:sp>
        </mc:Choice>
        <mc:Fallback xmlns="">
          <p:sp>
            <p:nvSpPr>
              <p:cNvPr id="40" name="テキスト ボックス 39">
                <a:extLst>
                  <a:ext uri="{FF2B5EF4-FFF2-40B4-BE49-F238E27FC236}">
                    <a16:creationId xmlns:a16="http://schemas.microsoft.com/office/drawing/2014/main" id="{7073CB68-A3A4-40D6-9704-851A21E80807}"/>
                  </a:ext>
                </a:extLst>
              </p:cNvPr>
              <p:cNvSpPr txBox="1">
                <a:spLocks noRot="1" noChangeAspect="1" noMove="1" noResize="1" noEditPoints="1" noAdjustHandles="1" noChangeArrowheads="1" noChangeShapeType="1" noTextEdit="1"/>
              </p:cNvSpPr>
              <p:nvPr/>
            </p:nvSpPr>
            <p:spPr>
              <a:xfrm>
                <a:off x="1714501" y="1208845"/>
                <a:ext cx="6019799" cy="830997"/>
              </a:xfrm>
              <a:prstGeom prst="rect">
                <a:avLst/>
              </a:prstGeom>
              <a:blipFill>
                <a:blip r:embed="rId9"/>
                <a:stretch>
                  <a:fillRect l="-506" t="-2190" b="-802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11222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1754326"/>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a:t>
            </a:r>
            <a:r>
              <a:rPr kumimoji="1" lang="ja-JP" altLang="en-US" sz="1800">
                <a:latin typeface="メイリオ" panose="020B0604030504040204" pitchFamily="50" charset="-128"/>
                <a:ea typeface="メイリオ" panose="020B0604030504040204" pitchFamily="50" charset="-128"/>
              </a:rPr>
              <a:t>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05000" y="3389810"/>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565880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1754326"/>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a:t>
            </a:r>
            <a:r>
              <a:rPr kumimoji="1" lang="ja-JP" altLang="en-US" sz="1800">
                <a:latin typeface="メイリオ" panose="020B0604030504040204" pitchFamily="50" charset="-128"/>
                <a:ea typeface="メイリオ" panose="020B0604030504040204" pitchFamily="50" charset="-128"/>
              </a:rPr>
              <a:t>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05000" y="3658788"/>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846403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281" y="1507910"/>
            <a:ext cx="3223953" cy="2464205"/>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5024551" y="1565592"/>
                <a:ext cx="2868927" cy="2062103"/>
              </a:xfrm>
              <a:prstGeom prst="rect">
                <a:avLst/>
              </a:prstGeom>
              <a:noFill/>
            </p:spPr>
            <p:txBody>
              <a:bodyPr wrap="square" rtlCol="0">
                <a:spAutoFit/>
              </a:bodyPr>
              <a:lstStyle/>
              <a:p>
                <a:pPr algn="l"/>
                <a:r>
                  <a:rPr lang="ja-JP" altLang="en-US" sz="1600" dirty="0">
                    <a:latin typeface="Meiryo" panose="020B0604030504040204" pitchFamily="34" charset="-128"/>
                    <a:ea typeface="Meiryo" panose="020B0604030504040204" pitchFamily="34" charset="-128"/>
                  </a:rPr>
                  <a:t>・左右対称になった西洋の釣鐘と似た形状の曲線（ベルカーブ）</a:t>
                </a:r>
                <a:endParaRPr lang="en-US" altLang="ja-JP" sz="1600" dirty="0">
                  <a:latin typeface="Meiryo" panose="020B0604030504040204" pitchFamily="34" charset="-128"/>
                  <a:ea typeface="Meiryo" panose="020B0604030504040204" pitchFamily="34" charset="-128"/>
                </a:endParaRPr>
              </a:p>
              <a:p>
                <a:pPr algn="l"/>
                <a:endParaRPr lang="en-US" altLang="ja-JP" sz="1600" dirty="0">
                  <a:latin typeface="Meiryo" panose="020B0604030504040204" pitchFamily="34" charset="-128"/>
                  <a:ea typeface="Meiryo" panose="020B0604030504040204" pitchFamily="34" charset="-128"/>
                </a:endParaRPr>
              </a:p>
              <a:p>
                <a:pPr algn="l"/>
                <a:r>
                  <a:rPr lang="ja-JP" altLang="en-US" sz="1600" dirty="0">
                    <a:latin typeface="Meiryo" panose="020B0604030504040204" pitchFamily="34" charset="-128"/>
                    <a:ea typeface="Meiryo" panose="020B0604030504040204" pitchFamily="34" charset="-128"/>
                  </a:rPr>
                  <a:t>・</a:t>
                </a:r>
                <a:r>
                  <a:rPr lang="ja-JP" altLang="en-US" sz="1600" dirty="0">
                    <a:solidFill>
                      <a:schemeClr val="tx1"/>
                    </a:solidFill>
                    <a:latin typeface="Meiryo" panose="020B0604030504040204" pitchFamily="34" charset="-128"/>
                    <a:ea typeface="Meiryo" panose="020B0604030504040204" pitchFamily="34" charset="-128"/>
                  </a:rPr>
                  <a:t>平均値</a:t>
                </a:r>
                <a14:m>
                  <m:oMath xmlns:m="http://schemas.openxmlformats.org/officeDocument/2006/math">
                    <m:r>
                      <a:rPr lang="ja-JP" altLang="en-US" sz="1600" i="1"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𝜇</m:t>
                    </m:r>
                  </m:oMath>
                </a14:m>
                <a:r>
                  <a:rPr lang="ja-JP" altLang="en-US" sz="1600" dirty="0">
                    <a:solidFill>
                      <a:schemeClr val="tx1"/>
                    </a:solidFill>
                    <a:latin typeface="Meiryo" panose="020B0604030504040204" pitchFamily="34" charset="-128"/>
                    <a:ea typeface="Meiryo" panose="020B0604030504040204" pitchFamily="34" charset="-128"/>
                  </a:rPr>
                  <a:t> 、標準偏差</a:t>
                </a:r>
                <a14:m>
                  <m:oMath xmlns:m="http://schemas.openxmlformats.org/officeDocument/2006/math">
                    <m:r>
                      <a:rPr lang="en-US" altLang="ja-JP" sz="1600"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𝜎</m:t>
                    </m:r>
                    <m:r>
                      <a:rPr lang="en-US" altLang="ja-JP" sz="1600" i="1" dirty="0">
                        <a:solidFill>
                          <a:schemeClr val="tx1"/>
                        </a:solidFill>
                        <a:latin typeface="Cambria Math" panose="02040503050406030204" pitchFamily="18" charset="0"/>
                        <a:ea typeface="メイリオ" panose="020B0604030504040204" pitchFamily="50" charset="-128"/>
                      </a:rPr>
                      <m:t> </m:t>
                    </m:r>
                  </m:oMath>
                </a14:m>
                <a:r>
                  <a:rPr lang="ja-JP" altLang="en-US" sz="1600" dirty="0">
                    <a:solidFill>
                      <a:schemeClr val="tx1"/>
                    </a:solidFill>
                    <a:latin typeface="Meiryo" panose="020B0604030504040204" pitchFamily="34" charset="-128"/>
                    <a:ea typeface="Meiryo" panose="020B0604030504040204" pitchFamily="34" charset="-128"/>
                  </a:rPr>
                  <a:t>の</a:t>
                </a:r>
                <a:r>
                  <a:rPr lang="ja-JP" altLang="en-US" sz="1600" dirty="0">
                    <a:latin typeface="Meiryo" panose="020B0604030504040204" pitchFamily="34" charset="-128"/>
                    <a:ea typeface="Meiryo" panose="020B0604030504040204" pitchFamily="34" charset="-128"/>
                  </a:rPr>
                  <a:t>２つのパラメータが決まると形が決まる。</a:t>
                </a:r>
                <a:endParaRPr lang="en-US" altLang="ja-JP" sz="1600" dirty="0">
                  <a:latin typeface="Meiryo" panose="020B0604030504040204" pitchFamily="34" charset="-128"/>
                  <a:ea typeface="Meiryo" panose="020B0604030504040204" pitchFamily="34" charset="-128"/>
                </a:endParaRPr>
              </a:p>
              <a:p>
                <a:pPr marL="160738" indent="-160738">
                  <a:buFont typeface="Wingdings" charset="2"/>
                  <a:buChar char="ü"/>
                </a:pPr>
                <a:endParaRPr lang="ja-JP" altLang="en-US" sz="1600" dirty="0">
                  <a:latin typeface="Meiryo" panose="020B0604030504040204" pitchFamily="34" charset="-128"/>
                  <a:ea typeface="Meiryo" panose="020B0604030504040204" pitchFamily="34"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024551" y="1565592"/>
                <a:ext cx="2868927" cy="2062103"/>
              </a:xfrm>
              <a:prstGeom prst="rect">
                <a:avLst/>
              </a:prstGeom>
              <a:blipFill>
                <a:blip r:embed="rId4"/>
                <a:stretch>
                  <a:fillRect l="-1327" t="-610" r="-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2852164" y="3930020"/>
                <a:ext cx="827636"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852164" y="3930020"/>
                <a:ext cx="827636" cy="346249"/>
              </a:xfrm>
              <a:prstGeom prst="rect">
                <a:avLst/>
              </a:prstGeom>
              <a:blipFill>
                <a:blip r:embed="rId5"/>
                <a:stretch>
                  <a:fillRect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425239" y="2640812"/>
                <a:ext cx="425758"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25239" y="2640812"/>
                <a:ext cx="425758" cy="438582"/>
              </a:xfrm>
              <a:prstGeom prst="rect">
                <a:avLst/>
              </a:prstGeom>
              <a:blipFill>
                <a:blip r:embed="rId6"/>
                <a:stretch>
                  <a:fillRect/>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ja-JP" altLang="en-US" b="1" dirty="0"/>
              <a:t>正規分布</a:t>
            </a:r>
            <a:endParaRPr kumimoji="1" lang="ja-JP" altLang="en-US" b="1" dirty="0"/>
          </a:p>
        </p:txBody>
      </p:sp>
      <p:cxnSp>
        <p:nvCxnSpPr>
          <p:cNvPr id="20" name="直線コネクタ 19">
            <a:extLst>
              <a:ext uri="{FF2B5EF4-FFF2-40B4-BE49-F238E27FC236}">
                <a16:creationId xmlns:a16="http://schemas.microsoft.com/office/drawing/2014/main" id="{4E4A7C35-3AD2-4EE7-8B1F-C8D911DC18A8}"/>
              </a:ext>
            </a:extLst>
          </p:cNvPr>
          <p:cNvCxnSpPr>
            <a:cxnSpLocks/>
          </p:cNvCxnSpPr>
          <p:nvPr/>
        </p:nvCxnSpPr>
        <p:spPr>
          <a:xfrm>
            <a:off x="3265982" y="1617795"/>
            <a:ext cx="0" cy="2301067"/>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84C21E-F609-4F75-975A-1640CF0E19CB}"/>
              </a:ext>
            </a:extLst>
          </p:cNvPr>
          <p:cNvCxnSpPr>
            <a:cxnSpLocks/>
          </p:cNvCxnSpPr>
          <p:nvPr/>
        </p:nvCxnSpPr>
        <p:spPr>
          <a:xfrm>
            <a:off x="3265983" y="3056311"/>
            <a:ext cx="635729"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FD31EE9-D23A-421B-BBF8-5A0681A3641B}"/>
              </a:ext>
            </a:extLst>
          </p:cNvPr>
          <p:cNvSpPr/>
          <p:nvPr/>
        </p:nvSpPr>
        <p:spPr bwMode="auto">
          <a:xfrm>
            <a:off x="4780923" y="1439279"/>
            <a:ext cx="3316811" cy="2062098"/>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496273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7" name="テキスト ボックス 6"/>
          <p:cNvSpPr txBox="1"/>
          <p:nvPr/>
        </p:nvSpPr>
        <p:spPr>
          <a:xfrm>
            <a:off x="1657014" y="1186850"/>
            <a:ext cx="1430200" cy="305468"/>
          </a:xfrm>
          <a:prstGeom prst="rect">
            <a:avLst/>
          </a:prstGeom>
          <a:noFill/>
        </p:spPr>
        <p:txBody>
          <a:bodyPr wrap="none" rtlCol="0">
            <a:spAutoFit/>
          </a:bodyPr>
          <a:lstStyle/>
          <a:p>
            <a:r>
              <a:rPr kumimoji="1" lang="ja-JP" altLang="en-US" sz="1385" b="1" dirty="0">
                <a:latin typeface="メイリオ" panose="020B0604030504040204" pitchFamily="50" charset="-128"/>
                <a:ea typeface="メイリオ" panose="020B0604030504040204" pitchFamily="50" charset="-128"/>
              </a:rPr>
              <a:t>例：コイン投げ</a:t>
            </a:r>
          </a:p>
        </p:txBody>
      </p:sp>
      <p:sp>
        <p:nvSpPr>
          <p:cNvPr id="6" name="テキスト ボックス 5">
            <a:extLst>
              <a:ext uri="{FF2B5EF4-FFF2-40B4-BE49-F238E27FC236}">
                <a16:creationId xmlns:a16="http://schemas.microsoft.com/office/drawing/2014/main" id="{D85E05A8-2A3F-F44D-979A-0E2F8EAD063F}"/>
              </a:ext>
            </a:extLst>
          </p:cNvPr>
          <p:cNvSpPr txBox="1"/>
          <p:nvPr/>
        </p:nvSpPr>
        <p:spPr>
          <a:xfrm>
            <a:off x="2198976" y="1751882"/>
            <a:ext cx="896399"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標本空間</a:t>
            </a:r>
            <a:endParaRPr kumimoji="1" lang="ja-JP" altLang="en-US" sz="1385" dirty="0">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1E849A85-9FA9-D348-9C33-E37156B5F703}"/>
              </a:ext>
            </a:extLst>
          </p:cNvPr>
          <p:cNvGrpSpPr/>
          <p:nvPr/>
        </p:nvGrpSpPr>
        <p:grpSpPr>
          <a:xfrm>
            <a:off x="5288831" y="2037230"/>
            <a:ext cx="2217600" cy="1871882"/>
            <a:chOff x="5988424" y="2656914"/>
            <a:chExt cx="3203201" cy="2703830"/>
          </a:xfrm>
        </p:grpSpPr>
        <p:cxnSp>
          <p:nvCxnSpPr>
            <p:cNvPr id="42" name="直線矢印コネクタ 41">
              <a:extLst>
                <a:ext uri="{FF2B5EF4-FFF2-40B4-BE49-F238E27FC236}">
                  <a16:creationId xmlns:a16="http://schemas.microsoft.com/office/drawing/2014/main" id="{8135B4C6-08C1-4E4F-A065-3349B03804AE}"/>
                </a:ext>
              </a:extLst>
            </p:cNvPr>
            <p:cNvCxnSpPr/>
            <p:nvPr/>
          </p:nvCxnSpPr>
          <p:spPr>
            <a:xfrm>
              <a:off x="6575798" y="3988936"/>
              <a:ext cx="2257054"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円/楕円 50">
              <a:extLst>
                <a:ext uri="{FF2B5EF4-FFF2-40B4-BE49-F238E27FC236}">
                  <a16:creationId xmlns:a16="http://schemas.microsoft.com/office/drawing/2014/main" id="{B15CFD4D-2DF4-6E47-A1FB-494660CD5346}"/>
                </a:ext>
              </a:extLst>
            </p:cNvPr>
            <p:cNvSpPr/>
            <p:nvPr/>
          </p:nvSpPr>
          <p:spPr>
            <a:xfrm>
              <a:off x="5988424" y="2656914"/>
              <a:ext cx="3203201" cy="2703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sp>
        <p:nvSpPr>
          <p:cNvPr id="5" name="コンテンツ プレースホルダー 4">
            <a:extLst>
              <a:ext uri="{FF2B5EF4-FFF2-40B4-BE49-F238E27FC236}">
                <a16:creationId xmlns:a16="http://schemas.microsoft.com/office/drawing/2014/main" id="{E8110639-5E15-4842-BE74-7D8C6F363729}"/>
              </a:ext>
            </a:extLst>
          </p:cNvPr>
          <p:cNvSpPr>
            <a:spLocks noGrp="1"/>
          </p:cNvSpPr>
          <p:nvPr>
            <p:ph idx="1"/>
          </p:nvPr>
        </p:nvSpPr>
        <p:spPr/>
        <p:txBody>
          <a:bodyPr/>
          <a:lstStyle/>
          <a:p>
            <a:endParaRPr lang="ja-JP" altLang="en-US"/>
          </a:p>
        </p:txBody>
      </p:sp>
      <p:sp>
        <p:nvSpPr>
          <p:cNvPr id="3" name="楕円 2">
            <a:extLst>
              <a:ext uri="{FF2B5EF4-FFF2-40B4-BE49-F238E27FC236}">
                <a16:creationId xmlns:a16="http://schemas.microsoft.com/office/drawing/2014/main" id="{ED8C2E14-EB38-4FEC-AEFF-CB700771D653}"/>
              </a:ext>
            </a:extLst>
          </p:cNvPr>
          <p:cNvSpPr/>
          <p:nvPr/>
        </p:nvSpPr>
        <p:spPr bwMode="auto">
          <a:xfrm>
            <a:off x="2350157" y="2132535"/>
            <a:ext cx="646276" cy="60465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楕円 36">
            <a:extLst>
              <a:ext uri="{FF2B5EF4-FFF2-40B4-BE49-F238E27FC236}">
                <a16:creationId xmlns:a16="http://schemas.microsoft.com/office/drawing/2014/main" id="{5E2CC3F0-CAB6-4E8C-938A-8FE2D63183EA}"/>
              </a:ext>
            </a:extLst>
          </p:cNvPr>
          <p:cNvSpPr/>
          <p:nvPr/>
        </p:nvSpPr>
        <p:spPr bwMode="auto">
          <a:xfrm>
            <a:off x="2369480" y="3156130"/>
            <a:ext cx="646276" cy="604652"/>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2" name="テキスト ボックス 11">
            <a:extLst>
              <a:ext uri="{FF2B5EF4-FFF2-40B4-BE49-F238E27FC236}">
                <a16:creationId xmlns:a16="http://schemas.microsoft.com/office/drawing/2014/main" id="{BFEF6DE9-5740-4513-97EB-334E3713D797}"/>
              </a:ext>
            </a:extLst>
          </p:cNvPr>
          <p:cNvSpPr txBox="1"/>
          <p:nvPr/>
        </p:nvSpPr>
        <p:spPr>
          <a:xfrm>
            <a:off x="2504827" y="2289131"/>
            <a:ext cx="1107766" cy="369332"/>
          </a:xfrm>
          <a:prstGeom prst="rect">
            <a:avLst/>
          </a:prstGeom>
          <a:noFill/>
        </p:spPr>
        <p:txBody>
          <a:bodyPr wrap="square" rtlCol="0">
            <a:spAutoFit/>
          </a:bodyPr>
          <a:lstStyle/>
          <a:p>
            <a:pPr algn="l"/>
            <a:r>
              <a:rPr kumimoji="1" lang="ja-JP" altLang="en-US" sz="1800" b="1" dirty="0">
                <a:latin typeface="メイリオ" panose="020B0604030504040204" pitchFamily="50" charset="-128"/>
                <a:ea typeface="メイリオ" panose="020B0604030504040204" pitchFamily="50" charset="-128"/>
              </a:rPr>
              <a:t>表</a:t>
            </a:r>
          </a:p>
        </p:txBody>
      </p:sp>
      <p:sp>
        <p:nvSpPr>
          <p:cNvPr id="44" name="テキスト ボックス 43">
            <a:extLst>
              <a:ext uri="{FF2B5EF4-FFF2-40B4-BE49-F238E27FC236}">
                <a16:creationId xmlns:a16="http://schemas.microsoft.com/office/drawing/2014/main" id="{B0A1E060-3CD1-46AB-97D8-E952E1FA75C5}"/>
              </a:ext>
            </a:extLst>
          </p:cNvPr>
          <p:cNvSpPr txBox="1"/>
          <p:nvPr/>
        </p:nvSpPr>
        <p:spPr>
          <a:xfrm>
            <a:off x="2510248" y="3308818"/>
            <a:ext cx="1107766" cy="369332"/>
          </a:xfrm>
          <a:prstGeom prst="rect">
            <a:avLst/>
          </a:prstGeom>
          <a:noFill/>
        </p:spPr>
        <p:txBody>
          <a:bodyPr wrap="square" rtlCol="0">
            <a:spAutoFit/>
          </a:bodyPr>
          <a:lstStyle/>
          <a:p>
            <a:pPr algn="l"/>
            <a:r>
              <a:rPr kumimoji="1" lang="ja-JP" altLang="en-US" sz="1800" b="1" dirty="0">
                <a:solidFill>
                  <a:schemeClr val="bg1"/>
                </a:solidFill>
                <a:latin typeface="メイリオ" panose="020B0604030504040204" pitchFamily="50" charset="-128"/>
                <a:ea typeface="メイリオ" panose="020B0604030504040204" pitchFamily="50" charset="-128"/>
              </a:rPr>
              <a:t>裏</a:t>
            </a:r>
          </a:p>
        </p:txBody>
      </p:sp>
      <p:sp>
        <p:nvSpPr>
          <p:cNvPr id="69" name="円/楕円 32">
            <a:extLst>
              <a:ext uri="{FF2B5EF4-FFF2-40B4-BE49-F238E27FC236}">
                <a16:creationId xmlns:a16="http://schemas.microsoft.com/office/drawing/2014/main" id="{8B1B888F-A6A2-4BCB-A69D-222EADDE8124}"/>
              </a:ext>
            </a:extLst>
          </p:cNvPr>
          <p:cNvSpPr/>
          <p:nvPr/>
        </p:nvSpPr>
        <p:spPr>
          <a:xfrm>
            <a:off x="1540205" y="2037229"/>
            <a:ext cx="2296344" cy="18669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nvGrpSpPr>
          <p:cNvPr id="72" name="図形グループ 37">
            <a:extLst>
              <a:ext uri="{FF2B5EF4-FFF2-40B4-BE49-F238E27FC236}">
                <a16:creationId xmlns:a16="http://schemas.microsoft.com/office/drawing/2014/main" id="{3CB513EF-D21A-4CCB-82AE-F3AE746A849D}"/>
              </a:ext>
            </a:extLst>
          </p:cNvPr>
          <p:cNvGrpSpPr/>
          <p:nvPr/>
        </p:nvGrpSpPr>
        <p:grpSpPr>
          <a:xfrm>
            <a:off x="2170372" y="4000925"/>
            <a:ext cx="4618352" cy="369332"/>
            <a:chOff x="2161667" y="6396335"/>
            <a:chExt cx="6670953" cy="533480"/>
          </a:xfrm>
        </p:grpSpPr>
        <p:sp>
          <p:nvSpPr>
            <p:cNvPr id="73" name="テキスト ボックス 72">
              <a:extLst>
                <a:ext uri="{FF2B5EF4-FFF2-40B4-BE49-F238E27FC236}">
                  <a16:creationId xmlns:a16="http://schemas.microsoft.com/office/drawing/2014/main" id="{ADA5234F-6CB9-4B4D-9EB5-59824C554EB3}"/>
                </a:ext>
              </a:extLst>
            </p:cNvPr>
            <p:cNvSpPr txBox="1"/>
            <p:nvPr/>
          </p:nvSpPr>
          <p:spPr>
            <a:xfrm>
              <a:off x="2161667" y="6396335"/>
              <a:ext cx="1267013"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定義域</a:t>
              </a:r>
              <a:endParaRPr kumimoji="1" lang="ja-JP" altLang="en-US" sz="1800" dirty="0">
                <a:latin typeface="メイリオ" panose="020B0604030504040204" pitchFamily="50" charset="-128"/>
                <a:ea typeface="メイリオ" panose="020B0604030504040204" pitchFamily="50" charset="-128"/>
              </a:endParaRPr>
            </a:p>
          </p:txBody>
        </p:sp>
        <p:sp>
          <p:nvSpPr>
            <p:cNvPr id="74" name="テキスト ボックス 73">
              <a:extLst>
                <a:ext uri="{FF2B5EF4-FFF2-40B4-BE49-F238E27FC236}">
                  <a16:creationId xmlns:a16="http://schemas.microsoft.com/office/drawing/2014/main" id="{C7BC29A1-E924-4E8D-A546-7DD41536F0C0}"/>
                </a:ext>
              </a:extLst>
            </p:cNvPr>
            <p:cNvSpPr txBox="1"/>
            <p:nvPr/>
          </p:nvSpPr>
          <p:spPr>
            <a:xfrm>
              <a:off x="7899029" y="6396335"/>
              <a:ext cx="933591"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値域</a:t>
              </a:r>
              <a:endParaRPr kumimoji="1" lang="ja-JP" altLang="en-US" sz="1800" dirty="0">
                <a:latin typeface="メイリオ" panose="020B0604030504040204" pitchFamily="50" charset="-128"/>
                <a:ea typeface="メイリオ" panose="020B0604030504040204" pitchFamily="50" charset="-128"/>
              </a:endParaRPr>
            </a:p>
          </p:txBody>
        </p:sp>
      </p:grpSp>
      <p:grpSp>
        <p:nvGrpSpPr>
          <p:cNvPr id="76" name="図形グループ 20">
            <a:extLst>
              <a:ext uri="{FF2B5EF4-FFF2-40B4-BE49-F238E27FC236}">
                <a16:creationId xmlns:a16="http://schemas.microsoft.com/office/drawing/2014/main" id="{A0E4FC10-7F8D-43E4-B0E7-55ABFA5C4F54}"/>
              </a:ext>
            </a:extLst>
          </p:cNvPr>
          <p:cNvGrpSpPr/>
          <p:nvPr/>
        </p:nvGrpSpPr>
        <p:grpSpPr>
          <a:xfrm>
            <a:off x="1997248" y="4297962"/>
            <a:ext cx="4786054" cy="347916"/>
            <a:chOff x="1233913" y="5922426"/>
            <a:chExt cx="6913190" cy="502546"/>
          </a:xfrm>
        </p:grpSpPr>
        <p:sp>
          <p:nvSpPr>
            <p:cNvPr id="77" name="テキスト ボックス 76">
              <a:extLst>
                <a:ext uri="{FF2B5EF4-FFF2-40B4-BE49-F238E27FC236}">
                  <a16:creationId xmlns:a16="http://schemas.microsoft.com/office/drawing/2014/main" id="{AD8B508C-7307-4C56-9F5C-C1FBF0037A09}"/>
                </a:ext>
              </a:extLst>
            </p:cNvPr>
            <p:cNvSpPr txBox="1"/>
            <p:nvPr/>
          </p:nvSpPr>
          <p:spPr>
            <a:xfrm>
              <a:off x="1233913" y="5922427"/>
              <a:ext cx="1767152" cy="502545"/>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標本空間</a:t>
              </a:r>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CCAD8893-E328-4D3B-88EA-48D30C0D49DA}"/>
                </a:ext>
              </a:extLst>
            </p:cNvPr>
            <p:cNvSpPr txBox="1"/>
            <p:nvPr/>
          </p:nvSpPr>
          <p:spPr>
            <a:xfrm>
              <a:off x="6995862" y="5922426"/>
              <a:ext cx="1151241" cy="502546"/>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実数</a:t>
              </a:r>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p:grpSp>
      <p:sp>
        <p:nvSpPr>
          <p:cNvPr id="36" name="テキスト ボックス 35">
            <a:extLst>
              <a:ext uri="{FF2B5EF4-FFF2-40B4-BE49-F238E27FC236}">
                <a16:creationId xmlns:a16="http://schemas.microsoft.com/office/drawing/2014/main" id="{3D7E6CA8-D315-4D26-839F-2160B8FB1E89}"/>
              </a:ext>
            </a:extLst>
          </p:cNvPr>
          <p:cNvSpPr txBox="1"/>
          <p:nvPr/>
        </p:nvSpPr>
        <p:spPr>
          <a:xfrm>
            <a:off x="4267450" y="3525805"/>
            <a:ext cx="646332" cy="667747"/>
          </a:xfrm>
          <a:prstGeom prst="rect">
            <a:avLst/>
          </a:prstGeom>
          <a:noFill/>
        </p:spPr>
        <p:txBody>
          <a:bodyPr wrap="none" rtlCol="0">
            <a:spAutoFit/>
          </a:bodyPr>
          <a:lstStyle/>
          <a:p>
            <a:r>
              <a:rPr kumimoji="1" lang="ja-JP" altLang="en-US" sz="1800" dirty="0">
                <a:latin typeface="メイリオ" panose="020B0604030504040204" pitchFamily="50" charset="-128"/>
                <a:ea typeface="メイリオ" panose="020B0604030504040204" pitchFamily="50" charset="-128"/>
              </a:rPr>
              <a:t>関数</a:t>
            </a:r>
            <a:endParaRPr kumimoji="1" lang="en-US" altLang="ja-JP" sz="1800" dirty="0">
              <a:latin typeface="メイリオ" panose="020B0604030504040204" pitchFamily="50" charset="-128"/>
              <a:ea typeface="メイリオ" panose="020B0604030504040204" pitchFamily="50" charset="-128"/>
            </a:endParaRPr>
          </a:p>
          <a:p>
            <a:endParaRPr kumimoji="1" lang="ja-JP" altLang="en-US" sz="1939"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1FBA82AC-DC38-4C9C-AA4F-C6093E96C45E}"/>
                  </a:ext>
                </a:extLst>
              </p:cNvPr>
              <p:cNvSpPr txBox="1"/>
              <p:nvPr/>
            </p:nvSpPr>
            <p:spPr>
              <a:xfrm>
                <a:off x="3871316" y="3829439"/>
                <a:ext cx="1438599" cy="347916"/>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確率変数 </a:t>
                </a:r>
                <a14:m>
                  <m:oMath xmlns:m="http://schemas.openxmlformats.org/officeDocument/2006/math">
                    <m:r>
                      <a:rPr kumimoji="1" lang="en-US" altLang="ja-JP" sz="1661" i="1" dirty="0">
                        <a:solidFill>
                          <a:srgbClr val="FF0000"/>
                        </a:solidFill>
                        <a:latin typeface="Cambria Math" panose="02040503050406030204" pitchFamily="18" charset="0"/>
                        <a:ea typeface="メイリオ" panose="020B0604030504040204" pitchFamily="50" charset="-128"/>
                      </a:rPr>
                      <m:t>𝑋</m:t>
                    </m:r>
                  </m:oMath>
                </a14:m>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38" name="テキスト ボックス 37">
                <a:extLst>
                  <a:ext uri="{FF2B5EF4-FFF2-40B4-BE49-F238E27FC236}">
                    <a16:creationId xmlns:a16="http://schemas.microsoft.com/office/drawing/2014/main" id="{1FBA82AC-DC38-4C9C-AA4F-C6093E96C45E}"/>
                  </a:ext>
                </a:extLst>
              </p:cNvPr>
              <p:cNvSpPr txBox="1">
                <a:spLocks noRot="1" noChangeAspect="1" noMove="1" noResize="1" noEditPoints="1" noAdjustHandles="1" noChangeArrowheads="1" noChangeShapeType="1" noTextEdit="1"/>
              </p:cNvSpPr>
              <p:nvPr/>
            </p:nvSpPr>
            <p:spPr>
              <a:xfrm>
                <a:off x="3871316" y="3829439"/>
                <a:ext cx="1438599" cy="347916"/>
              </a:xfrm>
              <a:prstGeom prst="rect">
                <a:avLst/>
              </a:prstGeom>
              <a:blipFill>
                <a:blip r:embed="rId3"/>
                <a:stretch>
                  <a:fillRect l="-2119" t="-5263" r="-2119" b="-24561"/>
                </a:stretch>
              </a:blipFill>
            </p:spPr>
            <p:txBody>
              <a:bodyPr/>
              <a:lstStyle/>
              <a:p>
                <a:r>
                  <a:rPr lang="ja-JP" altLang="en-US">
                    <a:noFill/>
                  </a:rPr>
                  <a:t> </a:t>
                </a:r>
              </a:p>
            </p:txBody>
          </p:sp>
        </mc:Fallback>
      </mc:AlternateContent>
      <p:sp>
        <p:nvSpPr>
          <p:cNvPr id="27" name="矢印: 下カーブ 26">
            <a:extLst>
              <a:ext uri="{FF2B5EF4-FFF2-40B4-BE49-F238E27FC236}">
                <a16:creationId xmlns:a16="http://schemas.microsoft.com/office/drawing/2014/main" id="{596C52BA-3928-411A-A1B5-9A6D53C59A26}"/>
              </a:ext>
            </a:extLst>
          </p:cNvPr>
          <p:cNvSpPr/>
          <p:nvPr/>
        </p:nvSpPr>
        <p:spPr bwMode="auto">
          <a:xfrm>
            <a:off x="3429001" y="1807242"/>
            <a:ext cx="2464775" cy="963779"/>
          </a:xfrm>
          <a:prstGeom prst="curvedDownArrow">
            <a:avLst/>
          </a:prstGeom>
          <a:solidFill>
            <a:srgbClr val="0033C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09055894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281" y="1507910"/>
            <a:ext cx="3223953" cy="2464205"/>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5024551" y="1565592"/>
                <a:ext cx="2868927" cy="2062103"/>
              </a:xfrm>
              <a:prstGeom prst="rect">
                <a:avLst/>
              </a:prstGeom>
              <a:noFill/>
            </p:spPr>
            <p:txBody>
              <a:bodyPr wrap="square" rtlCol="0">
                <a:spAutoFit/>
              </a:bodyPr>
              <a:lstStyle/>
              <a:p>
                <a:pPr algn="l"/>
                <a:r>
                  <a:rPr lang="ja-JP" altLang="en-US" sz="1600" dirty="0">
                    <a:latin typeface="Meiryo" panose="020B0604030504040204" pitchFamily="34" charset="-128"/>
                    <a:ea typeface="Meiryo" panose="020B0604030504040204" pitchFamily="34" charset="-128"/>
                  </a:rPr>
                  <a:t>・左右対称になった西洋の釣鐘と似た形状の曲線（ベルカーブ）</a:t>
                </a:r>
                <a:endParaRPr lang="en-US" altLang="ja-JP" sz="1600" dirty="0">
                  <a:latin typeface="Meiryo" panose="020B0604030504040204" pitchFamily="34" charset="-128"/>
                  <a:ea typeface="Meiryo" panose="020B0604030504040204" pitchFamily="34" charset="-128"/>
                </a:endParaRPr>
              </a:p>
              <a:p>
                <a:pPr algn="l"/>
                <a:endParaRPr lang="en-US" altLang="ja-JP" sz="1600" dirty="0">
                  <a:latin typeface="Meiryo" panose="020B0604030504040204" pitchFamily="34" charset="-128"/>
                  <a:ea typeface="Meiryo" panose="020B0604030504040204" pitchFamily="34" charset="-128"/>
                </a:endParaRPr>
              </a:p>
              <a:p>
                <a:pPr algn="l"/>
                <a:r>
                  <a:rPr lang="ja-JP" altLang="en-US" sz="1600" dirty="0">
                    <a:latin typeface="Meiryo" panose="020B0604030504040204" pitchFamily="34" charset="-128"/>
                    <a:ea typeface="Meiryo" panose="020B0604030504040204" pitchFamily="34" charset="-128"/>
                  </a:rPr>
                  <a:t>・</a:t>
                </a:r>
                <a:r>
                  <a:rPr lang="ja-JP" altLang="en-US" sz="1600" dirty="0">
                    <a:solidFill>
                      <a:schemeClr val="tx1"/>
                    </a:solidFill>
                    <a:latin typeface="Meiryo" panose="020B0604030504040204" pitchFamily="34" charset="-128"/>
                    <a:ea typeface="Meiryo" panose="020B0604030504040204" pitchFamily="34" charset="-128"/>
                  </a:rPr>
                  <a:t>平均値</a:t>
                </a:r>
                <a14:m>
                  <m:oMath xmlns:m="http://schemas.openxmlformats.org/officeDocument/2006/math">
                    <m:r>
                      <a:rPr lang="ja-JP" altLang="en-US" sz="1600" i="1"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𝜇</m:t>
                    </m:r>
                  </m:oMath>
                </a14:m>
                <a:r>
                  <a:rPr lang="ja-JP" altLang="en-US" sz="1600" dirty="0">
                    <a:solidFill>
                      <a:schemeClr val="tx1"/>
                    </a:solidFill>
                    <a:latin typeface="Meiryo" panose="020B0604030504040204" pitchFamily="34" charset="-128"/>
                    <a:ea typeface="Meiryo" panose="020B0604030504040204" pitchFamily="34" charset="-128"/>
                  </a:rPr>
                  <a:t> 、標準偏差</a:t>
                </a:r>
                <a14:m>
                  <m:oMath xmlns:m="http://schemas.openxmlformats.org/officeDocument/2006/math">
                    <m:r>
                      <a:rPr lang="en-US" altLang="ja-JP" sz="1600"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𝜎</m:t>
                    </m:r>
                    <m:r>
                      <a:rPr lang="en-US" altLang="ja-JP" sz="1600" i="1" dirty="0">
                        <a:solidFill>
                          <a:schemeClr val="tx1"/>
                        </a:solidFill>
                        <a:latin typeface="Cambria Math" panose="02040503050406030204" pitchFamily="18" charset="0"/>
                        <a:ea typeface="メイリオ" panose="020B0604030504040204" pitchFamily="50" charset="-128"/>
                      </a:rPr>
                      <m:t> </m:t>
                    </m:r>
                  </m:oMath>
                </a14:m>
                <a:r>
                  <a:rPr lang="ja-JP" altLang="en-US" sz="1600" dirty="0">
                    <a:solidFill>
                      <a:schemeClr val="tx1"/>
                    </a:solidFill>
                    <a:latin typeface="Meiryo" panose="020B0604030504040204" pitchFamily="34" charset="-128"/>
                    <a:ea typeface="Meiryo" panose="020B0604030504040204" pitchFamily="34" charset="-128"/>
                  </a:rPr>
                  <a:t>の</a:t>
                </a:r>
                <a:r>
                  <a:rPr lang="ja-JP" altLang="en-US" sz="1600" dirty="0">
                    <a:latin typeface="Meiryo" panose="020B0604030504040204" pitchFamily="34" charset="-128"/>
                    <a:ea typeface="Meiryo" panose="020B0604030504040204" pitchFamily="34" charset="-128"/>
                  </a:rPr>
                  <a:t>２つのパラメータが決まると形が決まる。</a:t>
                </a:r>
                <a:endParaRPr lang="en-US" altLang="ja-JP" sz="1600" dirty="0">
                  <a:latin typeface="Meiryo" panose="020B0604030504040204" pitchFamily="34" charset="-128"/>
                  <a:ea typeface="Meiryo" panose="020B0604030504040204" pitchFamily="34" charset="-128"/>
                </a:endParaRPr>
              </a:p>
              <a:p>
                <a:pPr marL="160738" indent="-160738">
                  <a:buFont typeface="Wingdings" charset="2"/>
                  <a:buChar char="ü"/>
                </a:pPr>
                <a:endParaRPr lang="ja-JP" altLang="en-US" sz="1600" dirty="0">
                  <a:latin typeface="Meiryo" panose="020B0604030504040204" pitchFamily="34" charset="-128"/>
                  <a:ea typeface="Meiryo" panose="020B0604030504040204" pitchFamily="34"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024551" y="1565592"/>
                <a:ext cx="2868927" cy="2062103"/>
              </a:xfrm>
              <a:prstGeom prst="rect">
                <a:avLst/>
              </a:prstGeom>
              <a:blipFill>
                <a:blip r:embed="rId4"/>
                <a:stretch>
                  <a:fillRect l="-1327" t="-610" r="-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2852164" y="3930020"/>
                <a:ext cx="827636"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852164" y="3930020"/>
                <a:ext cx="827636" cy="346249"/>
              </a:xfrm>
              <a:prstGeom prst="rect">
                <a:avLst/>
              </a:prstGeom>
              <a:blipFill>
                <a:blip r:embed="rId5"/>
                <a:stretch>
                  <a:fillRect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425239" y="2640812"/>
                <a:ext cx="425758"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25239" y="2640812"/>
                <a:ext cx="425758" cy="438582"/>
              </a:xfrm>
              <a:prstGeom prst="rect">
                <a:avLst/>
              </a:prstGeom>
              <a:blipFill>
                <a:blip r:embed="rId6"/>
                <a:stretch>
                  <a:fillRect/>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ja-JP" altLang="en-US" b="1" dirty="0"/>
              <a:t>正規分布</a:t>
            </a:r>
            <a:endParaRPr kumimoji="1" lang="ja-JP" altLang="en-US" b="1" dirty="0"/>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3F1E6E0-E3F7-D444-943E-FF2EFCE0E832}"/>
                  </a:ext>
                </a:extLst>
              </p:cNvPr>
              <p:cNvSpPr txBox="1"/>
              <p:nvPr/>
            </p:nvSpPr>
            <p:spPr>
              <a:xfrm>
                <a:off x="1647250" y="1127364"/>
                <a:ext cx="827636"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Cambria Math" charset="0"/>
                          <a:cs typeface="Cambria Math" charset="0"/>
                        </a:rPr>
                        <m:t>𝑁</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𝜇</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𝜎</m:t>
                      </m:r>
                      <m:r>
                        <a:rPr lang="en-US" altLang="ja-JP" sz="2400" i="1">
                          <a:latin typeface="Cambria Math" panose="02040503050406030204" pitchFamily="18" charset="0"/>
                          <a:ea typeface="Cambria Math" charset="0"/>
                          <a:cs typeface="Cambria Math" charset="0"/>
                        </a:rPr>
                        <m:t>)</m:t>
                      </m:r>
                    </m:oMath>
                  </m:oMathPara>
                </a14:m>
                <a:endParaRPr lang="ja-JP" altLang="en-US" sz="2400" dirty="0"/>
              </a:p>
              <a:p>
                <a:endParaRPr lang="ja-JP" altLang="en-US" sz="2400" dirty="0"/>
              </a:p>
            </p:txBody>
          </p:sp>
        </mc:Choice>
        <mc:Fallback xmlns="">
          <p:sp>
            <p:nvSpPr>
              <p:cNvPr id="15" name="テキスト ボックス 14">
                <a:extLst>
                  <a:ext uri="{FF2B5EF4-FFF2-40B4-BE49-F238E27FC236}">
                    <a16:creationId xmlns:a16="http://schemas.microsoft.com/office/drawing/2014/main" id="{83F1E6E0-E3F7-D444-943E-FF2EFCE0E832}"/>
                  </a:ext>
                </a:extLst>
              </p:cNvPr>
              <p:cNvSpPr txBox="1">
                <a:spLocks noRot="1" noChangeAspect="1" noMove="1" noResize="1" noEditPoints="1" noAdjustHandles="1" noChangeArrowheads="1" noChangeShapeType="1" noTextEdit="1"/>
              </p:cNvSpPr>
              <p:nvPr/>
            </p:nvSpPr>
            <p:spPr>
              <a:xfrm>
                <a:off x="1647250" y="1127364"/>
                <a:ext cx="827636" cy="738664"/>
              </a:xfrm>
              <a:prstGeom prst="rect">
                <a:avLst/>
              </a:prstGeom>
              <a:blipFill>
                <a:blip r:embed="rId7"/>
                <a:stretch>
                  <a:fillRect l="-12121" r="-31818"/>
                </a:stretch>
              </a:blipFill>
            </p:spPr>
            <p:txBody>
              <a:bodyPr/>
              <a:lstStyle/>
              <a:p>
                <a:r>
                  <a:rPr lang="ja-JP" altLang="en-US">
                    <a:noFill/>
                  </a:rPr>
                  <a:t> </a:t>
                </a:r>
              </a:p>
            </p:txBody>
          </p:sp>
        </mc:Fallback>
      </mc:AlternateContent>
      <p:cxnSp>
        <p:nvCxnSpPr>
          <p:cNvPr id="20" name="直線コネクタ 19">
            <a:extLst>
              <a:ext uri="{FF2B5EF4-FFF2-40B4-BE49-F238E27FC236}">
                <a16:creationId xmlns:a16="http://schemas.microsoft.com/office/drawing/2014/main" id="{4E4A7C35-3AD2-4EE7-8B1F-C8D911DC18A8}"/>
              </a:ext>
            </a:extLst>
          </p:cNvPr>
          <p:cNvCxnSpPr>
            <a:cxnSpLocks/>
          </p:cNvCxnSpPr>
          <p:nvPr/>
        </p:nvCxnSpPr>
        <p:spPr>
          <a:xfrm>
            <a:off x="3265982" y="1617795"/>
            <a:ext cx="0" cy="2301067"/>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84C21E-F609-4F75-975A-1640CF0E19CB}"/>
              </a:ext>
            </a:extLst>
          </p:cNvPr>
          <p:cNvCxnSpPr>
            <a:cxnSpLocks/>
          </p:cNvCxnSpPr>
          <p:nvPr/>
        </p:nvCxnSpPr>
        <p:spPr>
          <a:xfrm>
            <a:off x="3265983" y="3056311"/>
            <a:ext cx="635729"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FD31EE9-D23A-421B-BBF8-5A0681A3641B}"/>
              </a:ext>
            </a:extLst>
          </p:cNvPr>
          <p:cNvSpPr/>
          <p:nvPr/>
        </p:nvSpPr>
        <p:spPr bwMode="auto">
          <a:xfrm>
            <a:off x="4780923" y="1439279"/>
            <a:ext cx="3316811" cy="2062098"/>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9939742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281" y="1507910"/>
            <a:ext cx="3223953" cy="2464205"/>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5024551" y="1565592"/>
                <a:ext cx="2868927" cy="2062103"/>
              </a:xfrm>
              <a:prstGeom prst="rect">
                <a:avLst/>
              </a:prstGeom>
              <a:noFill/>
            </p:spPr>
            <p:txBody>
              <a:bodyPr wrap="square" rtlCol="0">
                <a:spAutoFit/>
              </a:bodyPr>
              <a:lstStyle/>
              <a:p>
                <a:pPr algn="l"/>
                <a:r>
                  <a:rPr lang="ja-JP" altLang="en-US" sz="1600" dirty="0">
                    <a:latin typeface="Meiryo" panose="020B0604030504040204" pitchFamily="34" charset="-128"/>
                    <a:ea typeface="Meiryo" panose="020B0604030504040204" pitchFamily="34" charset="-128"/>
                  </a:rPr>
                  <a:t>・左右対称になった西洋の釣鐘と似た形状の曲線（ベルカーブ）</a:t>
                </a:r>
                <a:endParaRPr lang="en-US" altLang="ja-JP" sz="1600" dirty="0">
                  <a:latin typeface="Meiryo" panose="020B0604030504040204" pitchFamily="34" charset="-128"/>
                  <a:ea typeface="Meiryo" panose="020B0604030504040204" pitchFamily="34" charset="-128"/>
                </a:endParaRPr>
              </a:p>
              <a:p>
                <a:pPr algn="l"/>
                <a:endParaRPr lang="en-US" altLang="ja-JP" sz="1600" dirty="0">
                  <a:latin typeface="Meiryo" panose="020B0604030504040204" pitchFamily="34" charset="-128"/>
                  <a:ea typeface="Meiryo" panose="020B0604030504040204" pitchFamily="34" charset="-128"/>
                </a:endParaRPr>
              </a:p>
              <a:p>
                <a:pPr algn="l"/>
                <a:r>
                  <a:rPr lang="ja-JP" altLang="en-US" sz="1600" dirty="0">
                    <a:latin typeface="Meiryo" panose="020B0604030504040204" pitchFamily="34" charset="-128"/>
                    <a:ea typeface="Meiryo" panose="020B0604030504040204" pitchFamily="34" charset="-128"/>
                  </a:rPr>
                  <a:t>・</a:t>
                </a:r>
                <a:r>
                  <a:rPr lang="ja-JP" altLang="en-US" sz="1600" dirty="0">
                    <a:solidFill>
                      <a:schemeClr val="tx1"/>
                    </a:solidFill>
                    <a:latin typeface="Meiryo" panose="020B0604030504040204" pitchFamily="34" charset="-128"/>
                    <a:ea typeface="Meiryo" panose="020B0604030504040204" pitchFamily="34" charset="-128"/>
                  </a:rPr>
                  <a:t>平均値</a:t>
                </a:r>
                <a14:m>
                  <m:oMath xmlns:m="http://schemas.openxmlformats.org/officeDocument/2006/math">
                    <m:r>
                      <a:rPr lang="ja-JP" altLang="en-US" sz="1600" i="1"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𝜇</m:t>
                    </m:r>
                  </m:oMath>
                </a14:m>
                <a:r>
                  <a:rPr lang="ja-JP" altLang="en-US" sz="1600" dirty="0">
                    <a:solidFill>
                      <a:schemeClr val="tx1"/>
                    </a:solidFill>
                    <a:latin typeface="Meiryo" panose="020B0604030504040204" pitchFamily="34" charset="-128"/>
                    <a:ea typeface="Meiryo" panose="020B0604030504040204" pitchFamily="34" charset="-128"/>
                  </a:rPr>
                  <a:t> 、標準偏差</a:t>
                </a:r>
                <a14:m>
                  <m:oMath xmlns:m="http://schemas.openxmlformats.org/officeDocument/2006/math">
                    <m:r>
                      <a:rPr lang="en-US" altLang="ja-JP" sz="1600"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𝜎</m:t>
                    </m:r>
                    <m:r>
                      <a:rPr lang="en-US" altLang="ja-JP" sz="1600" i="1" dirty="0">
                        <a:solidFill>
                          <a:schemeClr val="tx1"/>
                        </a:solidFill>
                        <a:latin typeface="Cambria Math" panose="02040503050406030204" pitchFamily="18" charset="0"/>
                        <a:ea typeface="メイリオ" panose="020B0604030504040204" pitchFamily="50" charset="-128"/>
                      </a:rPr>
                      <m:t> </m:t>
                    </m:r>
                  </m:oMath>
                </a14:m>
                <a:r>
                  <a:rPr lang="ja-JP" altLang="en-US" sz="1600" dirty="0">
                    <a:solidFill>
                      <a:schemeClr val="tx1"/>
                    </a:solidFill>
                    <a:latin typeface="Meiryo" panose="020B0604030504040204" pitchFamily="34" charset="-128"/>
                    <a:ea typeface="Meiryo" panose="020B0604030504040204" pitchFamily="34" charset="-128"/>
                  </a:rPr>
                  <a:t>の</a:t>
                </a:r>
                <a:r>
                  <a:rPr lang="ja-JP" altLang="en-US" sz="1600" dirty="0">
                    <a:latin typeface="Meiryo" panose="020B0604030504040204" pitchFamily="34" charset="-128"/>
                    <a:ea typeface="Meiryo" panose="020B0604030504040204" pitchFamily="34" charset="-128"/>
                  </a:rPr>
                  <a:t>２つのパラメータが決まると形が決まる。</a:t>
                </a:r>
                <a:endParaRPr lang="en-US" altLang="ja-JP" sz="1600" dirty="0">
                  <a:latin typeface="Meiryo" panose="020B0604030504040204" pitchFamily="34" charset="-128"/>
                  <a:ea typeface="Meiryo" panose="020B0604030504040204" pitchFamily="34" charset="-128"/>
                </a:endParaRPr>
              </a:p>
              <a:p>
                <a:pPr marL="160738" indent="-160738">
                  <a:buFont typeface="Wingdings" charset="2"/>
                  <a:buChar char="ü"/>
                </a:pPr>
                <a:endParaRPr lang="ja-JP" altLang="en-US" sz="1600" dirty="0">
                  <a:latin typeface="Meiryo" panose="020B0604030504040204" pitchFamily="34" charset="-128"/>
                  <a:ea typeface="Meiryo" panose="020B0604030504040204" pitchFamily="34"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024551" y="1565592"/>
                <a:ext cx="2868927" cy="2062103"/>
              </a:xfrm>
              <a:prstGeom prst="rect">
                <a:avLst/>
              </a:prstGeom>
              <a:blipFill>
                <a:blip r:embed="rId4"/>
                <a:stretch>
                  <a:fillRect l="-1327" t="-610" r="-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2852164" y="3930020"/>
                <a:ext cx="827636"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852164" y="3930020"/>
                <a:ext cx="827636" cy="346249"/>
              </a:xfrm>
              <a:prstGeom prst="rect">
                <a:avLst/>
              </a:prstGeom>
              <a:blipFill>
                <a:blip r:embed="rId5"/>
                <a:stretch>
                  <a:fillRect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425239" y="2640812"/>
                <a:ext cx="425758"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25239" y="2640812"/>
                <a:ext cx="425758" cy="438582"/>
              </a:xfrm>
              <a:prstGeom prst="rect">
                <a:avLst/>
              </a:prstGeom>
              <a:blipFill>
                <a:blip r:embed="rId6"/>
                <a:stretch>
                  <a:fillRect/>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ja-JP" altLang="en-US" b="1" dirty="0"/>
              <a:t>正規分布</a:t>
            </a:r>
            <a:endParaRPr kumimoji="1" lang="ja-JP" altLang="en-US" b="1" dirty="0"/>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3F1E6E0-E3F7-D444-943E-FF2EFCE0E832}"/>
                  </a:ext>
                </a:extLst>
              </p:cNvPr>
              <p:cNvSpPr txBox="1"/>
              <p:nvPr/>
            </p:nvSpPr>
            <p:spPr>
              <a:xfrm>
                <a:off x="1647250" y="1127364"/>
                <a:ext cx="827636"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Cambria Math" charset="0"/>
                          <a:cs typeface="Cambria Math" charset="0"/>
                        </a:rPr>
                        <m:t>𝑁</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𝜇</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𝜎</m:t>
                      </m:r>
                      <m:r>
                        <a:rPr lang="en-US" altLang="ja-JP" sz="2400" i="1">
                          <a:latin typeface="Cambria Math" panose="02040503050406030204" pitchFamily="18" charset="0"/>
                          <a:ea typeface="Cambria Math" charset="0"/>
                          <a:cs typeface="Cambria Math" charset="0"/>
                        </a:rPr>
                        <m:t>)</m:t>
                      </m:r>
                    </m:oMath>
                  </m:oMathPara>
                </a14:m>
                <a:endParaRPr lang="ja-JP" altLang="en-US" sz="2400" dirty="0"/>
              </a:p>
              <a:p>
                <a:endParaRPr lang="ja-JP" altLang="en-US" sz="2400" dirty="0"/>
              </a:p>
            </p:txBody>
          </p:sp>
        </mc:Choice>
        <mc:Fallback xmlns="">
          <p:sp>
            <p:nvSpPr>
              <p:cNvPr id="15" name="テキスト ボックス 14">
                <a:extLst>
                  <a:ext uri="{FF2B5EF4-FFF2-40B4-BE49-F238E27FC236}">
                    <a16:creationId xmlns:a16="http://schemas.microsoft.com/office/drawing/2014/main" id="{83F1E6E0-E3F7-D444-943E-FF2EFCE0E832}"/>
                  </a:ext>
                </a:extLst>
              </p:cNvPr>
              <p:cNvSpPr txBox="1">
                <a:spLocks noRot="1" noChangeAspect="1" noMove="1" noResize="1" noEditPoints="1" noAdjustHandles="1" noChangeArrowheads="1" noChangeShapeType="1" noTextEdit="1"/>
              </p:cNvSpPr>
              <p:nvPr/>
            </p:nvSpPr>
            <p:spPr>
              <a:xfrm>
                <a:off x="1647250" y="1127364"/>
                <a:ext cx="827636" cy="738664"/>
              </a:xfrm>
              <a:prstGeom prst="rect">
                <a:avLst/>
              </a:prstGeom>
              <a:blipFill>
                <a:blip r:embed="rId7"/>
                <a:stretch>
                  <a:fillRect l="-12121" r="-31818"/>
                </a:stretch>
              </a:blipFill>
            </p:spPr>
            <p:txBody>
              <a:bodyPr/>
              <a:lstStyle/>
              <a:p>
                <a:r>
                  <a:rPr lang="ja-JP" altLang="en-US">
                    <a:noFill/>
                  </a:rPr>
                  <a:t> </a:t>
                </a:r>
              </a:p>
            </p:txBody>
          </p:sp>
        </mc:Fallback>
      </mc:AlternateContent>
      <p:cxnSp>
        <p:nvCxnSpPr>
          <p:cNvPr id="20" name="直線コネクタ 19">
            <a:extLst>
              <a:ext uri="{FF2B5EF4-FFF2-40B4-BE49-F238E27FC236}">
                <a16:creationId xmlns:a16="http://schemas.microsoft.com/office/drawing/2014/main" id="{4E4A7C35-3AD2-4EE7-8B1F-C8D911DC18A8}"/>
              </a:ext>
            </a:extLst>
          </p:cNvPr>
          <p:cNvCxnSpPr>
            <a:cxnSpLocks/>
          </p:cNvCxnSpPr>
          <p:nvPr/>
        </p:nvCxnSpPr>
        <p:spPr>
          <a:xfrm>
            <a:off x="3265982" y="1617795"/>
            <a:ext cx="0" cy="2301067"/>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84C21E-F609-4F75-975A-1640CF0E19CB}"/>
              </a:ext>
            </a:extLst>
          </p:cNvPr>
          <p:cNvCxnSpPr>
            <a:cxnSpLocks/>
          </p:cNvCxnSpPr>
          <p:nvPr/>
        </p:nvCxnSpPr>
        <p:spPr>
          <a:xfrm>
            <a:off x="3265983" y="3056311"/>
            <a:ext cx="635729"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FD31EE9-D23A-421B-BBF8-5A0681A3641B}"/>
              </a:ext>
            </a:extLst>
          </p:cNvPr>
          <p:cNvSpPr/>
          <p:nvPr/>
        </p:nvSpPr>
        <p:spPr bwMode="auto">
          <a:xfrm>
            <a:off x="4780923" y="1439279"/>
            <a:ext cx="3316811" cy="2062098"/>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3" name="四角形吹き出し 12">
            <a:extLst>
              <a:ext uri="{FF2B5EF4-FFF2-40B4-BE49-F238E27FC236}">
                <a16:creationId xmlns:a16="http://schemas.microsoft.com/office/drawing/2014/main" id="{E3C67615-CE7B-D24C-9CA2-59D9B37BA9EE}"/>
              </a:ext>
            </a:extLst>
          </p:cNvPr>
          <p:cNvSpPr/>
          <p:nvPr/>
        </p:nvSpPr>
        <p:spPr bwMode="auto">
          <a:xfrm>
            <a:off x="1113312" y="1819861"/>
            <a:ext cx="1556764" cy="523289"/>
          </a:xfrm>
          <a:prstGeom prst="wedgeRectCallout">
            <a:avLst>
              <a:gd name="adj1" fmla="val -11928"/>
              <a:gd name="adj2" fmla="val -1213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Arial" charset="0"/>
              </a:rPr>
              <a:t>Normal Distribution</a:t>
            </a:r>
            <a:endParaRPr kumimoji="0" lang="ja-JP" altLang="en-US" sz="16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Tree>
    <p:extLst>
      <p:ext uri="{BB962C8B-B14F-4D97-AF65-F5344CB8AC3E}">
        <p14:creationId xmlns:p14="http://schemas.microsoft.com/office/powerpoint/2010/main" val="29047966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281" y="1507910"/>
            <a:ext cx="3223953" cy="2464205"/>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5024551" y="1565592"/>
                <a:ext cx="2868927" cy="2062103"/>
              </a:xfrm>
              <a:prstGeom prst="rect">
                <a:avLst/>
              </a:prstGeom>
              <a:noFill/>
            </p:spPr>
            <p:txBody>
              <a:bodyPr wrap="square" rtlCol="0">
                <a:spAutoFit/>
              </a:bodyPr>
              <a:lstStyle/>
              <a:p>
                <a:pPr algn="l"/>
                <a:r>
                  <a:rPr lang="ja-JP" altLang="en-US" sz="1600" dirty="0">
                    <a:latin typeface="Meiryo" panose="020B0604030504040204" pitchFamily="34" charset="-128"/>
                    <a:ea typeface="Meiryo" panose="020B0604030504040204" pitchFamily="34" charset="-128"/>
                  </a:rPr>
                  <a:t>・左右対称になった西洋の釣鐘と似た形状の曲線（ベルカーブ）</a:t>
                </a:r>
                <a:endParaRPr lang="en-US" altLang="ja-JP" sz="1600" dirty="0">
                  <a:latin typeface="Meiryo" panose="020B0604030504040204" pitchFamily="34" charset="-128"/>
                  <a:ea typeface="Meiryo" panose="020B0604030504040204" pitchFamily="34" charset="-128"/>
                </a:endParaRPr>
              </a:p>
              <a:p>
                <a:pPr algn="l"/>
                <a:endParaRPr lang="en-US" altLang="ja-JP" sz="1600" dirty="0">
                  <a:latin typeface="Meiryo" panose="020B0604030504040204" pitchFamily="34" charset="-128"/>
                  <a:ea typeface="Meiryo" panose="020B0604030504040204" pitchFamily="34" charset="-128"/>
                </a:endParaRPr>
              </a:p>
              <a:p>
                <a:pPr algn="l"/>
                <a:r>
                  <a:rPr lang="ja-JP" altLang="en-US" sz="1600" dirty="0">
                    <a:latin typeface="Meiryo" panose="020B0604030504040204" pitchFamily="34" charset="-128"/>
                    <a:ea typeface="Meiryo" panose="020B0604030504040204" pitchFamily="34" charset="-128"/>
                  </a:rPr>
                  <a:t>・</a:t>
                </a:r>
                <a:r>
                  <a:rPr lang="ja-JP" altLang="en-US" sz="1600" dirty="0">
                    <a:solidFill>
                      <a:schemeClr val="tx1"/>
                    </a:solidFill>
                    <a:latin typeface="Meiryo" panose="020B0604030504040204" pitchFamily="34" charset="-128"/>
                    <a:ea typeface="Meiryo" panose="020B0604030504040204" pitchFamily="34" charset="-128"/>
                  </a:rPr>
                  <a:t>平均値</a:t>
                </a:r>
                <a14:m>
                  <m:oMath xmlns:m="http://schemas.openxmlformats.org/officeDocument/2006/math">
                    <m:r>
                      <a:rPr lang="ja-JP" altLang="en-US" sz="1600" i="1"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𝜇</m:t>
                    </m:r>
                  </m:oMath>
                </a14:m>
                <a:r>
                  <a:rPr lang="ja-JP" altLang="en-US" sz="1600" dirty="0">
                    <a:solidFill>
                      <a:schemeClr val="tx1"/>
                    </a:solidFill>
                    <a:latin typeface="Meiryo" panose="020B0604030504040204" pitchFamily="34" charset="-128"/>
                    <a:ea typeface="Meiryo" panose="020B0604030504040204" pitchFamily="34" charset="-128"/>
                  </a:rPr>
                  <a:t> 、標準偏差</a:t>
                </a:r>
                <a14:m>
                  <m:oMath xmlns:m="http://schemas.openxmlformats.org/officeDocument/2006/math">
                    <m:r>
                      <a:rPr lang="en-US" altLang="ja-JP" sz="1600"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𝜎</m:t>
                    </m:r>
                    <m:r>
                      <a:rPr lang="en-US" altLang="ja-JP" sz="1600" i="1" dirty="0">
                        <a:solidFill>
                          <a:schemeClr val="tx1"/>
                        </a:solidFill>
                        <a:latin typeface="Cambria Math" panose="02040503050406030204" pitchFamily="18" charset="0"/>
                        <a:ea typeface="メイリオ" panose="020B0604030504040204" pitchFamily="50" charset="-128"/>
                      </a:rPr>
                      <m:t> </m:t>
                    </m:r>
                  </m:oMath>
                </a14:m>
                <a:r>
                  <a:rPr lang="ja-JP" altLang="en-US" sz="1600" dirty="0">
                    <a:solidFill>
                      <a:schemeClr val="tx1"/>
                    </a:solidFill>
                    <a:latin typeface="Meiryo" panose="020B0604030504040204" pitchFamily="34" charset="-128"/>
                    <a:ea typeface="Meiryo" panose="020B0604030504040204" pitchFamily="34" charset="-128"/>
                  </a:rPr>
                  <a:t>の</a:t>
                </a:r>
                <a:r>
                  <a:rPr lang="ja-JP" altLang="en-US" sz="1600" dirty="0">
                    <a:latin typeface="Meiryo" panose="020B0604030504040204" pitchFamily="34" charset="-128"/>
                    <a:ea typeface="Meiryo" panose="020B0604030504040204" pitchFamily="34" charset="-128"/>
                  </a:rPr>
                  <a:t>２つのパラメータが決まると形が決まる。</a:t>
                </a:r>
                <a:endParaRPr lang="en-US" altLang="ja-JP" sz="1600" dirty="0">
                  <a:latin typeface="Meiryo" panose="020B0604030504040204" pitchFamily="34" charset="-128"/>
                  <a:ea typeface="Meiryo" panose="020B0604030504040204" pitchFamily="34" charset="-128"/>
                </a:endParaRPr>
              </a:p>
              <a:p>
                <a:pPr marL="160738" indent="-160738">
                  <a:buFont typeface="Wingdings" charset="2"/>
                  <a:buChar char="ü"/>
                </a:pPr>
                <a:endParaRPr lang="ja-JP" altLang="en-US" sz="1600" dirty="0">
                  <a:latin typeface="Meiryo" panose="020B0604030504040204" pitchFamily="34" charset="-128"/>
                  <a:ea typeface="Meiryo" panose="020B0604030504040204" pitchFamily="34"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024551" y="1565592"/>
                <a:ext cx="2868927" cy="2062103"/>
              </a:xfrm>
              <a:prstGeom prst="rect">
                <a:avLst/>
              </a:prstGeom>
              <a:blipFill>
                <a:blip r:embed="rId4"/>
                <a:stretch>
                  <a:fillRect l="-1327" t="-610" r="-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2852164" y="3930020"/>
                <a:ext cx="827636"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852164" y="3930020"/>
                <a:ext cx="827636" cy="346249"/>
              </a:xfrm>
              <a:prstGeom prst="rect">
                <a:avLst/>
              </a:prstGeom>
              <a:blipFill>
                <a:blip r:embed="rId5"/>
                <a:stretch>
                  <a:fillRect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425239" y="2640812"/>
                <a:ext cx="425758"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25239" y="2640812"/>
                <a:ext cx="425758" cy="438582"/>
              </a:xfrm>
              <a:prstGeom prst="rect">
                <a:avLst/>
              </a:prstGeom>
              <a:blipFill>
                <a:blip r:embed="rId6"/>
                <a:stretch>
                  <a:fillRect/>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ja-JP" altLang="en-US" b="1" dirty="0"/>
              <a:t>正規分布</a:t>
            </a:r>
            <a:endParaRPr kumimoji="1" lang="ja-JP" altLang="en-US" b="1" dirty="0"/>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3F1E6E0-E3F7-D444-943E-FF2EFCE0E832}"/>
                  </a:ext>
                </a:extLst>
              </p:cNvPr>
              <p:cNvSpPr txBox="1"/>
              <p:nvPr/>
            </p:nvSpPr>
            <p:spPr>
              <a:xfrm>
                <a:off x="1647250" y="1127364"/>
                <a:ext cx="827636"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Cambria Math" charset="0"/>
                          <a:cs typeface="Cambria Math" charset="0"/>
                        </a:rPr>
                        <m:t>𝑁</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𝜇</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𝜎</m:t>
                      </m:r>
                      <m:r>
                        <a:rPr lang="en-US" altLang="ja-JP" sz="2400" i="1">
                          <a:latin typeface="Cambria Math" panose="02040503050406030204" pitchFamily="18" charset="0"/>
                          <a:ea typeface="Cambria Math" charset="0"/>
                          <a:cs typeface="Cambria Math" charset="0"/>
                        </a:rPr>
                        <m:t>)</m:t>
                      </m:r>
                    </m:oMath>
                  </m:oMathPara>
                </a14:m>
                <a:endParaRPr lang="ja-JP" altLang="en-US" sz="2400" dirty="0"/>
              </a:p>
              <a:p>
                <a:endParaRPr lang="ja-JP" altLang="en-US" sz="2400" dirty="0"/>
              </a:p>
            </p:txBody>
          </p:sp>
        </mc:Choice>
        <mc:Fallback xmlns="">
          <p:sp>
            <p:nvSpPr>
              <p:cNvPr id="15" name="テキスト ボックス 14">
                <a:extLst>
                  <a:ext uri="{FF2B5EF4-FFF2-40B4-BE49-F238E27FC236}">
                    <a16:creationId xmlns:a16="http://schemas.microsoft.com/office/drawing/2014/main" id="{83F1E6E0-E3F7-D444-943E-FF2EFCE0E832}"/>
                  </a:ext>
                </a:extLst>
              </p:cNvPr>
              <p:cNvSpPr txBox="1">
                <a:spLocks noRot="1" noChangeAspect="1" noMove="1" noResize="1" noEditPoints="1" noAdjustHandles="1" noChangeArrowheads="1" noChangeShapeType="1" noTextEdit="1"/>
              </p:cNvSpPr>
              <p:nvPr/>
            </p:nvSpPr>
            <p:spPr>
              <a:xfrm>
                <a:off x="1647250" y="1127364"/>
                <a:ext cx="827636" cy="738664"/>
              </a:xfrm>
              <a:prstGeom prst="rect">
                <a:avLst/>
              </a:prstGeom>
              <a:blipFill>
                <a:blip r:embed="rId7"/>
                <a:stretch>
                  <a:fillRect l="-12121" r="-31818"/>
                </a:stretch>
              </a:blipFill>
            </p:spPr>
            <p:txBody>
              <a:bodyPr/>
              <a:lstStyle/>
              <a:p>
                <a:r>
                  <a:rPr lang="ja-JP" altLang="en-US">
                    <a:noFill/>
                  </a:rPr>
                  <a:t> </a:t>
                </a:r>
              </a:p>
            </p:txBody>
          </p:sp>
        </mc:Fallback>
      </mc:AlternateContent>
      <p:cxnSp>
        <p:nvCxnSpPr>
          <p:cNvPr id="20" name="直線コネクタ 19">
            <a:extLst>
              <a:ext uri="{FF2B5EF4-FFF2-40B4-BE49-F238E27FC236}">
                <a16:creationId xmlns:a16="http://schemas.microsoft.com/office/drawing/2014/main" id="{4E4A7C35-3AD2-4EE7-8B1F-C8D911DC18A8}"/>
              </a:ext>
            </a:extLst>
          </p:cNvPr>
          <p:cNvCxnSpPr>
            <a:cxnSpLocks/>
          </p:cNvCxnSpPr>
          <p:nvPr/>
        </p:nvCxnSpPr>
        <p:spPr>
          <a:xfrm>
            <a:off x="3265982" y="1617795"/>
            <a:ext cx="0" cy="2301067"/>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84C21E-F609-4F75-975A-1640CF0E19CB}"/>
              </a:ext>
            </a:extLst>
          </p:cNvPr>
          <p:cNvCxnSpPr>
            <a:cxnSpLocks/>
          </p:cNvCxnSpPr>
          <p:nvPr/>
        </p:nvCxnSpPr>
        <p:spPr>
          <a:xfrm>
            <a:off x="3265983" y="3056311"/>
            <a:ext cx="635729"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FD31EE9-D23A-421B-BBF8-5A0681A3641B}"/>
              </a:ext>
            </a:extLst>
          </p:cNvPr>
          <p:cNvSpPr/>
          <p:nvPr/>
        </p:nvSpPr>
        <p:spPr bwMode="auto">
          <a:xfrm>
            <a:off x="4780923" y="1439279"/>
            <a:ext cx="3316811" cy="2062098"/>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3" name="四角形吹き出し 12">
            <a:extLst>
              <a:ext uri="{FF2B5EF4-FFF2-40B4-BE49-F238E27FC236}">
                <a16:creationId xmlns:a16="http://schemas.microsoft.com/office/drawing/2014/main" id="{E3C67615-CE7B-D24C-9CA2-59D9B37BA9EE}"/>
              </a:ext>
            </a:extLst>
          </p:cNvPr>
          <p:cNvSpPr/>
          <p:nvPr/>
        </p:nvSpPr>
        <p:spPr bwMode="auto">
          <a:xfrm>
            <a:off x="1113312" y="1819861"/>
            <a:ext cx="1556764" cy="523289"/>
          </a:xfrm>
          <a:prstGeom prst="wedgeRectCallout">
            <a:avLst>
              <a:gd name="adj1" fmla="val -11928"/>
              <a:gd name="adj2" fmla="val -1213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ja-JP" sz="16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Arial" charset="0"/>
              </a:rPr>
              <a:t>Normal Distribution</a:t>
            </a:r>
            <a:endParaRPr kumimoji="0" lang="ja-JP" altLang="en-US" sz="16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Tree>
    <p:extLst>
      <p:ext uri="{BB962C8B-B14F-4D97-AF65-F5344CB8AC3E}">
        <p14:creationId xmlns:p14="http://schemas.microsoft.com/office/powerpoint/2010/main" val="28990778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281" y="1507910"/>
            <a:ext cx="3223953" cy="2464205"/>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5024551" y="1565592"/>
                <a:ext cx="2868927" cy="2062103"/>
              </a:xfrm>
              <a:prstGeom prst="rect">
                <a:avLst/>
              </a:prstGeom>
              <a:noFill/>
            </p:spPr>
            <p:txBody>
              <a:bodyPr wrap="square" rtlCol="0">
                <a:spAutoFit/>
              </a:bodyPr>
              <a:lstStyle/>
              <a:p>
                <a:pPr algn="l"/>
                <a:r>
                  <a:rPr lang="ja-JP" altLang="en-US" sz="1600" dirty="0">
                    <a:latin typeface="Meiryo" panose="020B0604030504040204" pitchFamily="34" charset="-128"/>
                    <a:ea typeface="Meiryo" panose="020B0604030504040204" pitchFamily="34" charset="-128"/>
                  </a:rPr>
                  <a:t>・左右対称になった西洋の釣鐘と似た形状の曲線（ベルカーブ）</a:t>
                </a:r>
                <a:endParaRPr lang="en-US" altLang="ja-JP" sz="1600" dirty="0">
                  <a:latin typeface="Meiryo" panose="020B0604030504040204" pitchFamily="34" charset="-128"/>
                  <a:ea typeface="Meiryo" panose="020B0604030504040204" pitchFamily="34" charset="-128"/>
                </a:endParaRPr>
              </a:p>
              <a:p>
                <a:pPr algn="l"/>
                <a:endParaRPr lang="en-US" altLang="ja-JP" sz="1600" dirty="0">
                  <a:latin typeface="Meiryo" panose="020B0604030504040204" pitchFamily="34" charset="-128"/>
                  <a:ea typeface="Meiryo" panose="020B0604030504040204" pitchFamily="34" charset="-128"/>
                </a:endParaRPr>
              </a:p>
              <a:p>
                <a:pPr algn="l"/>
                <a:r>
                  <a:rPr lang="ja-JP" altLang="en-US" sz="1600" dirty="0">
                    <a:latin typeface="Meiryo" panose="020B0604030504040204" pitchFamily="34" charset="-128"/>
                    <a:ea typeface="Meiryo" panose="020B0604030504040204" pitchFamily="34" charset="-128"/>
                  </a:rPr>
                  <a:t>・</a:t>
                </a:r>
                <a:r>
                  <a:rPr lang="ja-JP" altLang="en-US" sz="1600" dirty="0">
                    <a:solidFill>
                      <a:schemeClr val="tx1"/>
                    </a:solidFill>
                    <a:latin typeface="Meiryo" panose="020B0604030504040204" pitchFamily="34" charset="-128"/>
                    <a:ea typeface="Meiryo" panose="020B0604030504040204" pitchFamily="34" charset="-128"/>
                  </a:rPr>
                  <a:t>平均値</a:t>
                </a:r>
                <a14:m>
                  <m:oMath xmlns:m="http://schemas.openxmlformats.org/officeDocument/2006/math">
                    <m:r>
                      <a:rPr lang="ja-JP" altLang="en-US" sz="1600" i="1"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𝜇</m:t>
                    </m:r>
                  </m:oMath>
                </a14:m>
                <a:r>
                  <a:rPr lang="ja-JP" altLang="en-US" sz="1600" dirty="0">
                    <a:solidFill>
                      <a:schemeClr val="tx1"/>
                    </a:solidFill>
                    <a:latin typeface="Meiryo" panose="020B0604030504040204" pitchFamily="34" charset="-128"/>
                    <a:ea typeface="Meiryo" panose="020B0604030504040204" pitchFamily="34" charset="-128"/>
                  </a:rPr>
                  <a:t> 、標準偏差</a:t>
                </a:r>
                <a14:m>
                  <m:oMath xmlns:m="http://schemas.openxmlformats.org/officeDocument/2006/math">
                    <m:r>
                      <a:rPr lang="en-US" altLang="ja-JP" sz="1600"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𝜎</m:t>
                    </m:r>
                    <m:r>
                      <a:rPr lang="en-US" altLang="ja-JP" sz="1600" i="1" dirty="0">
                        <a:solidFill>
                          <a:schemeClr val="tx1"/>
                        </a:solidFill>
                        <a:latin typeface="Cambria Math" panose="02040503050406030204" pitchFamily="18" charset="0"/>
                        <a:ea typeface="メイリオ" panose="020B0604030504040204" pitchFamily="50" charset="-128"/>
                      </a:rPr>
                      <m:t> </m:t>
                    </m:r>
                  </m:oMath>
                </a14:m>
                <a:r>
                  <a:rPr lang="ja-JP" altLang="en-US" sz="1600" dirty="0">
                    <a:solidFill>
                      <a:schemeClr val="tx1"/>
                    </a:solidFill>
                    <a:latin typeface="Meiryo" panose="020B0604030504040204" pitchFamily="34" charset="-128"/>
                    <a:ea typeface="Meiryo" panose="020B0604030504040204" pitchFamily="34" charset="-128"/>
                  </a:rPr>
                  <a:t>の</a:t>
                </a:r>
                <a:r>
                  <a:rPr lang="ja-JP" altLang="en-US" sz="1600" dirty="0">
                    <a:latin typeface="Meiryo" panose="020B0604030504040204" pitchFamily="34" charset="-128"/>
                    <a:ea typeface="Meiryo" panose="020B0604030504040204" pitchFamily="34" charset="-128"/>
                  </a:rPr>
                  <a:t>２つのパラメータが決まると形が決まる。</a:t>
                </a:r>
                <a:endParaRPr lang="en-US" altLang="ja-JP" sz="1600" dirty="0">
                  <a:latin typeface="Meiryo" panose="020B0604030504040204" pitchFamily="34" charset="-128"/>
                  <a:ea typeface="Meiryo" panose="020B0604030504040204" pitchFamily="34" charset="-128"/>
                </a:endParaRPr>
              </a:p>
              <a:p>
                <a:pPr marL="160738" indent="-160738">
                  <a:buFont typeface="Wingdings" charset="2"/>
                  <a:buChar char="ü"/>
                </a:pPr>
                <a:endParaRPr lang="ja-JP" altLang="en-US" sz="1600" dirty="0">
                  <a:latin typeface="Meiryo" panose="020B0604030504040204" pitchFamily="34" charset="-128"/>
                  <a:ea typeface="Meiryo" panose="020B0604030504040204" pitchFamily="34"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024551" y="1565592"/>
                <a:ext cx="2868927" cy="2062103"/>
              </a:xfrm>
              <a:prstGeom prst="rect">
                <a:avLst/>
              </a:prstGeom>
              <a:blipFill>
                <a:blip r:embed="rId4"/>
                <a:stretch>
                  <a:fillRect l="-1327" t="-610" r="-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2852164" y="3930020"/>
                <a:ext cx="827636"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852164" y="3930020"/>
                <a:ext cx="827636" cy="346249"/>
              </a:xfrm>
              <a:prstGeom prst="rect">
                <a:avLst/>
              </a:prstGeom>
              <a:blipFill>
                <a:blip r:embed="rId5"/>
                <a:stretch>
                  <a:fillRect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425239" y="2640812"/>
                <a:ext cx="425758"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25239" y="2640812"/>
                <a:ext cx="425758" cy="438582"/>
              </a:xfrm>
              <a:prstGeom prst="rect">
                <a:avLst/>
              </a:prstGeom>
              <a:blipFill>
                <a:blip r:embed="rId6"/>
                <a:stretch>
                  <a:fillRect/>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ja-JP" altLang="en-US" b="1" dirty="0"/>
              <a:t>正規分布</a:t>
            </a:r>
            <a:endParaRPr kumimoji="1" lang="ja-JP" altLang="en-US" b="1" dirty="0"/>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3F1E6E0-E3F7-D444-943E-FF2EFCE0E832}"/>
                  </a:ext>
                </a:extLst>
              </p:cNvPr>
              <p:cNvSpPr txBox="1"/>
              <p:nvPr/>
            </p:nvSpPr>
            <p:spPr>
              <a:xfrm>
                <a:off x="1647250" y="1127364"/>
                <a:ext cx="827636"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smtClean="0">
                          <a:solidFill>
                            <a:srgbClr val="FF0000"/>
                          </a:solidFill>
                          <a:latin typeface="Cambria Math" panose="02040503050406030204" pitchFamily="18" charset="0"/>
                          <a:ea typeface="Cambria Math" charset="0"/>
                          <a:cs typeface="Cambria Math" charset="0"/>
                        </a:rPr>
                        <m:t>𝑁</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𝜇</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𝜎</m:t>
                      </m:r>
                      <m:r>
                        <a:rPr lang="en-US" altLang="ja-JP" sz="2400" i="1">
                          <a:latin typeface="Cambria Math" panose="02040503050406030204" pitchFamily="18" charset="0"/>
                          <a:ea typeface="Cambria Math" charset="0"/>
                          <a:cs typeface="Cambria Math" charset="0"/>
                        </a:rPr>
                        <m:t>)</m:t>
                      </m:r>
                    </m:oMath>
                  </m:oMathPara>
                </a14:m>
                <a:endParaRPr lang="ja-JP" altLang="en-US" sz="2400" dirty="0"/>
              </a:p>
              <a:p>
                <a:endParaRPr lang="ja-JP" altLang="en-US" sz="2400" dirty="0"/>
              </a:p>
            </p:txBody>
          </p:sp>
        </mc:Choice>
        <mc:Fallback xmlns="">
          <p:sp>
            <p:nvSpPr>
              <p:cNvPr id="15" name="テキスト ボックス 14">
                <a:extLst>
                  <a:ext uri="{FF2B5EF4-FFF2-40B4-BE49-F238E27FC236}">
                    <a16:creationId xmlns:a16="http://schemas.microsoft.com/office/drawing/2014/main" id="{83F1E6E0-E3F7-D444-943E-FF2EFCE0E832}"/>
                  </a:ext>
                </a:extLst>
              </p:cNvPr>
              <p:cNvSpPr txBox="1">
                <a:spLocks noRot="1" noChangeAspect="1" noMove="1" noResize="1" noEditPoints="1" noAdjustHandles="1" noChangeArrowheads="1" noChangeShapeType="1" noTextEdit="1"/>
              </p:cNvSpPr>
              <p:nvPr/>
            </p:nvSpPr>
            <p:spPr>
              <a:xfrm>
                <a:off x="1647250" y="1127364"/>
                <a:ext cx="827636" cy="738664"/>
              </a:xfrm>
              <a:prstGeom prst="rect">
                <a:avLst/>
              </a:prstGeom>
              <a:blipFill>
                <a:blip r:embed="rId7"/>
                <a:stretch>
                  <a:fillRect l="-12121" r="-31818"/>
                </a:stretch>
              </a:blipFill>
            </p:spPr>
            <p:txBody>
              <a:bodyPr/>
              <a:lstStyle/>
              <a:p>
                <a:r>
                  <a:rPr lang="ja-JP" altLang="en-US">
                    <a:noFill/>
                  </a:rPr>
                  <a:t> </a:t>
                </a:r>
              </a:p>
            </p:txBody>
          </p:sp>
        </mc:Fallback>
      </mc:AlternateContent>
      <p:cxnSp>
        <p:nvCxnSpPr>
          <p:cNvPr id="20" name="直線コネクタ 19">
            <a:extLst>
              <a:ext uri="{FF2B5EF4-FFF2-40B4-BE49-F238E27FC236}">
                <a16:creationId xmlns:a16="http://schemas.microsoft.com/office/drawing/2014/main" id="{4E4A7C35-3AD2-4EE7-8B1F-C8D911DC18A8}"/>
              </a:ext>
            </a:extLst>
          </p:cNvPr>
          <p:cNvCxnSpPr>
            <a:cxnSpLocks/>
          </p:cNvCxnSpPr>
          <p:nvPr/>
        </p:nvCxnSpPr>
        <p:spPr>
          <a:xfrm>
            <a:off x="3265982" y="1617795"/>
            <a:ext cx="0" cy="2301067"/>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84C21E-F609-4F75-975A-1640CF0E19CB}"/>
              </a:ext>
            </a:extLst>
          </p:cNvPr>
          <p:cNvCxnSpPr>
            <a:cxnSpLocks/>
          </p:cNvCxnSpPr>
          <p:nvPr/>
        </p:nvCxnSpPr>
        <p:spPr>
          <a:xfrm>
            <a:off x="3265983" y="3056311"/>
            <a:ext cx="635729"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FD31EE9-D23A-421B-BBF8-5A0681A3641B}"/>
              </a:ext>
            </a:extLst>
          </p:cNvPr>
          <p:cNvSpPr/>
          <p:nvPr/>
        </p:nvSpPr>
        <p:spPr bwMode="auto">
          <a:xfrm>
            <a:off x="4780923" y="1439279"/>
            <a:ext cx="3316811" cy="2062098"/>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3" name="四角形吹き出し 12">
            <a:extLst>
              <a:ext uri="{FF2B5EF4-FFF2-40B4-BE49-F238E27FC236}">
                <a16:creationId xmlns:a16="http://schemas.microsoft.com/office/drawing/2014/main" id="{E3C67615-CE7B-D24C-9CA2-59D9B37BA9EE}"/>
              </a:ext>
            </a:extLst>
          </p:cNvPr>
          <p:cNvSpPr/>
          <p:nvPr/>
        </p:nvSpPr>
        <p:spPr bwMode="auto">
          <a:xfrm>
            <a:off x="1113312" y="1819861"/>
            <a:ext cx="1556764" cy="523289"/>
          </a:xfrm>
          <a:prstGeom prst="wedgeRectCallout">
            <a:avLst>
              <a:gd name="adj1" fmla="val -11928"/>
              <a:gd name="adj2" fmla="val -1213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ja-JP" sz="1600" b="1" i="0" u="none" strike="noStrike" cap="none" normalizeH="0" baseline="0" dirty="0">
                <a:ln>
                  <a:noFill/>
                </a:ln>
                <a:solidFill>
                  <a:srgbClr val="FF0000"/>
                </a:solidFill>
                <a:effectLst/>
                <a:latin typeface="Meiryo" panose="020B0604030504040204" pitchFamily="34" charset="-128"/>
                <a:ea typeface="Meiryo" panose="020B0604030504040204" pitchFamily="34" charset="-128"/>
                <a:cs typeface="Arial" charset="0"/>
              </a:rPr>
              <a:t>N</a:t>
            </a:r>
            <a:r>
              <a:rPr kumimoji="0" lang="en-US" altLang="ja-JP" sz="1600" b="0" i="0" u="none" strike="noStrike" cap="none" normalizeH="0" baseline="0" dirty="0">
                <a:ln>
                  <a:noFill/>
                </a:ln>
                <a:solidFill>
                  <a:schemeClr val="tx1"/>
                </a:solidFill>
                <a:effectLst/>
                <a:latin typeface="Meiryo" panose="020B0604030504040204" pitchFamily="34" charset="-128"/>
                <a:ea typeface="Meiryo" panose="020B0604030504040204" pitchFamily="34" charset="-128"/>
                <a:cs typeface="Arial" charset="0"/>
              </a:rPr>
              <a:t>ormal Distribution</a:t>
            </a:r>
            <a:endParaRPr kumimoji="0" lang="ja-JP" altLang="en-US" sz="1600" b="0" i="0" u="none" strike="noStrike" cap="none" normalizeH="0" baseline="0">
              <a:ln>
                <a:noFill/>
              </a:ln>
              <a:solidFill>
                <a:schemeClr val="tx1"/>
              </a:solidFill>
              <a:effectLst/>
              <a:latin typeface="Meiryo" panose="020B0604030504040204" pitchFamily="34" charset="-128"/>
              <a:ea typeface="Meiryo" panose="020B0604030504040204" pitchFamily="34" charset="-128"/>
              <a:cs typeface="Arial" charset="0"/>
            </a:endParaRPr>
          </a:p>
        </p:txBody>
      </p:sp>
    </p:spTree>
    <p:extLst>
      <p:ext uri="{BB962C8B-B14F-4D97-AF65-F5344CB8AC3E}">
        <p14:creationId xmlns:p14="http://schemas.microsoft.com/office/powerpoint/2010/main" val="18350062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281" y="1507910"/>
            <a:ext cx="3223953" cy="2464205"/>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5024551" y="1565592"/>
                <a:ext cx="2868927" cy="2062103"/>
              </a:xfrm>
              <a:prstGeom prst="rect">
                <a:avLst/>
              </a:prstGeom>
              <a:noFill/>
            </p:spPr>
            <p:txBody>
              <a:bodyPr wrap="square" rtlCol="0">
                <a:spAutoFit/>
              </a:bodyPr>
              <a:lstStyle/>
              <a:p>
                <a:pPr algn="l"/>
                <a:r>
                  <a:rPr lang="ja-JP" altLang="en-US" sz="1600" dirty="0">
                    <a:latin typeface="Meiryo" panose="020B0604030504040204" pitchFamily="34" charset="-128"/>
                    <a:ea typeface="Meiryo" panose="020B0604030504040204" pitchFamily="34" charset="-128"/>
                  </a:rPr>
                  <a:t>・左右対称になった西洋の釣鐘と似た形状の曲線（ベルカーブ）</a:t>
                </a:r>
                <a:endParaRPr lang="en-US" altLang="ja-JP" sz="1600" dirty="0">
                  <a:latin typeface="Meiryo" panose="020B0604030504040204" pitchFamily="34" charset="-128"/>
                  <a:ea typeface="Meiryo" panose="020B0604030504040204" pitchFamily="34" charset="-128"/>
                </a:endParaRPr>
              </a:p>
              <a:p>
                <a:pPr algn="l"/>
                <a:endParaRPr lang="en-US" altLang="ja-JP" sz="1600" dirty="0">
                  <a:latin typeface="Meiryo" panose="020B0604030504040204" pitchFamily="34" charset="-128"/>
                  <a:ea typeface="Meiryo" panose="020B0604030504040204" pitchFamily="34" charset="-128"/>
                </a:endParaRPr>
              </a:p>
              <a:p>
                <a:pPr algn="l"/>
                <a:r>
                  <a:rPr lang="ja-JP" altLang="en-US" sz="1600" dirty="0">
                    <a:latin typeface="Meiryo" panose="020B0604030504040204" pitchFamily="34" charset="-128"/>
                    <a:ea typeface="Meiryo" panose="020B0604030504040204" pitchFamily="34" charset="-128"/>
                  </a:rPr>
                  <a:t>・</a:t>
                </a:r>
                <a:r>
                  <a:rPr lang="ja-JP" altLang="en-US" sz="1600" dirty="0">
                    <a:solidFill>
                      <a:schemeClr val="tx1"/>
                    </a:solidFill>
                    <a:latin typeface="Meiryo" panose="020B0604030504040204" pitchFamily="34" charset="-128"/>
                    <a:ea typeface="Meiryo" panose="020B0604030504040204" pitchFamily="34" charset="-128"/>
                  </a:rPr>
                  <a:t>平均値</a:t>
                </a:r>
                <a14:m>
                  <m:oMath xmlns:m="http://schemas.openxmlformats.org/officeDocument/2006/math">
                    <m:r>
                      <a:rPr lang="ja-JP" altLang="en-US" sz="1600" i="1"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𝜇</m:t>
                    </m:r>
                  </m:oMath>
                </a14:m>
                <a:r>
                  <a:rPr lang="ja-JP" altLang="en-US" sz="1600" dirty="0">
                    <a:solidFill>
                      <a:schemeClr val="tx1"/>
                    </a:solidFill>
                    <a:latin typeface="Meiryo" panose="020B0604030504040204" pitchFamily="34" charset="-128"/>
                    <a:ea typeface="Meiryo" panose="020B0604030504040204" pitchFamily="34" charset="-128"/>
                  </a:rPr>
                  <a:t> 、標準偏差</a:t>
                </a:r>
                <a14:m>
                  <m:oMath xmlns:m="http://schemas.openxmlformats.org/officeDocument/2006/math">
                    <m:r>
                      <a:rPr lang="en-US" altLang="ja-JP" sz="1600"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𝜎</m:t>
                    </m:r>
                    <m:r>
                      <a:rPr lang="en-US" altLang="ja-JP" sz="1600" i="1" dirty="0">
                        <a:solidFill>
                          <a:schemeClr val="tx1"/>
                        </a:solidFill>
                        <a:latin typeface="Cambria Math" panose="02040503050406030204" pitchFamily="18" charset="0"/>
                        <a:ea typeface="メイリオ" panose="020B0604030504040204" pitchFamily="50" charset="-128"/>
                      </a:rPr>
                      <m:t> </m:t>
                    </m:r>
                  </m:oMath>
                </a14:m>
                <a:r>
                  <a:rPr lang="ja-JP" altLang="en-US" sz="1600" dirty="0">
                    <a:solidFill>
                      <a:schemeClr val="tx1"/>
                    </a:solidFill>
                    <a:latin typeface="Meiryo" panose="020B0604030504040204" pitchFamily="34" charset="-128"/>
                    <a:ea typeface="Meiryo" panose="020B0604030504040204" pitchFamily="34" charset="-128"/>
                  </a:rPr>
                  <a:t>の</a:t>
                </a:r>
                <a:r>
                  <a:rPr lang="ja-JP" altLang="en-US" sz="1600" dirty="0">
                    <a:latin typeface="Meiryo" panose="020B0604030504040204" pitchFamily="34" charset="-128"/>
                    <a:ea typeface="Meiryo" panose="020B0604030504040204" pitchFamily="34" charset="-128"/>
                  </a:rPr>
                  <a:t>２つのパラメータが決まると形が決まる。</a:t>
                </a:r>
                <a:endParaRPr lang="en-US" altLang="ja-JP" sz="1600" dirty="0">
                  <a:latin typeface="Meiryo" panose="020B0604030504040204" pitchFamily="34" charset="-128"/>
                  <a:ea typeface="Meiryo" panose="020B0604030504040204" pitchFamily="34" charset="-128"/>
                </a:endParaRPr>
              </a:p>
              <a:p>
                <a:pPr marL="160738" indent="-160738">
                  <a:buFont typeface="Wingdings" charset="2"/>
                  <a:buChar char="ü"/>
                </a:pPr>
                <a:endParaRPr lang="ja-JP" altLang="en-US" sz="1600" dirty="0">
                  <a:latin typeface="Meiryo" panose="020B0604030504040204" pitchFamily="34" charset="-128"/>
                  <a:ea typeface="Meiryo" panose="020B0604030504040204" pitchFamily="34"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024551" y="1565592"/>
                <a:ext cx="2868927" cy="2062103"/>
              </a:xfrm>
              <a:prstGeom prst="rect">
                <a:avLst/>
              </a:prstGeom>
              <a:blipFill>
                <a:blip r:embed="rId4"/>
                <a:stretch>
                  <a:fillRect l="-1327" t="-610" r="-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2852164" y="3930020"/>
                <a:ext cx="827636"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852164" y="3930020"/>
                <a:ext cx="827636" cy="346249"/>
              </a:xfrm>
              <a:prstGeom prst="rect">
                <a:avLst/>
              </a:prstGeom>
              <a:blipFill>
                <a:blip r:embed="rId5"/>
                <a:stretch>
                  <a:fillRect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425239" y="2640812"/>
                <a:ext cx="425758"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25239" y="2640812"/>
                <a:ext cx="425758" cy="438582"/>
              </a:xfrm>
              <a:prstGeom prst="rect">
                <a:avLst/>
              </a:prstGeom>
              <a:blipFill>
                <a:blip r:embed="rId6"/>
                <a:stretch>
                  <a:fillRect/>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ja-JP" altLang="en-US" b="1" dirty="0"/>
              <a:t>正規分布</a:t>
            </a:r>
            <a:endParaRPr kumimoji="1" lang="ja-JP" altLang="en-US" b="1" dirty="0"/>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3F1E6E0-E3F7-D444-943E-FF2EFCE0E832}"/>
                  </a:ext>
                </a:extLst>
              </p:cNvPr>
              <p:cNvSpPr txBox="1"/>
              <p:nvPr/>
            </p:nvSpPr>
            <p:spPr>
              <a:xfrm>
                <a:off x="1647250" y="1127364"/>
                <a:ext cx="827636"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Cambria Math" charset="0"/>
                          <a:cs typeface="Cambria Math" charset="0"/>
                        </a:rPr>
                        <m:t>𝑁</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𝜇</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𝜎</m:t>
                      </m:r>
                      <m:r>
                        <a:rPr lang="en-US" altLang="ja-JP" sz="2400" i="1">
                          <a:latin typeface="Cambria Math" panose="02040503050406030204" pitchFamily="18" charset="0"/>
                          <a:ea typeface="Cambria Math" charset="0"/>
                          <a:cs typeface="Cambria Math" charset="0"/>
                        </a:rPr>
                        <m:t>)</m:t>
                      </m:r>
                    </m:oMath>
                  </m:oMathPara>
                </a14:m>
                <a:endParaRPr lang="ja-JP" altLang="en-US" sz="2400" dirty="0"/>
              </a:p>
              <a:p>
                <a:endParaRPr lang="ja-JP" altLang="en-US" sz="2400" dirty="0"/>
              </a:p>
            </p:txBody>
          </p:sp>
        </mc:Choice>
        <mc:Fallback xmlns="">
          <p:sp>
            <p:nvSpPr>
              <p:cNvPr id="15" name="テキスト ボックス 14">
                <a:extLst>
                  <a:ext uri="{FF2B5EF4-FFF2-40B4-BE49-F238E27FC236}">
                    <a16:creationId xmlns:a16="http://schemas.microsoft.com/office/drawing/2014/main" id="{83F1E6E0-E3F7-D444-943E-FF2EFCE0E832}"/>
                  </a:ext>
                </a:extLst>
              </p:cNvPr>
              <p:cNvSpPr txBox="1">
                <a:spLocks noRot="1" noChangeAspect="1" noMove="1" noResize="1" noEditPoints="1" noAdjustHandles="1" noChangeArrowheads="1" noChangeShapeType="1" noTextEdit="1"/>
              </p:cNvSpPr>
              <p:nvPr/>
            </p:nvSpPr>
            <p:spPr>
              <a:xfrm>
                <a:off x="1647250" y="1127364"/>
                <a:ext cx="827636" cy="738664"/>
              </a:xfrm>
              <a:prstGeom prst="rect">
                <a:avLst/>
              </a:prstGeom>
              <a:blipFill>
                <a:blip r:embed="rId7"/>
                <a:stretch>
                  <a:fillRect l="-12121" r="-31818"/>
                </a:stretch>
              </a:blipFill>
            </p:spPr>
            <p:txBody>
              <a:bodyPr/>
              <a:lstStyle/>
              <a:p>
                <a:r>
                  <a:rPr lang="ja-JP" altLang="en-US">
                    <a:noFill/>
                  </a:rPr>
                  <a:t> </a:t>
                </a:r>
              </a:p>
            </p:txBody>
          </p:sp>
        </mc:Fallback>
      </mc:AlternateContent>
      <p:cxnSp>
        <p:nvCxnSpPr>
          <p:cNvPr id="20" name="直線コネクタ 19">
            <a:extLst>
              <a:ext uri="{FF2B5EF4-FFF2-40B4-BE49-F238E27FC236}">
                <a16:creationId xmlns:a16="http://schemas.microsoft.com/office/drawing/2014/main" id="{4E4A7C35-3AD2-4EE7-8B1F-C8D911DC18A8}"/>
              </a:ext>
            </a:extLst>
          </p:cNvPr>
          <p:cNvCxnSpPr>
            <a:cxnSpLocks/>
          </p:cNvCxnSpPr>
          <p:nvPr/>
        </p:nvCxnSpPr>
        <p:spPr>
          <a:xfrm>
            <a:off x="3265982" y="1617795"/>
            <a:ext cx="0" cy="2301067"/>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84C21E-F609-4F75-975A-1640CF0E19CB}"/>
              </a:ext>
            </a:extLst>
          </p:cNvPr>
          <p:cNvCxnSpPr>
            <a:cxnSpLocks/>
          </p:cNvCxnSpPr>
          <p:nvPr/>
        </p:nvCxnSpPr>
        <p:spPr>
          <a:xfrm>
            <a:off x="3265983" y="3056311"/>
            <a:ext cx="635729"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FD31EE9-D23A-421B-BBF8-5A0681A3641B}"/>
              </a:ext>
            </a:extLst>
          </p:cNvPr>
          <p:cNvSpPr/>
          <p:nvPr/>
        </p:nvSpPr>
        <p:spPr bwMode="auto">
          <a:xfrm>
            <a:off x="4780923" y="1439279"/>
            <a:ext cx="3316811" cy="2062098"/>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 name="正方形/長方形 6">
            <a:extLst>
              <a:ext uri="{FF2B5EF4-FFF2-40B4-BE49-F238E27FC236}">
                <a16:creationId xmlns:a16="http://schemas.microsoft.com/office/drawing/2014/main" id="{B6A12EA9-56E0-2643-BE0D-5C35776DB659}"/>
              </a:ext>
            </a:extLst>
          </p:cNvPr>
          <p:cNvSpPr/>
          <p:nvPr/>
        </p:nvSpPr>
        <p:spPr bwMode="auto">
          <a:xfrm>
            <a:off x="1905000" y="1127364"/>
            <a:ext cx="381000" cy="380546"/>
          </a:xfrm>
          <a:prstGeom prst="rect">
            <a:avLst/>
          </a:prstGeom>
          <a:solidFill>
            <a:srgbClr val="FF0000">
              <a:alpha val="3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正方形/長方形 15">
            <a:extLst>
              <a:ext uri="{FF2B5EF4-FFF2-40B4-BE49-F238E27FC236}">
                <a16:creationId xmlns:a16="http://schemas.microsoft.com/office/drawing/2014/main" id="{14EE1F43-3D2A-7949-819B-B644D24D3DAC}"/>
              </a:ext>
            </a:extLst>
          </p:cNvPr>
          <p:cNvSpPr/>
          <p:nvPr/>
        </p:nvSpPr>
        <p:spPr bwMode="auto">
          <a:xfrm>
            <a:off x="3044239" y="3893055"/>
            <a:ext cx="381000" cy="380546"/>
          </a:xfrm>
          <a:prstGeom prst="rect">
            <a:avLst/>
          </a:prstGeom>
          <a:solidFill>
            <a:srgbClr val="FF0000">
              <a:alpha val="3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0253598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281" y="1507910"/>
            <a:ext cx="3223953" cy="2464205"/>
          </a:xfrm>
          <a:prstGeom prst="rect">
            <a:avLst/>
          </a:prstGeom>
        </p:spPr>
      </p:pic>
      <mc:AlternateContent xmlns:mc="http://schemas.openxmlformats.org/markup-compatibility/2006" xmlns:a14="http://schemas.microsoft.com/office/drawing/2010/main">
        <mc:Choice Requires="a14">
          <p:sp>
            <p:nvSpPr>
              <p:cNvPr id="6" name="テキスト ボックス 5"/>
              <p:cNvSpPr txBox="1"/>
              <p:nvPr/>
            </p:nvSpPr>
            <p:spPr>
              <a:xfrm>
                <a:off x="5024551" y="1565592"/>
                <a:ext cx="2868927" cy="2062103"/>
              </a:xfrm>
              <a:prstGeom prst="rect">
                <a:avLst/>
              </a:prstGeom>
              <a:noFill/>
            </p:spPr>
            <p:txBody>
              <a:bodyPr wrap="square" rtlCol="0">
                <a:spAutoFit/>
              </a:bodyPr>
              <a:lstStyle/>
              <a:p>
                <a:pPr algn="l"/>
                <a:r>
                  <a:rPr lang="ja-JP" altLang="en-US" sz="1600" dirty="0">
                    <a:latin typeface="Meiryo" panose="020B0604030504040204" pitchFamily="34" charset="-128"/>
                    <a:ea typeface="Meiryo" panose="020B0604030504040204" pitchFamily="34" charset="-128"/>
                  </a:rPr>
                  <a:t>・左右対称になった西洋の釣鐘と似た形状の曲線（ベルカーブ）</a:t>
                </a:r>
                <a:endParaRPr lang="en-US" altLang="ja-JP" sz="1600" dirty="0">
                  <a:latin typeface="Meiryo" panose="020B0604030504040204" pitchFamily="34" charset="-128"/>
                  <a:ea typeface="Meiryo" panose="020B0604030504040204" pitchFamily="34" charset="-128"/>
                </a:endParaRPr>
              </a:p>
              <a:p>
                <a:pPr algn="l"/>
                <a:endParaRPr lang="en-US" altLang="ja-JP" sz="1600" dirty="0">
                  <a:latin typeface="Meiryo" panose="020B0604030504040204" pitchFamily="34" charset="-128"/>
                  <a:ea typeface="Meiryo" panose="020B0604030504040204" pitchFamily="34" charset="-128"/>
                </a:endParaRPr>
              </a:p>
              <a:p>
                <a:pPr algn="l"/>
                <a:r>
                  <a:rPr lang="ja-JP" altLang="en-US" sz="1600" dirty="0">
                    <a:latin typeface="Meiryo" panose="020B0604030504040204" pitchFamily="34" charset="-128"/>
                    <a:ea typeface="Meiryo" panose="020B0604030504040204" pitchFamily="34" charset="-128"/>
                  </a:rPr>
                  <a:t>・</a:t>
                </a:r>
                <a:r>
                  <a:rPr lang="ja-JP" altLang="en-US" sz="1600" dirty="0">
                    <a:solidFill>
                      <a:schemeClr val="tx1"/>
                    </a:solidFill>
                    <a:latin typeface="Meiryo" panose="020B0604030504040204" pitchFamily="34" charset="-128"/>
                    <a:ea typeface="Meiryo" panose="020B0604030504040204" pitchFamily="34" charset="-128"/>
                  </a:rPr>
                  <a:t>平均値</a:t>
                </a:r>
                <a14:m>
                  <m:oMath xmlns:m="http://schemas.openxmlformats.org/officeDocument/2006/math">
                    <m:r>
                      <a:rPr lang="ja-JP" altLang="en-US" sz="1600" i="1"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𝜇</m:t>
                    </m:r>
                  </m:oMath>
                </a14:m>
                <a:r>
                  <a:rPr lang="ja-JP" altLang="en-US" sz="1600" dirty="0">
                    <a:solidFill>
                      <a:schemeClr val="tx1"/>
                    </a:solidFill>
                    <a:latin typeface="Meiryo" panose="020B0604030504040204" pitchFamily="34" charset="-128"/>
                    <a:ea typeface="Meiryo" panose="020B0604030504040204" pitchFamily="34" charset="-128"/>
                  </a:rPr>
                  <a:t> 、標準偏差</a:t>
                </a:r>
                <a14:m>
                  <m:oMath xmlns:m="http://schemas.openxmlformats.org/officeDocument/2006/math">
                    <m:r>
                      <a:rPr lang="en-US" altLang="ja-JP" sz="1600" dirty="0">
                        <a:solidFill>
                          <a:schemeClr val="tx1"/>
                        </a:solidFill>
                        <a:latin typeface="Cambria Math" panose="02040503050406030204" pitchFamily="18" charset="0"/>
                        <a:ea typeface="メイリオ" panose="020B0604030504040204" pitchFamily="50" charset="-128"/>
                      </a:rPr>
                      <m:t> </m:t>
                    </m:r>
                    <m:r>
                      <a:rPr lang="en-US" altLang="ja-JP" sz="1600" i="1" dirty="0">
                        <a:solidFill>
                          <a:schemeClr val="tx1"/>
                        </a:solidFill>
                        <a:latin typeface="Cambria Math" panose="02040503050406030204" pitchFamily="18" charset="0"/>
                        <a:ea typeface="メイリオ" panose="020B0604030504040204" pitchFamily="50" charset="-128"/>
                      </a:rPr>
                      <m:t>𝜎</m:t>
                    </m:r>
                    <m:r>
                      <a:rPr lang="en-US" altLang="ja-JP" sz="1600" i="1" dirty="0">
                        <a:solidFill>
                          <a:schemeClr val="tx1"/>
                        </a:solidFill>
                        <a:latin typeface="Cambria Math" panose="02040503050406030204" pitchFamily="18" charset="0"/>
                        <a:ea typeface="メイリオ" panose="020B0604030504040204" pitchFamily="50" charset="-128"/>
                      </a:rPr>
                      <m:t> </m:t>
                    </m:r>
                  </m:oMath>
                </a14:m>
                <a:r>
                  <a:rPr lang="ja-JP" altLang="en-US" sz="1600" dirty="0">
                    <a:solidFill>
                      <a:schemeClr val="tx1"/>
                    </a:solidFill>
                    <a:latin typeface="Meiryo" panose="020B0604030504040204" pitchFamily="34" charset="-128"/>
                    <a:ea typeface="Meiryo" panose="020B0604030504040204" pitchFamily="34" charset="-128"/>
                  </a:rPr>
                  <a:t>の</a:t>
                </a:r>
                <a:r>
                  <a:rPr lang="ja-JP" altLang="en-US" sz="1600" dirty="0">
                    <a:latin typeface="Meiryo" panose="020B0604030504040204" pitchFamily="34" charset="-128"/>
                    <a:ea typeface="Meiryo" panose="020B0604030504040204" pitchFamily="34" charset="-128"/>
                  </a:rPr>
                  <a:t>２つのパラメータが決まると形が決まる。</a:t>
                </a:r>
                <a:endParaRPr lang="en-US" altLang="ja-JP" sz="1600" dirty="0">
                  <a:latin typeface="Meiryo" panose="020B0604030504040204" pitchFamily="34" charset="-128"/>
                  <a:ea typeface="Meiryo" panose="020B0604030504040204" pitchFamily="34" charset="-128"/>
                </a:endParaRPr>
              </a:p>
              <a:p>
                <a:pPr marL="160738" indent="-160738">
                  <a:buFont typeface="Wingdings" charset="2"/>
                  <a:buChar char="ü"/>
                </a:pPr>
                <a:endParaRPr lang="ja-JP" altLang="en-US" sz="1600" dirty="0">
                  <a:latin typeface="Meiryo" panose="020B0604030504040204" pitchFamily="34" charset="-128"/>
                  <a:ea typeface="Meiryo" panose="020B0604030504040204" pitchFamily="34"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024551" y="1565592"/>
                <a:ext cx="2868927" cy="2062103"/>
              </a:xfrm>
              <a:prstGeom prst="rect">
                <a:avLst/>
              </a:prstGeom>
              <a:blipFill>
                <a:blip r:embed="rId4"/>
                <a:stretch>
                  <a:fillRect l="-1327" t="-610" r="-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2852164" y="3930020"/>
                <a:ext cx="827636"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𝜇</m:t>
                      </m:r>
                    </m:oMath>
                  </m:oMathPara>
                </a14:m>
                <a:endParaRPr lang="ja-JP" altLang="en-US" sz="225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852164" y="3930020"/>
                <a:ext cx="827636" cy="346249"/>
              </a:xfrm>
              <a:prstGeom prst="rect">
                <a:avLst/>
              </a:prstGeom>
              <a:blipFill>
                <a:blip r:embed="rId5"/>
                <a:stretch>
                  <a:fillRect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425239" y="2640812"/>
                <a:ext cx="425758"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250" i="1">
                          <a:latin typeface="Cambria Math" charset="0"/>
                          <a:ea typeface="Cambria Math" charset="0"/>
                          <a:cs typeface="Cambria Math" charset="0"/>
                        </a:rPr>
                        <m:t>𝜎</m:t>
                      </m:r>
                    </m:oMath>
                  </m:oMathPara>
                </a14:m>
                <a:endParaRPr lang="ja-JP" altLang="en-US" sz="225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3425239" y="2640812"/>
                <a:ext cx="425758" cy="438582"/>
              </a:xfrm>
              <a:prstGeom prst="rect">
                <a:avLst/>
              </a:prstGeom>
              <a:blipFill>
                <a:blip r:embed="rId6"/>
                <a:stretch>
                  <a:fillRect/>
                </a:stretch>
              </a:blipFill>
            </p:spPr>
            <p:txBody>
              <a:bodyPr/>
              <a:lstStyle/>
              <a:p>
                <a:r>
                  <a:rPr lang="ja-JP" altLang="en-US">
                    <a:noFill/>
                  </a:rPr>
                  <a:t> </a:t>
                </a:r>
              </a:p>
            </p:txBody>
          </p:sp>
        </mc:Fallback>
      </mc:AlternateContent>
      <p:sp>
        <p:nvSpPr>
          <p:cNvPr id="3" name="タイトル 2"/>
          <p:cNvSpPr>
            <a:spLocks noGrp="1"/>
          </p:cNvSpPr>
          <p:nvPr>
            <p:ph type="title"/>
          </p:nvPr>
        </p:nvSpPr>
        <p:spPr/>
        <p:txBody>
          <a:bodyPr/>
          <a:lstStyle/>
          <a:p>
            <a:r>
              <a:rPr lang="ja-JP" altLang="en-US" b="1" dirty="0"/>
              <a:t>正規分布</a:t>
            </a:r>
            <a:endParaRPr kumimoji="1" lang="ja-JP" altLang="en-US" b="1" dirty="0"/>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3F1E6E0-E3F7-D444-943E-FF2EFCE0E832}"/>
                  </a:ext>
                </a:extLst>
              </p:cNvPr>
              <p:cNvSpPr txBox="1"/>
              <p:nvPr/>
            </p:nvSpPr>
            <p:spPr>
              <a:xfrm>
                <a:off x="1647250" y="1127364"/>
                <a:ext cx="827636"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ea typeface="Cambria Math" charset="0"/>
                          <a:cs typeface="Cambria Math" charset="0"/>
                        </a:rPr>
                        <m:t>𝑁</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𝜇</m:t>
                      </m:r>
                      <m:r>
                        <a:rPr lang="en-US" altLang="ja-JP" sz="2400" i="1">
                          <a:latin typeface="Cambria Math" panose="02040503050406030204" pitchFamily="18" charset="0"/>
                          <a:ea typeface="Cambria Math" charset="0"/>
                          <a:cs typeface="Cambria Math" charset="0"/>
                        </a:rPr>
                        <m:t>,</m:t>
                      </m:r>
                      <m:r>
                        <a:rPr lang="ja-JP" altLang="en-US" sz="2400" i="1">
                          <a:latin typeface="Cambria Math" charset="0"/>
                          <a:ea typeface="Cambria Math" charset="0"/>
                          <a:cs typeface="Cambria Math" charset="0"/>
                        </a:rPr>
                        <m:t>𝜎</m:t>
                      </m:r>
                      <m:r>
                        <a:rPr lang="en-US" altLang="ja-JP" sz="2400" i="1">
                          <a:latin typeface="Cambria Math" panose="02040503050406030204" pitchFamily="18" charset="0"/>
                          <a:ea typeface="Cambria Math" charset="0"/>
                          <a:cs typeface="Cambria Math" charset="0"/>
                        </a:rPr>
                        <m:t>)</m:t>
                      </m:r>
                    </m:oMath>
                  </m:oMathPara>
                </a14:m>
                <a:endParaRPr lang="ja-JP" altLang="en-US" sz="2400" dirty="0"/>
              </a:p>
              <a:p>
                <a:endParaRPr lang="ja-JP" altLang="en-US" sz="2400" dirty="0"/>
              </a:p>
            </p:txBody>
          </p:sp>
        </mc:Choice>
        <mc:Fallback xmlns="">
          <p:sp>
            <p:nvSpPr>
              <p:cNvPr id="15" name="テキスト ボックス 14">
                <a:extLst>
                  <a:ext uri="{FF2B5EF4-FFF2-40B4-BE49-F238E27FC236}">
                    <a16:creationId xmlns:a16="http://schemas.microsoft.com/office/drawing/2014/main" id="{83F1E6E0-E3F7-D444-943E-FF2EFCE0E832}"/>
                  </a:ext>
                </a:extLst>
              </p:cNvPr>
              <p:cNvSpPr txBox="1">
                <a:spLocks noRot="1" noChangeAspect="1" noMove="1" noResize="1" noEditPoints="1" noAdjustHandles="1" noChangeArrowheads="1" noChangeShapeType="1" noTextEdit="1"/>
              </p:cNvSpPr>
              <p:nvPr/>
            </p:nvSpPr>
            <p:spPr>
              <a:xfrm>
                <a:off x="1647250" y="1127364"/>
                <a:ext cx="827636" cy="738664"/>
              </a:xfrm>
              <a:prstGeom prst="rect">
                <a:avLst/>
              </a:prstGeom>
              <a:blipFill>
                <a:blip r:embed="rId7"/>
                <a:stretch>
                  <a:fillRect l="-12121" r="-31818"/>
                </a:stretch>
              </a:blipFill>
            </p:spPr>
            <p:txBody>
              <a:bodyPr/>
              <a:lstStyle/>
              <a:p>
                <a:r>
                  <a:rPr lang="ja-JP" altLang="en-US">
                    <a:noFill/>
                  </a:rPr>
                  <a:t> </a:t>
                </a:r>
              </a:p>
            </p:txBody>
          </p:sp>
        </mc:Fallback>
      </mc:AlternateContent>
      <p:cxnSp>
        <p:nvCxnSpPr>
          <p:cNvPr id="20" name="直線コネクタ 19">
            <a:extLst>
              <a:ext uri="{FF2B5EF4-FFF2-40B4-BE49-F238E27FC236}">
                <a16:creationId xmlns:a16="http://schemas.microsoft.com/office/drawing/2014/main" id="{4E4A7C35-3AD2-4EE7-8B1F-C8D911DC18A8}"/>
              </a:ext>
            </a:extLst>
          </p:cNvPr>
          <p:cNvCxnSpPr>
            <a:cxnSpLocks/>
          </p:cNvCxnSpPr>
          <p:nvPr/>
        </p:nvCxnSpPr>
        <p:spPr>
          <a:xfrm>
            <a:off x="3265982" y="1617795"/>
            <a:ext cx="0" cy="2301067"/>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F84C21E-F609-4F75-975A-1640CF0E19CB}"/>
              </a:ext>
            </a:extLst>
          </p:cNvPr>
          <p:cNvCxnSpPr>
            <a:cxnSpLocks/>
          </p:cNvCxnSpPr>
          <p:nvPr/>
        </p:nvCxnSpPr>
        <p:spPr>
          <a:xfrm>
            <a:off x="3265983" y="3056311"/>
            <a:ext cx="635729"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FD31EE9-D23A-421B-BBF8-5A0681A3641B}"/>
              </a:ext>
            </a:extLst>
          </p:cNvPr>
          <p:cNvSpPr/>
          <p:nvPr/>
        </p:nvSpPr>
        <p:spPr bwMode="auto">
          <a:xfrm>
            <a:off x="4780923" y="1439279"/>
            <a:ext cx="3316811" cy="2062098"/>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 name="正方形/長方形 6">
            <a:extLst>
              <a:ext uri="{FF2B5EF4-FFF2-40B4-BE49-F238E27FC236}">
                <a16:creationId xmlns:a16="http://schemas.microsoft.com/office/drawing/2014/main" id="{B6A12EA9-56E0-2643-BE0D-5C35776DB659}"/>
              </a:ext>
            </a:extLst>
          </p:cNvPr>
          <p:cNvSpPr/>
          <p:nvPr/>
        </p:nvSpPr>
        <p:spPr bwMode="auto">
          <a:xfrm>
            <a:off x="2284386" y="1123950"/>
            <a:ext cx="381000" cy="380546"/>
          </a:xfrm>
          <a:prstGeom prst="rect">
            <a:avLst/>
          </a:prstGeom>
          <a:solidFill>
            <a:srgbClr val="FF0000">
              <a:alpha val="3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6" name="正方形/長方形 15">
            <a:extLst>
              <a:ext uri="{FF2B5EF4-FFF2-40B4-BE49-F238E27FC236}">
                <a16:creationId xmlns:a16="http://schemas.microsoft.com/office/drawing/2014/main" id="{14EE1F43-3D2A-7949-819B-B644D24D3DAC}"/>
              </a:ext>
            </a:extLst>
          </p:cNvPr>
          <p:cNvSpPr/>
          <p:nvPr/>
        </p:nvSpPr>
        <p:spPr bwMode="auto">
          <a:xfrm>
            <a:off x="3469997" y="2647572"/>
            <a:ext cx="381000" cy="380546"/>
          </a:xfrm>
          <a:prstGeom prst="rect">
            <a:avLst/>
          </a:prstGeom>
          <a:solidFill>
            <a:srgbClr val="FF0000">
              <a:alpha val="3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59754116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209550"/>
            <a:ext cx="6561260" cy="465992"/>
          </a:xfrm>
        </p:spPr>
        <p:txBody>
          <a:bodyPr/>
          <a:lstStyle/>
          <a:p>
            <a:r>
              <a:rPr lang="ja-JP" altLang="en-US" b="1" dirty="0"/>
              <a:t>２つのパラメータで形が決まる</a:t>
            </a:r>
            <a:endParaRPr kumimoji="1" lang="ja-JP" altLang="en-US" dirty="0"/>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4E0E1C57-9089-854F-877C-7FCDCA2659EC}"/>
                  </a:ext>
                </a:extLst>
              </p:cNvPr>
              <p:cNvSpPr/>
              <p:nvPr/>
            </p:nvSpPr>
            <p:spPr>
              <a:xfrm>
                <a:off x="1919817" y="1174184"/>
                <a:ext cx="1544525" cy="43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6" i="1">
                          <a:latin typeface="Cambria Math" panose="02040503050406030204" pitchFamily="18" charset="0"/>
                          <a:ea typeface="Cambria Math" charset="0"/>
                          <a:cs typeface="Cambria Math" charset="0"/>
                        </a:rPr>
                        <m:t>𝑁</m:t>
                      </m:r>
                      <m:r>
                        <a:rPr lang="en-US" altLang="ja-JP" sz="2216" i="1">
                          <a:latin typeface="Cambria Math" panose="02040503050406030204" pitchFamily="18" charset="0"/>
                          <a:ea typeface="Cambria Math" charset="0"/>
                          <a:cs typeface="Cambria Math" charset="0"/>
                        </a:rPr>
                        <m:t>(220,32)</m:t>
                      </m:r>
                    </m:oMath>
                  </m:oMathPara>
                </a14:m>
                <a:endParaRPr lang="ja-JP" altLang="en-US" sz="2216" dirty="0"/>
              </a:p>
            </p:txBody>
          </p:sp>
        </mc:Choice>
        <mc:Fallback xmlns="">
          <p:sp>
            <p:nvSpPr>
              <p:cNvPr id="3" name="正方形/長方形 2">
                <a:extLst>
                  <a:ext uri="{FF2B5EF4-FFF2-40B4-BE49-F238E27FC236}">
                    <a16:creationId xmlns:a16="http://schemas.microsoft.com/office/drawing/2014/main" id="{4E0E1C57-9089-854F-877C-7FCDCA2659EC}"/>
                  </a:ext>
                </a:extLst>
              </p:cNvPr>
              <p:cNvSpPr>
                <a:spLocks noRot="1" noChangeAspect="1" noMove="1" noResize="1" noEditPoints="1" noAdjustHandles="1" noChangeArrowheads="1" noChangeShapeType="1" noTextEdit="1"/>
              </p:cNvSpPr>
              <p:nvPr/>
            </p:nvSpPr>
            <p:spPr>
              <a:xfrm>
                <a:off x="1919817" y="1174184"/>
                <a:ext cx="1544525" cy="433324"/>
              </a:xfrm>
              <a:prstGeom prst="rect">
                <a:avLst/>
              </a:prstGeom>
              <a:blipFill>
                <a:blip r:embed="rId2"/>
                <a:stretch>
                  <a:fillRect b="-1549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182361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正方形/長方形 10"/>
              <p:cNvSpPr/>
              <p:nvPr/>
            </p:nvSpPr>
            <p:spPr>
              <a:xfrm>
                <a:off x="4254760" y="4009360"/>
                <a:ext cx="969176"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ea typeface="Meiryo" charset="-128"/>
                          <a:cs typeface="Meiryo" charset="-128"/>
                        </a:rPr>
                        <m:t>𝜇</m:t>
                      </m:r>
                      <m:r>
                        <a:rPr lang="en-US" altLang="ja-JP" sz="1575">
                          <a:latin typeface="Cambria Math" charset="0"/>
                          <a:ea typeface="Meiryo" charset="-128"/>
                          <a:cs typeface="Meiryo" charset="-128"/>
                        </a:rPr>
                        <m:t>=220</m:t>
                      </m:r>
                    </m:oMath>
                  </m:oMathPara>
                </a14:m>
                <a:endParaRPr lang="en-US" altLang="ja-JP" sz="1575" dirty="0">
                  <a:latin typeface="Meiryo" charset="-128"/>
                  <a:ea typeface="Meiryo" charset="-128"/>
                  <a:cs typeface="Meiryo"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254760" y="4009360"/>
                <a:ext cx="969176" cy="334707"/>
              </a:xfrm>
              <a:prstGeom prst="rect">
                <a:avLst/>
              </a:prstGeom>
              <a:blipFill>
                <a:blip r:embed="rId2"/>
                <a:stretch>
                  <a:fillRect/>
                </a:stretch>
              </a:blipFill>
            </p:spPr>
            <p:txBody>
              <a:bodyPr/>
              <a:lstStyle/>
              <a:p>
                <a:r>
                  <a:rPr lang="ja-JP" altLang="en-US">
                    <a:noFill/>
                  </a:rPr>
                  <a:t> </a:t>
                </a:r>
              </a:p>
            </p:txBody>
          </p:sp>
        </mc:Fallback>
      </mc:AlternateContent>
      <p:cxnSp>
        <p:nvCxnSpPr>
          <p:cNvPr id="13" name="直線コネクタ 12"/>
          <p:cNvCxnSpPr>
            <a:cxnSpLocks/>
          </p:cNvCxnSpPr>
          <p:nvPr/>
        </p:nvCxnSpPr>
        <p:spPr>
          <a:xfrm>
            <a:off x="4677608" y="1820205"/>
            <a:ext cx="0" cy="2118463"/>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4677609" y="2961874"/>
            <a:ext cx="807850"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637654" y="2571751"/>
                <a:ext cx="864467"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ea typeface="Meiryo" charset="-128"/>
                          <a:cs typeface="Meiryo" charset="-128"/>
                        </a:rPr>
                        <m:t>𝜎</m:t>
                      </m:r>
                      <m:r>
                        <a:rPr lang="en-US" altLang="ja-JP" sz="1575">
                          <a:latin typeface="Cambria Math" charset="0"/>
                          <a:ea typeface="Meiryo" charset="-128"/>
                          <a:cs typeface="Meiryo" charset="-128"/>
                        </a:rPr>
                        <m:t>=</m:t>
                      </m:r>
                      <m:r>
                        <a:rPr lang="en-US" altLang="ja-JP" sz="1575" i="1">
                          <a:latin typeface="Cambria Math" charset="0"/>
                          <a:ea typeface="Meiryo" charset="-128"/>
                          <a:cs typeface="Meiryo" charset="-128"/>
                        </a:rPr>
                        <m:t>32</m:t>
                      </m:r>
                    </m:oMath>
                  </m:oMathPara>
                </a14:m>
                <a:endParaRPr lang="ja-JP" altLang="en-US" sz="1575" dirty="0">
                  <a:latin typeface="Meiryo" charset="-128"/>
                  <a:ea typeface="Meiryo" charset="-128"/>
                  <a:cs typeface="Meiryo"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4637654" y="2571751"/>
                <a:ext cx="864467" cy="33470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4E0E1C57-9089-854F-877C-7FCDCA2659EC}"/>
                  </a:ext>
                </a:extLst>
              </p:cNvPr>
              <p:cNvSpPr/>
              <p:nvPr/>
            </p:nvSpPr>
            <p:spPr>
              <a:xfrm>
                <a:off x="1919817" y="1174184"/>
                <a:ext cx="1544525" cy="43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6" i="1">
                          <a:latin typeface="Cambria Math" panose="02040503050406030204" pitchFamily="18" charset="0"/>
                          <a:ea typeface="Cambria Math" charset="0"/>
                          <a:cs typeface="Cambria Math" charset="0"/>
                        </a:rPr>
                        <m:t>𝑁</m:t>
                      </m:r>
                      <m:r>
                        <a:rPr lang="en-US" altLang="ja-JP" sz="2216" i="1">
                          <a:latin typeface="Cambria Math" panose="02040503050406030204" pitchFamily="18" charset="0"/>
                          <a:ea typeface="Cambria Math" charset="0"/>
                          <a:cs typeface="Cambria Math" charset="0"/>
                        </a:rPr>
                        <m:t>(220,32)</m:t>
                      </m:r>
                    </m:oMath>
                  </m:oMathPara>
                </a14:m>
                <a:endParaRPr lang="ja-JP" altLang="en-US" sz="2216" dirty="0"/>
              </a:p>
            </p:txBody>
          </p:sp>
        </mc:Choice>
        <mc:Fallback xmlns="">
          <p:sp>
            <p:nvSpPr>
              <p:cNvPr id="3" name="正方形/長方形 2">
                <a:extLst>
                  <a:ext uri="{FF2B5EF4-FFF2-40B4-BE49-F238E27FC236}">
                    <a16:creationId xmlns:a16="http://schemas.microsoft.com/office/drawing/2014/main" id="{4E0E1C57-9089-854F-877C-7FCDCA2659EC}"/>
                  </a:ext>
                </a:extLst>
              </p:cNvPr>
              <p:cNvSpPr>
                <a:spLocks noRot="1" noChangeAspect="1" noMove="1" noResize="1" noEditPoints="1" noAdjustHandles="1" noChangeArrowheads="1" noChangeShapeType="1" noTextEdit="1"/>
              </p:cNvSpPr>
              <p:nvPr/>
            </p:nvSpPr>
            <p:spPr>
              <a:xfrm>
                <a:off x="1919817" y="1174184"/>
                <a:ext cx="1544525" cy="433324"/>
              </a:xfrm>
              <a:prstGeom prst="rect">
                <a:avLst/>
              </a:prstGeom>
              <a:blipFill>
                <a:blip r:embed="rId4"/>
                <a:stretch>
                  <a:fillRect b="-15493"/>
                </a:stretch>
              </a:blipFill>
            </p:spPr>
            <p:txBody>
              <a:bodyPr/>
              <a:lstStyle/>
              <a:p>
                <a:r>
                  <a:rPr lang="ja-JP" altLang="en-US">
                    <a:noFill/>
                  </a:rPr>
                  <a:t> </a:t>
                </a:r>
              </a:p>
            </p:txBody>
          </p:sp>
        </mc:Fallback>
      </mc:AlternateContent>
      <p:sp>
        <p:nvSpPr>
          <p:cNvPr id="10" name="タイトル 1">
            <a:extLst>
              <a:ext uri="{FF2B5EF4-FFF2-40B4-BE49-F238E27FC236}">
                <a16:creationId xmlns:a16="http://schemas.microsoft.com/office/drawing/2014/main" id="{86623891-FC6D-E14D-AB8A-722F4236D2B3}"/>
              </a:ext>
            </a:extLst>
          </p:cNvPr>
          <p:cNvSpPr>
            <a:spLocks noGrp="1"/>
          </p:cNvSpPr>
          <p:nvPr>
            <p:ph type="title"/>
          </p:nvPr>
        </p:nvSpPr>
        <p:spPr>
          <a:xfrm>
            <a:off x="685800" y="209550"/>
            <a:ext cx="6561260" cy="465992"/>
          </a:xfrm>
        </p:spPr>
        <p:txBody>
          <a:bodyPr/>
          <a:lstStyle/>
          <a:p>
            <a:r>
              <a:rPr lang="ja-JP" altLang="en-US" b="1" dirty="0"/>
              <a:t>２つのパラメータで形が決まる</a:t>
            </a:r>
            <a:endParaRPr kumimoji="1" lang="ja-JP" altLang="en-US" dirty="0"/>
          </a:p>
        </p:txBody>
      </p:sp>
    </p:spTree>
    <p:extLst>
      <p:ext uri="{BB962C8B-B14F-4D97-AF65-F5344CB8AC3E}">
        <p14:creationId xmlns:p14="http://schemas.microsoft.com/office/powerpoint/2010/main" val="26603640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92301" y="1781149"/>
            <a:ext cx="5003500" cy="2188167"/>
          </a:xfrm>
          <a:prstGeom prst="rect">
            <a:avLst/>
          </a:prstGeom>
        </p:spPr>
      </p:pic>
      <mc:AlternateContent xmlns:mc="http://schemas.openxmlformats.org/markup-compatibility/2006" xmlns:a14="http://schemas.microsoft.com/office/drawing/2010/main">
        <mc:Choice Requires="a14">
          <p:sp>
            <p:nvSpPr>
              <p:cNvPr id="11" name="正方形/長方形 10"/>
              <p:cNvSpPr/>
              <p:nvPr/>
            </p:nvSpPr>
            <p:spPr>
              <a:xfrm>
                <a:off x="4254760" y="4009360"/>
                <a:ext cx="969176"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ea typeface="Meiryo" charset="-128"/>
                          <a:cs typeface="Meiryo" charset="-128"/>
                        </a:rPr>
                        <m:t>𝜇</m:t>
                      </m:r>
                      <m:r>
                        <a:rPr lang="en-US" altLang="ja-JP" sz="1575">
                          <a:latin typeface="Cambria Math" charset="0"/>
                          <a:ea typeface="Meiryo" charset="-128"/>
                          <a:cs typeface="Meiryo" charset="-128"/>
                        </a:rPr>
                        <m:t>=220</m:t>
                      </m:r>
                    </m:oMath>
                  </m:oMathPara>
                </a14:m>
                <a:endParaRPr lang="en-US" altLang="ja-JP" sz="1575" dirty="0">
                  <a:latin typeface="Meiryo" charset="-128"/>
                  <a:ea typeface="Meiryo" charset="-128"/>
                  <a:cs typeface="Meiryo"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254760" y="4009360"/>
                <a:ext cx="969176" cy="334707"/>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p:cNvCxnSpPr>
            <a:endCxn id="5" idx="2"/>
          </p:cNvCxnSpPr>
          <p:nvPr/>
        </p:nvCxnSpPr>
        <p:spPr>
          <a:xfrm>
            <a:off x="4677608" y="1820205"/>
            <a:ext cx="0" cy="2118463"/>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4677609" y="2961874"/>
            <a:ext cx="807850"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637654" y="2571751"/>
                <a:ext cx="864467"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ea typeface="Meiryo" charset="-128"/>
                          <a:cs typeface="Meiryo" charset="-128"/>
                        </a:rPr>
                        <m:t>𝜎</m:t>
                      </m:r>
                      <m:r>
                        <a:rPr lang="en-US" altLang="ja-JP" sz="1575">
                          <a:latin typeface="Cambria Math" charset="0"/>
                          <a:ea typeface="Meiryo" charset="-128"/>
                          <a:cs typeface="Meiryo" charset="-128"/>
                        </a:rPr>
                        <m:t>=</m:t>
                      </m:r>
                      <m:r>
                        <a:rPr lang="en-US" altLang="ja-JP" sz="1575" i="1">
                          <a:latin typeface="Cambria Math" charset="0"/>
                          <a:ea typeface="Meiryo" charset="-128"/>
                          <a:cs typeface="Meiryo" charset="-128"/>
                        </a:rPr>
                        <m:t>32</m:t>
                      </m:r>
                    </m:oMath>
                  </m:oMathPara>
                </a14:m>
                <a:endParaRPr lang="ja-JP" altLang="en-US" sz="1575" dirty="0">
                  <a:latin typeface="Meiryo" charset="-128"/>
                  <a:ea typeface="Meiryo" charset="-128"/>
                  <a:cs typeface="Meiryo"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4637654" y="2571751"/>
                <a:ext cx="864467" cy="33470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4E0E1C57-9089-854F-877C-7FCDCA2659EC}"/>
                  </a:ext>
                </a:extLst>
              </p:cNvPr>
              <p:cNvSpPr/>
              <p:nvPr/>
            </p:nvSpPr>
            <p:spPr>
              <a:xfrm>
                <a:off x="1919817" y="1174184"/>
                <a:ext cx="1544525" cy="43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6" i="1">
                          <a:latin typeface="Cambria Math" panose="02040503050406030204" pitchFamily="18" charset="0"/>
                          <a:ea typeface="Cambria Math" charset="0"/>
                          <a:cs typeface="Cambria Math" charset="0"/>
                        </a:rPr>
                        <m:t>𝑁</m:t>
                      </m:r>
                      <m:r>
                        <a:rPr lang="en-US" altLang="ja-JP" sz="2216" i="1">
                          <a:latin typeface="Cambria Math" panose="02040503050406030204" pitchFamily="18" charset="0"/>
                          <a:ea typeface="Cambria Math" charset="0"/>
                          <a:cs typeface="Cambria Math" charset="0"/>
                        </a:rPr>
                        <m:t>(220,32)</m:t>
                      </m:r>
                    </m:oMath>
                  </m:oMathPara>
                </a14:m>
                <a:endParaRPr lang="ja-JP" altLang="en-US" sz="2216" dirty="0"/>
              </a:p>
            </p:txBody>
          </p:sp>
        </mc:Choice>
        <mc:Fallback xmlns="">
          <p:sp>
            <p:nvSpPr>
              <p:cNvPr id="3" name="正方形/長方形 2">
                <a:extLst>
                  <a:ext uri="{FF2B5EF4-FFF2-40B4-BE49-F238E27FC236}">
                    <a16:creationId xmlns:a16="http://schemas.microsoft.com/office/drawing/2014/main" id="{4E0E1C57-9089-854F-877C-7FCDCA2659EC}"/>
                  </a:ext>
                </a:extLst>
              </p:cNvPr>
              <p:cNvSpPr>
                <a:spLocks noRot="1" noChangeAspect="1" noMove="1" noResize="1" noEditPoints="1" noAdjustHandles="1" noChangeArrowheads="1" noChangeShapeType="1" noTextEdit="1"/>
              </p:cNvSpPr>
              <p:nvPr/>
            </p:nvSpPr>
            <p:spPr>
              <a:xfrm>
                <a:off x="1919817" y="1174184"/>
                <a:ext cx="1544525" cy="433324"/>
              </a:xfrm>
              <a:prstGeom prst="rect">
                <a:avLst/>
              </a:prstGeom>
              <a:blipFill>
                <a:blip r:embed="rId5"/>
                <a:stretch>
                  <a:fillRect b="-15493"/>
                </a:stretch>
              </a:blipFill>
            </p:spPr>
            <p:txBody>
              <a:bodyPr/>
              <a:lstStyle/>
              <a:p>
                <a:r>
                  <a:rPr lang="ja-JP" altLang="en-US">
                    <a:noFill/>
                  </a:rPr>
                  <a:t> </a:t>
                </a:r>
              </a:p>
            </p:txBody>
          </p:sp>
        </mc:Fallback>
      </mc:AlternateContent>
      <p:sp>
        <p:nvSpPr>
          <p:cNvPr id="12" name="タイトル 1">
            <a:extLst>
              <a:ext uri="{FF2B5EF4-FFF2-40B4-BE49-F238E27FC236}">
                <a16:creationId xmlns:a16="http://schemas.microsoft.com/office/drawing/2014/main" id="{4E8935D4-0F53-CC48-B255-BC933F694E30}"/>
              </a:ext>
            </a:extLst>
          </p:cNvPr>
          <p:cNvSpPr txBox="1">
            <a:spLocks/>
          </p:cNvSpPr>
          <p:nvPr/>
        </p:nvSpPr>
        <p:spPr bwMode="auto">
          <a:xfrm>
            <a:off x="685800" y="209550"/>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1950">
                <a:solidFill>
                  <a:schemeClr val="tx1"/>
                </a:solidFill>
                <a:latin typeface="Arial" charset="0"/>
                <a:ea typeface="ＭＳ Ｐゴシック" pitchFamily="50" charset="-128"/>
              </a:defRPr>
            </a:lvl2pPr>
            <a:lvl3pPr algn="l" rtl="0" eaLnBrk="0" fontAlgn="base" hangingPunct="0">
              <a:spcBef>
                <a:spcPct val="0"/>
              </a:spcBef>
              <a:spcAft>
                <a:spcPct val="0"/>
              </a:spcAft>
              <a:defRPr sz="1950">
                <a:solidFill>
                  <a:schemeClr val="tx1"/>
                </a:solidFill>
                <a:latin typeface="Arial" charset="0"/>
                <a:ea typeface="ＭＳ Ｐゴシック" pitchFamily="50" charset="-128"/>
              </a:defRPr>
            </a:lvl3pPr>
            <a:lvl4pPr algn="l" rtl="0" eaLnBrk="0" fontAlgn="base" hangingPunct="0">
              <a:spcBef>
                <a:spcPct val="0"/>
              </a:spcBef>
              <a:spcAft>
                <a:spcPct val="0"/>
              </a:spcAft>
              <a:defRPr sz="1950">
                <a:solidFill>
                  <a:schemeClr val="tx1"/>
                </a:solidFill>
                <a:latin typeface="Arial" charset="0"/>
                <a:ea typeface="ＭＳ Ｐゴシック" pitchFamily="50" charset="-128"/>
              </a:defRPr>
            </a:lvl4pPr>
            <a:lvl5pPr algn="l" rtl="0" eaLnBrk="0" fontAlgn="base" hangingPunct="0">
              <a:spcBef>
                <a:spcPct val="0"/>
              </a:spcBef>
              <a:spcAft>
                <a:spcPct val="0"/>
              </a:spcAft>
              <a:defRPr sz="1950">
                <a:solidFill>
                  <a:schemeClr val="tx1"/>
                </a:solidFill>
                <a:latin typeface="Arial" charset="0"/>
                <a:ea typeface="ＭＳ Ｐゴシック" pitchFamily="50" charset="-128"/>
              </a:defRPr>
            </a:lvl5pPr>
            <a:lvl6pPr marL="342900" algn="l" rtl="0" fontAlgn="base">
              <a:spcBef>
                <a:spcPct val="0"/>
              </a:spcBef>
              <a:spcAft>
                <a:spcPct val="0"/>
              </a:spcAft>
              <a:defRPr sz="1950">
                <a:solidFill>
                  <a:schemeClr val="tx1"/>
                </a:solidFill>
                <a:latin typeface="Arial" charset="0"/>
                <a:ea typeface="ＭＳ Ｐゴシック" pitchFamily="50" charset="-128"/>
              </a:defRPr>
            </a:lvl6pPr>
            <a:lvl7pPr marL="685800" algn="l" rtl="0" fontAlgn="base">
              <a:spcBef>
                <a:spcPct val="0"/>
              </a:spcBef>
              <a:spcAft>
                <a:spcPct val="0"/>
              </a:spcAft>
              <a:defRPr sz="1950">
                <a:solidFill>
                  <a:schemeClr val="tx1"/>
                </a:solidFill>
                <a:latin typeface="Arial" charset="0"/>
                <a:ea typeface="ＭＳ Ｐゴシック" pitchFamily="50" charset="-128"/>
              </a:defRPr>
            </a:lvl7pPr>
            <a:lvl8pPr marL="1028700" algn="l" rtl="0" fontAlgn="base">
              <a:spcBef>
                <a:spcPct val="0"/>
              </a:spcBef>
              <a:spcAft>
                <a:spcPct val="0"/>
              </a:spcAft>
              <a:defRPr sz="1950">
                <a:solidFill>
                  <a:schemeClr val="tx1"/>
                </a:solidFill>
                <a:latin typeface="Arial" charset="0"/>
                <a:ea typeface="ＭＳ Ｐゴシック" pitchFamily="50" charset="-128"/>
              </a:defRPr>
            </a:lvl8pPr>
            <a:lvl9pPr marL="1371600" algn="l" rtl="0" fontAlgn="base">
              <a:spcBef>
                <a:spcPct val="0"/>
              </a:spcBef>
              <a:spcAft>
                <a:spcPct val="0"/>
              </a:spcAft>
              <a:defRPr sz="1950">
                <a:solidFill>
                  <a:schemeClr val="tx1"/>
                </a:solidFill>
                <a:latin typeface="Arial" charset="0"/>
                <a:ea typeface="ＭＳ Ｐゴシック" pitchFamily="50" charset="-128"/>
              </a:defRPr>
            </a:lvl9pPr>
          </a:lstStyle>
          <a:p>
            <a:r>
              <a:rPr lang="ja-JP" altLang="en-US" kern="0"/>
              <a:t>２つのパラメータで形が決まる</a:t>
            </a:r>
            <a:endParaRPr kumimoji="1" lang="ja-JP" altLang="en-US" kern="0" dirty="0"/>
          </a:p>
        </p:txBody>
      </p:sp>
    </p:spTree>
    <p:extLst>
      <p:ext uri="{BB962C8B-B14F-4D97-AF65-F5344CB8AC3E}">
        <p14:creationId xmlns:p14="http://schemas.microsoft.com/office/powerpoint/2010/main" val="1908709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4E0E1C57-9089-854F-877C-7FCDCA2659EC}"/>
                  </a:ext>
                </a:extLst>
              </p:cNvPr>
              <p:cNvSpPr/>
              <p:nvPr/>
            </p:nvSpPr>
            <p:spPr>
              <a:xfrm>
                <a:off x="1919817" y="1174184"/>
                <a:ext cx="1544525" cy="43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6" i="1">
                          <a:latin typeface="Cambria Math" panose="02040503050406030204" pitchFamily="18" charset="0"/>
                          <a:ea typeface="Cambria Math" charset="0"/>
                          <a:cs typeface="Cambria Math" charset="0"/>
                        </a:rPr>
                        <m:t>𝑁</m:t>
                      </m:r>
                      <m:r>
                        <a:rPr lang="en-US" altLang="ja-JP" sz="2216" i="1">
                          <a:latin typeface="Cambria Math" panose="02040503050406030204" pitchFamily="18" charset="0"/>
                          <a:ea typeface="Cambria Math" charset="0"/>
                          <a:cs typeface="Cambria Math" charset="0"/>
                        </a:rPr>
                        <m:t>(220,50)</m:t>
                      </m:r>
                    </m:oMath>
                  </m:oMathPara>
                </a14:m>
                <a:endParaRPr lang="ja-JP" altLang="en-US" sz="2216" dirty="0"/>
              </a:p>
            </p:txBody>
          </p:sp>
        </mc:Choice>
        <mc:Fallback xmlns="">
          <p:sp>
            <p:nvSpPr>
              <p:cNvPr id="3" name="正方形/長方形 2">
                <a:extLst>
                  <a:ext uri="{FF2B5EF4-FFF2-40B4-BE49-F238E27FC236}">
                    <a16:creationId xmlns:a16="http://schemas.microsoft.com/office/drawing/2014/main" id="{4E0E1C57-9089-854F-877C-7FCDCA2659EC}"/>
                  </a:ext>
                </a:extLst>
              </p:cNvPr>
              <p:cNvSpPr>
                <a:spLocks noRot="1" noChangeAspect="1" noMove="1" noResize="1" noEditPoints="1" noAdjustHandles="1" noChangeArrowheads="1" noChangeShapeType="1" noTextEdit="1"/>
              </p:cNvSpPr>
              <p:nvPr/>
            </p:nvSpPr>
            <p:spPr>
              <a:xfrm>
                <a:off x="1919817" y="1174184"/>
                <a:ext cx="1544525" cy="433324"/>
              </a:xfrm>
              <a:prstGeom prst="rect">
                <a:avLst/>
              </a:prstGeom>
              <a:blipFill>
                <a:blip r:embed="rId2"/>
                <a:stretch>
                  <a:fillRect b="-15493"/>
                </a:stretch>
              </a:blipFill>
            </p:spPr>
            <p:txBody>
              <a:bodyPr/>
              <a:lstStyle/>
              <a:p>
                <a:r>
                  <a:rPr lang="ja-JP" altLang="en-US">
                    <a:noFill/>
                  </a:rPr>
                  <a:t> </a:t>
                </a:r>
              </a:p>
            </p:txBody>
          </p:sp>
        </mc:Fallback>
      </mc:AlternateContent>
      <p:sp>
        <p:nvSpPr>
          <p:cNvPr id="6" name="タイトル 1">
            <a:extLst>
              <a:ext uri="{FF2B5EF4-FFF2-40B4-BE49-F238E27FC236}">
                <a16:creationId xmlns:a16="http://schemas.microsoft.com/office/drawing/2014/main" id="{95689031-B8D7-B343-A15C-91AF19B6EAF9}"/>
              </a:ext>
            </a:extLst>
          </p:cNvPr>
          <p:cNvSpPr>
            <a:spLocks noGrp="1"/>
          </p:cNvSpPr>
          <p:nvPr>
            <p:ph type="title"/>
          </p:nvPr>
        </p:nvSpPr>
        <p:spPr>
          <a:xfrm>
            <a:off x="685800" y="209550"/>
            <a:ext cx="6561260" cy="465992"/>
          </a:xfrm>
        </p:spPr>
        <p:txBody>
          <a:bodyPr/>
          <a:lstStyle/>
          <a:p>
            <a:r>
              <a:rPr lang="ja-JP" altLang="en-US" b="1" dirty="0"/>
              <a:t>２つのパラメータで形が決まる</a:t>
            </a:r>
            <a:endParaRPr kumimoji="1" lang="ja-JP" altLang="en-US" dirty="0"/>
          </a:p>
        </p:txBody>
      </p:sp>
    </p:spTree>
    <p:extLst>
      <p:ext uri="{BB962C8B-B14F-4D97-AF65-F5344CB8AC3E}">
        <p14:creationId xmlns:p14="http://schemas.microsoft.com/office/powerpoint/2010/main" val="2805402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7" name="テキスト ボックス 6"/>
          <p:cNvSpPr txBox="1"/>
          <p:nvPr/>
        </p:nvSpPr>
        <p:spPr>
          <a:xfrm>
            <a:off x="1657014" y="1186850"/>
            <a:ext cx="1430200" cy="305468"/>
          </a:xfrm>
          <a:prstGeom prst="rect">
            <a:avLst/>
          </a:prstGeom>
          <a:noFill/>
        </p:spPr>
        <p:txBody>
          <a:bodyPr wrap="none" rtlCol="0">
            <a:spAutoFit/>
          </a:bodyPr>
          <a:lstStyle/>
          <a:p>
            <a:r>
              <a:rPr kumimoji="1" lang="ja-JP" altLang="en-US" sz="1385" b="1" dirty="0">
                <a:latin typeface="メイリオ" panose="020B0604030504040204" pitchFamily="50" charset="-128"/>
                <a:ea typeface="メイリオ" panose="020B0604030504040204" pitchFamily="50" charset="-128"/>
              </a:rPr>
              <a:t>例：コイン投げ</a:t>
            </a:r>
          </a:p>
        </p:txBody>
      </p:sp>
      <p:sp>
        <p:nvSpPr>
          <p:cNvPr id="6" name="テキスト ボックス 5">
            <a:extLst>
              <a:ext uri="{FF2B5EF4-FFF2-40B4-BE49-F238E27FC236}">
                <a16:creationId xmlns:a16="http://schemas.microsoft.com/office/drawing/2014/main" id="{D85E05A8-2A3F-F44D-979A-0E2F8EAD063F}"/>
              </a:ext>
            </a:extLst>
          </p:cNvPr>
          <p:cNvSpPr txBox="1"/>
          <p:nvPr/>
        </p:nvSpPr>
        <p:spPr>
          <a:xfrm>
            <a:off x="2198976" y="1751882"/>
            <a:ext cx="896399"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標本空間</a:t>
            </a:r>
            <a:endParaRPr kumimoji="1" lang="ja-JP" altLang="en-US" sz="1385" dirty="0">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1E849A85-9FA9-D348-9C33-E37156B5F703}"/>
              </a:ext>
            </a:extLst>
          </p:cNvPr>
          <p:cNvGrpSpPr/>
          <p:nvPr/>
        </p:nvGrpSpPr>
        <p:grpSpPr>
          <a:xfrm>
            <a:off x="5288831" y="2037230"/>
            <a:ext cx="2217600" cy="1871882"/>
            <a:chOff x="5988424" y="2656914"/>
            <a:chExt cx="3203201" cy="2703830"/>
          </a:xfrm>
        </p:grpSpPr>
        <p:cxnSp>
          <p:nvCxnSpPr>
            <p:cNvPr id="42" name="直線矢印コネクタ 41">
              <a:extLst>
                <a:ext uri="{FF2B5EF4-FFF2-40B4-BE49-F238E27FC236}">
                  <a16:creationId xmlns:a16="http://schemas.microsoft.com/office/drawing/2014/main" id="{8135B4C6-08C1-4E4F-A065-3349B03804AE}"/>
                </a:ext>
              </a:extLst>
            </p:cNvPr>
            <p:cNvCxnSpPr/>
            <p:nvPr/>
          </p:nvCxnSpPr>
          <p:spPr>
            <a:xfrm>
              <a:off x="6575798" y="3988936"/>
              <a:ext cx="2257054"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円/楕円 50">
              <a:extLst>
                <a:ext uri="{FF2B5EF4-FFF2-40B4-BE49-F238E27FC236}">
                  <a16:creationId xmlns:a16="http://schemas.microsoft.com/office/drawing/2014/main" id="{B15CFD4D-2DF4-6E47-A1FB-494660CD5346}"/>
                </a:ext>
              </a:extLst>
            </p:cNvPr>
            <p:cNvSpPr/>
            <p:nvPr/>
          </p:nvSpPr>
          <p:spPr>
            <a:xfrm>
              <a:off x="5988424" y="2656914"/>
              <a:ext cx="3203201" cy="2703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grpSp>
        <p:nvGrpSpPr>
          <p:cNvPr id="66" name="グループ化 65">
            <a:extLst>
              <a:ext uri="{FF2B5EF4-FFF2-40B4-BE49-F238E27FC236}">
                <a16:creationId xmlns:a16="http://schemas.microsoft.com/office/drawing/2014/main" id="{FCB517FC-8D94-7B46-8D76-C7A5F7EEBB35}"/>
              </a:ext>
            </a:extLst>
          </p:cNvPr>
          <p:cNvGrpSpPr/>
          <p:nvPr/>
        </p:nvGrpSpPr>
        <p:grpSpPr>
          <a:xfrm>
            <a:off x="4210201" y="2644855"/>
            <a:ext cx="2835342" cy="671438"/>
            <a:chOff x="4430402" y="3534594"/>
            <a:chExt cx="4095495" cy="969854"/>
          </a:xfrm>
        </p:grpSpPr>
        <p:sp>
          <p:nvSpPr>
            <p:cNvPr id="55" name="テキスト ボックス 54">
              <a:extLst>
                <a:ext uri="{FF2B5EF4-FFF2-40B4-BE49-F238E27FC236}">
                  <a16:creationId xmlns:a16="http://schemas.microsoft.com/office/drawing/2014/main" id="{5F2627C9-CF72-9342-95FE-30B9CA8331CB}"/>
                </a:ext>
              </a:extLst>
            </p:cNvPr>
            <p:cNvSpPr txBox="1"/>
            <p:nvPr/>
          </p:nvSpPr>
          <p:spPr>
            <a:xfrm>
              <a:off x="8099390" y="4063217"/>
              <a:ext cx="426507" cy="441231"/>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endParaRPr kumimoji="1" lang="ja-JP" altLang="en-US" sz="1385"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E9C95EAF-EA3B-894F-B370-E66C35722AD0}"/>
                    </a:ext>
                  </a:extLst>
                </p:cNvPr>
                <p:cNvSpPr txBox="1"/>
                <p:nvPr/>
              </p:nvSpPr>
              <p:spPr>
                <a:xfrm>
                  <a:off x="4430402" y="3534594"/>
                  <a:ext cx="1045194" cy="266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200" i="1">
                            <a:latin typeface="Cambria Math" charset="0"/>
                            <a:ea typeface="メイリオ" panose="020B0604030504040204" pitchFamily="50" charset="-128"/>
                          </a:rPr>
                          <m:t>𝑋</m:t>
                        </m:r>
                        <m:d>
                          <m:dPr>
                            <m:ctrlPr>
                              <a:rPr kumimoji="1" lang="en-US" altLang="ja-JP" sz="1200" i="1">
                                <a:latin typeface="Cambria Math" panose="02040503050406030204" pitchFamily="18" charset="0"/>
                                <a:ea typeface="メイリオ" panose="020B0604030504040204" pitchFamily="50" charset="-128"/>
                              </a:rPr>
                            </m:ctrlPr>
                          </m:dPr>
                          <m:e>
                            <m:r>
                              <a:rPr lang="ja-JP" altLang="en-US" sz="1200" i="1">
                                <a:latin typeface="Cambria Math" charset="0"/>
                                <a:ea typeface="メイリオ" panose="020B0604030504040204" pitchFamily="50" charset="-128"/>
                              </a:rPr>
                              <m:t>表</m:t>
                            </m:r>
                          </m:e>
                        </m:d>
                        <m:r>
                          <a:rPr kumimoji="1" lang="en-US" altLang="ja-JP" sz="1200" i="1">
                            <a:latin typeface="Cambria Math" charset="0"/>
                            <a:ea typeface="メイリオ" panose="020B0604030504040204" pitchFamily="50" charset="-128"/>
                          </a:rPr>
                          <m:t>=1</m:t>
                        </m:r>
                      </m:oMath>
                    </m:oMathPara>
                  </a14:m>
                  <a:endParaRPr kumimoji="1" lang="ja-JP" altLang="en-US" sz="1200" dirty="0">
                    <a:latin typeface="メイリオ" panose="020B0604030504040204" pitchFamily="50" charset="-128"/>
                    <a:ea typeface="メイリオ" panose="020B0604030504040204" pitchFamily="50" charset="-128"/>
                  </a:endParaRPr>
                </a:p>
              </p:txBody>
            </p:sp>
          </mc:Choice>
          <mc:Fallback xmlns="">
            <p:sp>
              <p:nvSpPr>
                <p:cNvPr id="64" name="テキスト ボックス 63">
                  <a:extLst>
                    <a:ext uri="{FF2B5EF4-FFF2-40B4-BE49-F238E27FC236}">
                      <a16:creationId xmlns:a16="http://schemas.microsoft.com/office/drawing/2014/main" id="{E9C95EAF-EA3B-894F-B370-E66C35722AD0}"/>
                    </a:ext>
                  </a:extLst>
                </p:cNvPr>
                <p:cNvSpPr txBox="1">
                  <a:spLocks noRot="1" noChangeAspect="1" noMove="1" noResize="1" noEditPoints="1" noAdjustHandles="1" noChangeArrowheads="1" noChangeShapeType="1" noTextEdit="1"/>
                </p:cNvSpPr>
                <p:nvPr/>
              </p:nvSpPr>
              <p:spPr>
                <a:xfrm>
                  <a:off x="4430402" y="3534594"/>
                  <a:ext cx="1045194" cy="266740"/>
                </a:xfrm>
                <a:prstGeom prst="rect">
                  <a:avLst/>
                </a:prstGeom>
                <a:blipFill>
                  <a:blip r:embed="rId3"/>
                  <a:stretch>
                    <a:fillRect l="-7627" t="-20000" b="-16667"/>
                  </a:stretch>
                </a:blipFill>
              </p:spPr>
              <p:txBody>
                <a:bodyPr/>
                <a:lstStyle/>
                <a:p>
                  <a:r>
                    <a:rPr lang="ja-JP" altLang="en-US">
                      <a:noFill/>
                    </a:rPr>
                    <a:t> </a:t>
                  </a:r>
                </a:p>
              </p:txBody>
            </p:sp>
          </mc:Fallback>
        </mc:AlternateContent>
      </p:grpSp>
      <p:sp>
        <p:nvSpPr>
          <p:cNvPr id="5" name="コンテンツ プレースホルダー 4">
            <a:extLst>
              <a:ext uri="{FF2B5EF4-FFF2-40B4-BE49-F238E27FC236}">
                <a16:creationId xmlns:a16="http://schemas.microsoft.com/office/drawing/2014/main" id="{E8110639-5E15-4842-BE74-7D8C6F363729}"/>
              </a:ext>
            </a:extLst>
          </p:cNvPr>
          <p:cNvSpPr>
            <a:spLocks noGrp="1"/>
          </p:cNvSpPr>
          <p:nvPr>
            <p:ph idx="1"/>
          </p:nvPr>
        </p:nvSpPr>
        <p:spPr/>
        <p:txBody>
          <a:bodyPr/>
          <a:lstStyle/>
          <a:p>
            <a:endParaRPr lang="ja-JP" altLang="en-US"/>
          </a:p>
        </p:txBody>
      </p:sp>
      <p:sp>
        <p:nvSpPr>
          <p:cNvPr id="3" name="楕円 2">
            <a:extLst>
              <a:ext uri="{FF2B5EF4-FFF2-40B4-BE49-F238E27FC236}">
                <a16:creationId xmlns:a16="http://schemas.microsoft.com/office/drawing/2014/main" id="{ED8C2E14-EB38-4FEC-AEFF-CB700771D653}"/>
              </a:ext>
            </a:extLst>
          </p:cNvPr>
          <p:cNvSpPr/>
          <p:nvPr/>
        </p:nvSpPr>
        <p:spPr bwMode="auto">
          <a:xfrm>
            <a:off x="2350157" y="2132535"/>
            <a:ext cx="646276" cy="60465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楕円 36">
            <a:extLst>
              <a:ext uri="{FF2B5EF4-FFF2-40B4-BE49-F238E27FC236}">
                <a16:creationId xmlns:a16="http://schemas.microsoft.com/office/drawing/2014/main" id="{5E2CC3F0-CAB6-4E8C-938A-8FE2D63183EA}"/>
              </a:ext>
            </a:extLst>
          </p:cNvPr>
          <p:cNvSpPr/>
          <p:nvPr/>
        </p:nvSpPr>
        <p:spPr bwMode="auto">
          <a:xfrm>
            <a:off x="2369480" y="3156130"/>
            <a:ext cx="646276" cy="604652"/>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9" name="直線コネクタ 8">
            <a:extLst>
              <a:ext uri="{FF2B5EF4-FFF2-40B4-BE49-F238E27FC236}">
                <a16:creationId xmlns:a16="http://schemas.microsoft.com/office/drawing/2014/main" id="{307FCA89-BF99-4ADA-9AAC-D8592084E3A7}"/>
              </a:ext>
            </a:extLst>
          </p:cNvPr>
          <p:cNvCxnSpPr>
            <a:cxnSpLocks/>
          </p:cNvCxnSpPr>
          <p:nvPr/>
        </p:nvCxnSpPr>
        <p:spPr bwMode="auto">
          <a:xfrm>
            <a:off x="6000749" y="2908396"/>
            <a:ext cx="2580" cy="102005"/>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536AA86B-7598-434B-99D0-566AC271FB85}"/>
              </a:ext>
            </a:extLst>
          </p:cNvPr>
          <p:cNvCxnSpPr>
            <a:cxnSpLocks/>
          </p:cNvCxnSpPr>
          <p:nvPr/>
        </p:nvCxnSpPr>
        <p:spPr bwMode="auto">
          <a:xfrm>
            <a:off x="6895325" y="2908396"/>
            <a:ext cx="2580" cy="102005"/>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2" name="テキスト ボックス 11">
            <a:extLst>
              <a:ext uri="{FF2B5EF4-FFF2-40B4-BE49-F238E27FC236}">
                <a16:creationId xmlns:a16="http://schemas.microsoft.com/office/drawing/2014/main" id="{BFEF6DE9-5740-4513-97EB-334E3713D797}"/>
              </a:ext>
            </a:extLst>
          </p:cNvPr>
          <p:cNvSpPr txBox="1"/>
          <p:nvPr/>
        </p:nvSpPr>
        <p:spPr>
          <a:xfrm>
            <a:off x="2504827" y="2289131"/>
            <a:ext cx="1107766" cy="369332"/>
          </a:xfrm>
          <a:prstGeom prst="rect">
            <a:avLst/>
          </a:prstGeom>
          <a:noFill/>
        </p:spPr>
        <p:txBody>
          <a:bodyPr wrap="square" rtlCol="0">
            <a:spAutoFit/>
          </a:bodyPr>
          <a:lstStyle/>
          <a:p>
            <a:pPr algn="l"/>
            <a:r>
              <a:rPr kumimoji="1" lang="ja-JP" altLang="en-US" sz="1800" b="1" dirty="0">
                <a:latin typeface="メイリオ" panose="020B0604030504040204" pitchFamily="50" charset="-128"/>
                <a:ea typeface="メイリオ" panose="020B0604030504040204" pitchFamily="50" charset="-128"/>
              </a:rPr>
              <a:t>表</a:t>
            </a:r>
          </a:p>
        </p:txBody>
      </p:sp>
      <p:sp>
        <p:nvSpPr>
          <p:cNvPr id="44" name="テキスト ボックス 43">
            <a:extLst>
              <a:ext uri="{FF2B5EF4-FFF2-40B4-BE49-F238E27FC236}">
                <a16:creationId xmlns:a16="http://schemas.microsoft.com/office/drawing/2014/main" id="{B0A1E060-3CD1-46AB-97D8-E952E1FA75C5}"/>
              </a:ext>
            </a:extLst>
          </p:cNvPr>
          <p:cNvSpPr txBox="1"/>
          <p:nvPr/>
        </p:nvSpPr>
        <p:spPr>
          <a:xfrm>
            <a:off x="2510248" y="3308818"/>
            <a:ext cx="1107766" cy="369332"/>
          </a:xfrm>
          <a:prstGeom prst="rect">
            <a:avLst/>
          </a:prstGeom>
          <a:noFill/>
        </p:spPr>
        <p:txBody>
          <a:bodyPr wrap="square" rtlCol="0">
            <a:spAutoFit/>
          </a:bodyPr>
          <a:lstStyle/>
          <a:p>
            <a:pPr algn="l"/>
            <a:r>
              <a:rPr kumimoji="1" lang="ja-JP" altLang="en-US" sz="1800" b="1" dirty="0">
                <a:solidFill>
                  <a:schemeClr val="bg1"/>
                </a:solidFill>
                <a:latin typeface="メイリオ" panose="020B0604030504040204" pitchFamily="50" charset="-128"/>
                <a:ea typeface="メイリオ" panose="020B0604030504040204" pitchFamily="50" charset="-128"/>
              </a:rPr>
              <a:t>裏</a:t>
            </a:r>
          </a:p>
        </p:txBody>
      </p:sp>
      <p:cxnSp>
        <p:nvCxnSpPr>
          <p:cNvPr id="17" name="直線矢印コネクタ 16">
            <a:extLst>
              <a:ext uri="{FF2B5EF4-FFF2-40B4-BE49-F238E27FC236}">
                <a16:creationId xmlns:a16="http://schemas.microsoft.com/office/drawing/2014/main" id="{3C87A906-32B0-4AB9-8AFE-02B18A028419}"/>
              </a:ext>
            </a:extLst>
          </p:cNvPr>
          <p:cNvCxnSpPr>
            <a:cxnSpLocks/>
            <a:stCxn id="12" idx="0"/>
          </p:cNvCxnSpPr>
          <p:nvPr/>
        </p:nvCxnSpPr>
        <p:spPr bwMode="auto">
          <a:xfrm>
            <a:off x="3058710" y="2289131"/>
            <a:ext cx="3735134" cy="62899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21" name="楕円 20">
            <a:extLst>
              <a:ext uri="{FF2B5EF4-FFF2-40B4-BE49-F238E27FC236}">
                <a16:creationId xmlns:a16="http://schemas.microsoft.com/office/drawing/2014/main" id="{2BA2F7B9-ED4A-4802-9B55-349163F812E8}"/>
              </a:ext>
            </a:extLst>
          </p:cNvPr>
          <p:cNvSpPr/>
          <p:nvPr/>
        </p:nvSpPr>
        <p:spPr bwMode="auto">
          <a:xfrm>
            <a:off x="5960189" y="2920593"/>
            <a:ext cx="81120" cy="77612"/>
          </a:xfrm>
          <a:prstGeom prst="ellipse">
            <a:avLst/>
          </a:prstGeom>
          <a:solidFill>
            <a:schemeClr val="bg1"/>
          </a:solidFill>
          <a:ln w="222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67" name="楕円 66">
            <a:extLst>
              <a:ext uri="{FF2B5EF4-FFF2-40B4-BE49-F238E27FC236}">
                <a16:creationId xmlns:a16="http://schemas.microsoft.com/office/drawing/2014/main" id="{0FDB4B71-2AC4-47DA-A62A-5BE0C0D864F2}"/>
              </a:ext>
            </a:extLst>
          </p:cNvPr>
          <p:cNvSpPr/>
          <p:nvPr/>
        </p:nvSpPr>
        <p:spPr bwMode="auto">
          <a:xfrm>
            <a:off x="6854765" y="2918123"/>
            <a:ext cx="81120" cy="77612"/>
          </a:xfrm>
          <a:prstGeom prst="ellipse">
            <a:avLst/>
          </a:prstGeom>
          <a:solidFill>
            <a:schemeClr val="bg1"/>
          </a:solidFill>
          <a:ln w="222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69" name="円/楕円 32">
            <a:extLst>
              <a:ext uri="{FF2B5EF4-FFF2-40B4-BE49-F238E27FC236}">
                <a16:creationId xmlns:a16="http://schemas.microsoft.com/office/drawing/2014/main" id="{8B1B888F-A6A2-4BCB-A69D-222EADDE8124}"/>
              </a:ext>
            </a:extLst>
          </p:cNvPr>
          <p:cNvSpPr/>
          <p:nvPr/>
        </p:nvSpPr>
        <p:spPr>
          <a:xfrm>
            <a:off x="1540205" y="2037229"/>
            <a:ext cx="2296344" cy="18669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nvGrpSpPr>
          <p:cNvPr id="72" name="図形グループ 37">
            <a:extLst>
              <a:ext uri="{FF2B5EF4-FFF2-40B4-BE49-F238E27FC236}">
                <a16:creationId xmlns:a16="http://schemas.microsoft.com/office/drawing/2014/main" id="{3CB513EF-D21A-4CCB-82AE-F3AE746A849D}"/>
              </a:ext>
            </a:extLst>
          </p:cNvPr>
          <p:cNvGrpSpPr/>
          <p:nvPr/>
        </p:nvGrpSpPr>
        <p:grpSpPr>
          <a:xfrm>
            <a:off x="2170372" y="4000925"/>
            <a:ext cx="4618352" cy="369332"/>
            <a:chOff x="2161667" y="6396335"/>
            <a:chExt cx="6670953" cy="533480"/>
          </a:xfrm>
        </p:grpSpPr>
        <p:sp>
          <p:nvSpPr>
            <p:cNvPr id="73" name="テキスト ボックス 72">
              <a:extLst>
                <a:ext uri="{FF2B5EF4-FFF2-40B4-BE49-F238E27FC236}">
                  <a16:creationId xmlns:a16="http://schemas.microsoft.com/office/drawing/2014/main" id="{ADA5234F-6CB9-4B4D-9EB5-59824C554EB3}"/>
                </a:ext>
              </a:extLst>
            </p:cNvPr>
            <p:cNvSpPr txBox="1"/>
            <p:nvPr/>
          </p:nvSpPr>
          <p:spPr>
            <a:xfrm>
              <a:off x="2161667" y="6396335"/>
              <a:ext cx="1267013"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定義域</a:t>
              </a:r>
              <a:endParaRPr kumimoji="1" lang="ja-JP" altLang="en-US" sz="1800" dirty="0">
                <a:latin typeface="メイリオ" panose="020B0604030504040204" pitchFamily="50" charset="-128"/>
                <a:ea typeface="メイリオ" panose="020B0604030504040204" pitchFamily="50" charset="-128"/>
              </a:endParaRPr>
            </a:p>
          </p:txBody>
        </p:sp>
        <p:sp>
          <p:nvSpPr>
            <p:cNvPr id="74" name="テキスト ボックス 73">
              <a:extLst>
                <a:ext uri="{FF2B5EF4-FFF2-40B4-BE49-F238E27FC236}">
                  <a16:creationId xmlns:a16="http://schemas.microsoft.com/office/drawing/2014/main" id="{C7BC29A1-E924-4E8D-A546-7DD41536F0C0}"/>
                </a:ext>
              </a:extLst>
            </p:cNvPr>
            <p:cNvSpPr txBox="1"/>
            <p:nvPr/>
          </p:nvSpPr>
          <p:spPr>
            <a:xfrm>
              <a:off x="7899029" y="6396335"/>
              <a:ext cx="933591"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値域</a:t>
              </a:r>
              <a:endParaRPr kumimoji="1" lang="ja-JP" altLang="en-US" sz="1800" dirty="0">
                <a:latin typeface="メイリオ" panose="020B0604030504040204" pitchFamily="50" charset="-128"/>
                <a:ea typeface="メイリオ" panose="020B0604030504040204" pitchFamily="50" charset="-128"/>
              </a:endParaRPr>
            </a:p>
          </p:txBody>
        </p:sp>
      </p:grpSp>
      <p:sp>
        <p:nvSpPr>
          <p:cNvPr id="75" name="テキスト ボックス 74">
            <a:extLst>
              <a:ext uri="{FF2B5EF4-FFF2-40B4-BE49-F238E27FC236}">
                <a16:creationId xmlns:a16="http://schemas.microsoft.com/office/drawing/2014/main" id="{DB291C80-EF0F-48A5-B647-8709C6BC228A}"/>
              </a:ext>
            </a:extLst>
          </p:cNvPr>
          <p:cNvSpPr txBox="1"/>
          <p:nvPr/>
        </p:nvSpPr>
        <p:spPr>
          <a:xfrm>
            <a:off x="4267450" y="3525805"/>
            <a:ext cx="646332" cy="667747"/>
          </a:xfrm>
          <a:prstGeom prst="rect">
            <a:avLst/>
          </a:prstGeom>
          <a:noFill/>
        </p:spPr>
        <p:txBody>
          <a:bodyPr wrap="none" rtlCol="0">
            <a:spAutoFit/>
          </a:bodyPr>
          <a:lstStyle/>
          <a:p>
            <a:r>
              <a:rPr kumimoji="1" lang="ja-JP" altLang="en-US" sz="1800" dirty="0">
                <a:latin typeface="メイリオ" panose="020B0604030504040204" pitchFamily="50" charset="-128"/>
                <a:ea typeface="メイリオ" panose="020B0604030504040204" pitchFamily="50" charset="-128"/>
              </a:rPr>
              <a:t>関数</a:t>
            </a:r>
            <a:endParaRPr kumimoji="1" lang="en-US" altLang="ja-JP" sz="1800" dirty="0">
              <a:latin typeface="メイリオ" panose="020B0604030504040204" pitchFamily="50" charset="-128"/>
              <a:ea typeface="メイリオ" panose="020B0604030504040204" pitchFamily="50" charset="-128"/>
            </a:endParaRPr>
          </a:p>
          <a:p>
            <a:endParaRPr kumimoji="1" lang="ja-JP" altLang="en-US" sz="1939" dirty="0">
              <a:latin typeface="メイリオ" panose="020B0604030504040204" pitchFamily="50" charset="-128"/>
              <a:ea typeface="メイリオ" panose="020B0604030504040204" pitchFamily="50" charset="-128"/>
            </a:endParaRPr>
          </a:p>
        </p:txBody>
      </p:sp>
      <p:grpSp>
        <p:nvGrpSpPr>
          <p:cNvPr id="76" name="図形グループ 20">
            <a:extLst>
              <a:ext uri="{FF2B5EF4-FFF2-40B4-BE49-F238E27FC236}">
                <a16:creationId xmlns:a16="http://schemas.microsoft.com/office/drawing/2014/main" id="{A0E4FC10-7F8D-43E4-B0E7-55ABFA5C4F54}"/>
              </a:ext>
            </a:extLst>
          </p:cNvPr>
          <p:cNvGrpSpPr/>
          <p:nvPr/>
        </p:nvGrpSpPr>
        <p:grpSpPr>
          <a:xfrm>
            <a:off x="1997249" y="3829438"/>
            <a:ext cx="4786054" cy="816447"/>
            <a:chOff x="1233913" y="5245660"/>
            <a:chExt cx="6913190" cy="1179312"/>
          </a:xfrm>
        </p:grpSpPr>
        <p:sp>
          <p:nvSpPr>
            <p:cNvPr id="77" name="テキスト ボックス 76">
              <a:extLst>
                <a:ext uri="{FF2B5EF4-FFF2-40B4-BE49-F238E27FC236}">
                  <a16:creationId xmlns:a16="http://schemas.microsoft.com/office/drawing/2014/main" id="{AD8B508C-7307-4C56-9F5C-C1FBF0037A09}"/>
                </a:ext>
              </a:extLst>
            </p:cNvPr>
            <p:cNvSpPr txBox="1"/>
            <p:nvPr/>
          </p:nvSpPr>
          <p:spPr>
            <a:xfrm>
              <a:off x="1233913" y="5922427"/>
              <a:ext cx="1767152" cy="502545"/>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標本空間</a:t>
              </a:r>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CCAD8893-E328-4D3B-88EA-48D30C0D49DA}"/>
                </a:ext>
              </a:extLst>
            </p:cNvPr>
            <p:cNvSpPr txBox="1"/>
            <p:nvPr/>
          </p:nvSpPr>
          <p:spPr>
            <a:xfrm>
              <a:off x="6995862" y="5922425"/>
              <a:ext cx="1151241" cy="502545"/>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実数</a:t>
              </a:r>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766CD95-2691-4E56-8B7B-742A754CA757}"/>
                    </a:ext>
                  </a:extLst>
                </p:cNvPr>
                <p:cNvSpPr txBox="1"/>
                <p:nvPr/>
              </p:nvSpPr>
              <p:spPr>
                <a:xfrm>
                  <a:off x="3940900" y="5245660"/>
                  <a:ext cx="2077977" cy="502545"/>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確率変数 </a:t>
                  </a:r>
                  <a14:m>
                    <m:oMath xmlns:m="http://schemas.openxmlformats.org/officeDocument/2006/math">
                      <m:r>
                        <a:rPr kumimoji="1" lang="en-US" altLang="ja-JP" sz="1661" i="1" dirty="0">
                          <a:solidFill>
                            <a:srgbClr val="FF0000"/>
                          </a:solidFill>
                          <a:latin typeface="Cambria Math" panose="02040503050406030204" pitchFamily="18" charset="0"/>
                          <a:ea typeface="メイリオ" panose="020B0604030504040204" pitchFamily="50" charset="-128"/>
                        </a:rPr>
                        <m:t>𝑋</m:t>
                      </m:r>
                    </m:oMath>
                  </a14:m>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79" name="テキスト ボックス 78">
                  <a:extLst>
                    <a:ext uri="{FF2B5EF4-FFF2-40B4-BE49-F238E27FC236}">
                      <a16:creationId xmlns:a16="http://schemas.microsoft.com/office/drawing/2014/main" id="{7766CD95-2691-4E56-8B7B-742A754CA757}"/>
                    </a:ext>
                  </a:extLst>
                </p:cNvPr>
                <p:cNvSpPr txBox="1">
                  <a:spLocks noRot="1" noChangeAspect="1" noMove="1" noResize="1" noEditPoints="1" noAdjustHandles="1" noChangeArrowheads="1" noChangeShapeType="1" noTextEdit="1"/>
                </p:cNvSpPr>
                <p:nvPr/>
              </p:nvSpPr>
              <p:spPr>
                <a:xfrm>
                  <a:off x="3940900" y="5245660"/>
                  <a:ext cx="2077977" cy="502545"/>
                </a:xfrm>
                <a:prstGeom prst="rect">
                  <a:avLst/>
                </a:prstGeom>
                <a:blipFill>
                  <a:blip r:embed="rId5"/>
                  <a:stretch>
                    <a:fillRect l="-2119" t="-5263" r="-2119" b="-24561"/>
                  </a:stretch>
                </a:blipFill>
              </p:spPr>
              <p:txBody>
                <a:bodyPr/>
                <a:lstStyle/>
                <a:p>
                  <a:r>
                    <a:rPr lang="ja-JP" altLang="en-US">
                      <a:noFill/>
                    </a:rPr>
                    <a:t> </a:t>
                  </a:r>
                </a:p>
              </p:txBody>
            </p:sp>
          </mc:Fallback>
        </mc:AlternateContent>
      </p:grpSp>
      <p:sp>
        <p:nvSpPr>
          <p:cNvPr id="35" name="矢印: 下カーブ 34">
            <a:extLst>
              <a:ext uri="{FF2B5EF4-FFF2-40B4-BE49-F238E27FC236}">
                <a16:creationId xmlns:a16="http://schemas.microsoft.com/office/drawing/2014/main" id="{ED9E4919-F700-4CD8-8323-989A1F3A4F2F}"/>
              </a:ext>
            </a:extLst>
          </p:cNvPr>
          <p:cNvSpPr/>
          <p:nvPr/>
        </p:nvSpPr>
        <p:spPr bwMode="auto">
          <a:xfrm>
            <a:off x="3429001" y="1807242"/>
            <a:ext cx="2464775" cy="963779"/>
          </a:xfrm>
          <a:prstGeom prst="curvedDownArrow">
            <a:avLst/>
          </a:prstGeom>
          <a:solidFill>
            <a:srgbClr val="0033C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7583722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正方形/長方形 10"/>
              <p:cNvSpPr/>
              <p:nvPr/>
            </p:nvSpPr>
            <p:spPr>
              <a:xfrm>
                <a:off x="4254760" y="4009360"/>
                <a:ext cx="969176"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ea typeface="Meiryo" charset="-128"/>
                          <a:cs typeface="Meiryo" charset="-128"/>
                        </a:rPr>
                        <m:t>𝜇</m:t>
                      </m:r>
                      <m:r>
                        <a:rPr lang="en-US" altLang="ja-JP" sz="1575">
                          <a:latin typeface="Cambria Math" charset="0"/>
                          <a:ea typeface="Meiryo" charset="-128"/>
                          <a:cs typeface="Meiryo" charset="-128"/>
                        </a:rPr>
                        <m:t>=220</m:t>
                      </m:r>
                    </m:oMath>
                  </m:oMathPara>
                </a14:m>
                <a:endParaRPr lang="en-US" altLang="ja-JP" sz="1575" dirty="0">
                  <a:latin typeface="Meiryo" charset="-128"/>
                  <a:ea typeface="Meiryo" charset="-128"/>
                  <a:cs typeface="Meiryo"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254760" y="4009360"/>
                <a:ext cx="969176" cy="334707"/>
              </a:xfrm>
              <a:prstGeom prst="rect">
                <a:avLst/>
              </a:prstGeom>
              <a:blipFill>
                <a:blip r:embed="rId2"/>
                <a:stretch>
                  <a:fillRect/>
                </a:stretch>
              </a:blipFill>
            </p:spPr>
            <p:txBody>
              <a:bodyPr/>
              <a:lstStyle/>
              <a:p>
                <a:r>
                  <a:rPr lang="ja-JP" altLang="en-US">
                    <a:noFill/>
                  </a:rPr>
                  <a:t> </a:t>
                </a:r>
              </a:p>
            </p:txBody>
          </p:sp>
        </mc:Fallback>
      </mc:AlternateContent>
      <p:cxnSp>
        <p:nvCxnSpPr>
          <p:cNvPr id="13" name="直線コネクタ 12"/>
          <p:cNvCxnSpPr>
            <a:cxnSpLocks/>
          </p:cNvCxnSpPr>
          <p:nvPr/>
        </p:nvCxnSpPr>
        <p:spPr>
          <a:xfrm>
            <a:off x="4680397" y="2415370"/>
            <a:ext cx="13654" cy="1553945"/>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cxnSpLocks/>
          </p:cNvCxnSpPr>
          <p:nvPr/>
        </p:nvCxnSpPr>
        <p:spPr>
          <a:xfrm>
            <a:off x="4680397" y="3200400"/>
            <a:ext cx="980242"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723852" y="2892276"/>
                <a:ext cx="864467"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ea typeface="Meiryo" charset="-128"/>
                          <a:cs typeface="Meiryo" charset="-128"/>
                        </a:rPr>
                        <m:t>𝜎</m:t>
                      </m:r>
                      <m:r>
                        <a:rPr lang="en-US" altLang="ja-JP" sz="1575">
                          <a:latin typeface="Cambria Math" charset="0"/>
                          <a:ea typeface="Meiryo" charset="-128"/>
                          <a:cs typeface="Meiryo" charset="-128"/>
                        </a:rPr>
                        <m:t>=</m:t>
                      </m:r>
                      <m:r>
                        <a:rPr lang="en-US" altLang="ja-JP" sz="1575" i="1">
                          <a:latin typeface="Cambria Math" panose="02040503050406030204" pitchFamily="18" charset="0"/>
                          <a:ea typeface="Meiryo" charset="-128"/>
                          <a:cs typeface="Meiryo" charset="-128"/>
                        </a:rPr>
                        <m:t>50</m:t>
                      </m:r>
                    </m:oMath>
                  </m:oMathPara>
                </a14:m>
                <a:endParaRPr lang="ja-JP" altLang="en-US" sz="1575" dirty="0">
                  <a:latin typeface="Meiryo" charset="-128"/>
                  <a:ea typeface="Meiryo" charset="-128"/>
                  <a:cs typeface="Meiryo"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4723852" y="2892276"/>
                <a:ext cx="864467" cy="33470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4E0E1C57-9089-854F-877C-7FCDCA2659EC}"/>
                  </a:ext>
                </a:extLst>
              </p:cNvPr>
              <p:cNvSpPr/>
              <p:nvPr/>
            </p:nvSpPr>
            <p:spPr>
              <a:xfrm>
                <a:off x="1919817" y="1174184"/>
                <a:ext cx="1544525" cy="43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6" i="1">
                          <a:latin typeface="Cambria Math" panose="02040503050406030204" pitchFamily="18" charset="0"/>
                          <a:ea typeface="Cambria Math" charset="0"/>
                          <a:cs typeface="Cambria Math" charset="0"/>
                        </a:rPr>
                        <m:t>𝑁</m:t>
                      </m:r>
                      <m:r>
                        <a:rPr lang="en-US" altLang="ja-JP" sz="2216" i="1">
                          <a:latin typeface="Cambria Math" panose="02040503050406030204" pitchFamily="18" charset="0"/>
                          <a:ea typeface="Cambria Math" charset="0"/>
                          <a:cs typeface="Cambria Math" charset="0"/>
                        </a:rPr>
                        <m:t>(220,50)</m:t>
                      </m:r>
                    </m:oMath>
                  </m:oMathPara>
                </a14:m>
                <a:endParaRPr lang="ja-JP" altLang="en-US" sz="2216" dirty="0"/>
              </a:p>
            </p:txBody>
          </p:sp>
        </mc:Choice>
        <mc:Fallback xmlns="">
          <p:sp>
            <p:nvSpPr>
              <p:cNvPr id="3" name="正方形/長方形 2">
                <a:extLst>
                  <a:ext uri="{FF2B5EF4-FFF2-40B4-BE49-F238E27FC236}">
                    <a16:creationId xmlns:a16="http://schemas.microsoft.com/office/drawing/2014/main" id="{4E0E1C57-9089-854F-877C-7FCDCA2659EC}"/>
                  </a:ext>
                </a:extLst>
              </p:cNvPr>
              <p:cNvSpPr>
                <a:spLocks noRot="1" noChangeAspect="1" noMove="1" noResize="1" noEditPoints="1" noAdjustHandles="1" noChangeArrowheads="1" noChangeShapeType="1" noTextEdit="1"/>
              </p:cNvSpPr>
              <p:nvPr/>
            </p:nvSpPr>
            <p:spPr>
              <a:xfrm>
                <a:off x="1919817" y="1174184"/>
                <a:ext cx="1544525" cy="433324"/>
              </a:xfrm>
              <a:prstGeom prst="rect">
                <a:avLst/>
              </a:prstGeom>
              <a:blipFill>
                <a:blip r:embed="rId4"/>
                <a:stretch>
                  <a:fillRect b="-15493"/>
                </a:stretch>
              </a:blipFill>
            </p:spPr>
            <p:txBody>
              <a:bodyPr/>
              <a:lstStyle/>
              <a:p>
                <a:r>
                  <a:rPr lang="ja-JP" altLang="en-US">
                    <a:noFill/>
                  </a:rPr>
                  <a:t> </a:t>
                </a:r>
              </a:p>
            </p:txBody>
          </p:sp>
        </mc:Fallback>
      </mc:AlternateContent>
      <p:sp>
        <p:nvSpPr>
          <p:cNvPr id="10" name="タイトル 1">
            <a:extLst>
              <a:ext uri="{FF2B5EF4-FFF2-40B4-BE49-F238E27FC236}">
                <a16:creationId xmlns:a16="http://schemas.microsoft.com/office/drawing/2014/main" id="{89A5C81A-EC38-8C44-9D00-B41E1466D40D}"/>
              </a:ext>
            </a:extLst>
          </p:cNvPr>
          <p:cNvSpPr>
            <a:spLocks noGrp="1"/>
          </p:cNvSpPr>
          <p:nvPr>
            <p:ph type="title"/>
          </p:nvPr>
        </p:nvSpPr>
        <p:spPr>
          <a:xfrm>
            <a:off x="685800" y="209550"/>
            <a:ext cx="6561260" cy="465992"/>
          </a:xfrm>
        </p:spPr>
        <p:txBody>
          <a:bodyPr/>
          <a:lstStyle/>
          <a:p>
            <a:r>
              <a:rPr lang="ja-JP" altLang="en-US" b="1" dirty="0"/>
              <a:t>２つのパラメータで形が決まる</a:t>
            </a:r>
            <a:endParaRPr kumimoji="1" lang="ja-JP" altLang="en-US" dirty="0"/>
          </a:p>
        </p:txBody>
      </p:sp>
    </p:spTree>
    <p:extLst>
      <p:ext uri="{BB962C8B-B14F-4D97-AF65-F5344CB8AC3E}">
        <p14:creationId xmlns:p14="http://schemas.microsoft.com/office/powerpoint/2010/main" val="20448623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95EE13F0-499B-47B4-B10D-893EBEB1F5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3050" y="2415370"/>
            <a:ext cx="6274693" cy="1560849"/>
          </a:xfrm>
          <a:prstGeom prst="rect">
            <a:avLst/>
          </a:prstGeom>
        </p:spPr>
      </p:pic>
      <mc:AlternateContent xmlns:mc="http://schemas.openxmlformats.org/markup-compatibility/2006" xmlns:a14="http://schemas.microsoft.com/office/drawing/2010/main">
        <mc:Choice Requires="a14">
          <p:sp>
            <p:nvSpPr>
              <p:cNvPr id="11" name="正方形/長方形 10"/>
              <p:cNvSpPr/>
              <p:nvPr/>
            </p:nvSpPr>
            <p:spPr>
              <a:xfrm>
                <a:off x="4254760" y="4009360"/>
                <a:ext cx="969176"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ea typeface="Meiryo" charset="-128"/>
                          <a:cs typeface="Meiryo" charset="-128"/>
                        </a:rPr>
                        <m:t>𝜇</m:t>
                      </m:r>
                      <m:r>
                        <a:rPr lang="en-US" altLang="ja-JP" sz="1575">
                          <a:latin typeface="Cambria Math" charset="0"/>
                          <a:ea typeface="Meiryo" charset="-128"/>
                          <a:cs typeface="Meiryo" charset="-128"/>
                        </a:rPr>
                        <m:t>=220</m:t>
                      </m:r>
                    </m:oMath>
                  </m:oMathPara>
                </a14:m>
                <a:endParaRPr lang="en-US" altLang="ja-JP" sz="1575" dirty="0">
                  <a:latin typeface="Meiryo" charset="-128"/>
                  <a:ea typeface="Meiryo" charset="-128"/>
                  <a:cs typeface="Meiryo" charset="-128"/>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4254760" y="4009360"/>
                <a:ext cx="969176" cy="334707"/>
              </a:xfrm>
              <a:prstGeom prst="rect">
                <a:avLst/>
              </a:prstGeom>
              <a:blipFill>
                <a:blip r:embed="rId3"/>
                <a:stretch>
                  <a:fillRect/>
                </a:stretch>
              </a:blipFill>
            </p:spPr>
            <p:txBody>
              <a:bodyPr/>
              <a:lstStyle/>
              <a:p>
                <a:r>
                  <a:rPr lang="ja-JP" altLang="en-US">
                    <a:noFill/>
                  </a:rPr>
                  <a:t> </a:t>
                </a:r>
              </a:p>
            </p:txBody>
          </p:sp>
        </mc:Fallback>
      </mc:AlternateContent>
      <p:cxnSp>
        <p:nvCxnSpPr>
          <p:cNvPr id="13" name="直線コネクタ 12"/>
          <p:cNvCxnSpPr>
            <a:cxnSpLocks/>
            <a:stCxn id="12" idx="0"/>
          </p:cNvCxnSpPr>
          <p:nvPr/>
        </p:nvCxnSpPr>
        <p:spPr>
          <a:xfrm>
            <a:off x="4680397" y="2415370"/>
            <a:ext cx="13654" cy="1553945"/>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cxnSpLocks/>
          </p:cNvCxnSpPr>
          <p:nvPr/>
        </p:nvCxnSpPr>
        <p:spPr>
          <a:xfrm>
            <a:off x="4680397" y="3200400"/>
            <a:ext cx="980242" cy="0"/>
          </a:xfrm>
          <a:prstGeom prst="line">
            <a:avLst/>
          </a:prstGeom>
          <a:ln w="412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723852" y="2892276"/>
                <a:ext cx="864467"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ea typeface="Meiryo" charset="-128"/>
                          <a:cs typeface="Meiryo" charset="-128"/>
                        </a:rPr>
                        <m:t>𝜎</m:t>
                      </m:r>
                      <m:r>
                        <a:rPr lang="en-US" altLang="ja-JP" sz="1575">
                          <a:latin typeface="Cambria Math" charset="0"/>
                          <a:ea typeface="Meiryo" charset="-128"/>
                          <a:cs typeface="Meiryo" charset="-128"/>
                        </a:rPr>
                        <m:t>=</m:t>
                      </m:r>
                      <m:r>
                        <a:rPr lang="en-US" altLang="ja-JP" sz="1575" i="1">
                          <a:latin typeface="Cambria Math" panose="02040503050406030204" pitchFamily="18" charset="0"/>
                          <a:ea typeface="Meiryo" charset="-128"/>
                          <a:cs typeface="Meiryo" charset="-128"/>
                        </a:rPr>
                        <m:t>50</m:t>
                      </m:r>
                    </m:oMath>
                  </m:oMathPara>
                </a14:m>
                <a:endParaRPr lang="ja-JP" altLang="en-US" sz="1575" dirty="0">
                  <a:latin typeface="Meiryo" charset="-128"/>
                  <a:ea typeface="Meiryo" charset="-128"/>
                  <a:cs typeface="Meiryo" charset="-128"/>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4723852" y="2892276"/>
                <a:ext cx="864467" cy="33470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4E0E1C57-9089-854F-877C-7FCDCA2659EC}"/>
                  </a:ext>
                </a:extLst>
              </p:cNvPr>
              <p:cNvSpPr/>
              <p:nvPr/>
            </p:nvSpPr>
            <p:spPr>
              <a:xfrm>
                <a:off x="1919817" y="1174184"/>
                <a:ext cx="1544525" cy="43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216" i="1">
                          <a:latin typeface="Cambria Math" panose="02040503050406030204" pitchFamily="18" charset="0"/>
                          <a:ea typeface="Cambria Math" charset="0"/>
                          <a:cs typeface="Cambria Math" charset="0"/>
                        </a:rPr>
                        <m:t>𝑁</m:t>
                      </m:r>
                      <m:r>
                        <a:rPr lang="en-US" altLang="ja-JP" sz="2216" i="1">
                          <a:latin typeface="Cambria Math" panose="02040503050406030204" pitchFamily="18" charset="0"/>
                          <a:ea typeface="Cambria Math" charset="0"/>
                          <a:cs typeface="Cambria Math" charset="0"/>
                        </a:rPr>
                        <m:t>(220,50)</m:t>
                      </m:r>
                    </m:oMath>
                  </m:oMathPara>
                </a14:m>
                <a:endParaRPr lang="ja-JP" altLang="en-US" sz="2216" dirty="0"/>
              </a:p>
            </p:txBody>
          </p:sp>
        </mc:Choice>
        <mc:Fallback xmlns="">
          <p:sp>
            <p:nvSpPr>
              <p:cNvPr id="3" name="正方形/長方形 2">
                <a:extLst>
                  <a:ext uri="{FF2B5EF4-FFF2-40B4-BE49-F238E27FC236}">
                    <a16:creationId xmlns:a16="http://schemas.microsoft.com/office/drawing/2014/main" id="{4E0E1C57-9089-854F-877C-7FCDCA2659EC}"/>
                  </a:ext>
                </a:extLst>
              </p:cNvPr>
              <p:cNvSpPr>
                <a:spLocks noRot="1" noChangeAspect="1" noMove="1" noResize="1" noEditPoints="1" noAdjustHandles="1" noChangeArrowheads="1" noChangeShapeType="1" noTextEdit="1"/>
              </p:cNvSpPr>
              <p:nvPr/>
            </p:nvSpPr>
            <p:spPr>
              <a:xfrm>
                <a:off x="1919817" y="1174184"/>
                <a:ext cx="1544525" cy="433324"/>
              </a:xfrm>
              <a:prstGeom prst="rect">
                <a:avLst/>
              </a:prstGeom>
              <a:blipFill>
                <a:blip r:embed="rId5"/>
                <a:stretch>
                  <a:fillRect b="-15493"/>
                </a:stretch>
              </a:blipFill>
            </p:spPr>
            <p:txBody>
              <a:bodyPr/>
              <a:lstStyle/>
              <a:p>
                <a:r>
                  <a:rPr lang="ja-JP" altLang="en-US">
                    <a:noFill/>
                  </a:rPr>
                  <a:t> </a:t>
                </a:r>
              </a:p>
            </p:txBody>
          </p:sp>
        </mc:Fallback>
      </mc:AlternateContent>
      <p:sp>
        <p:nvSpPr>
          <p:cNvPr id="14" name="タイトル 1">
            <a:extLst>
              <a:ext uri="{FF2B5EF4-FFF2-40B4-BE49-F238E27FC236}">
                <a16:creationId xmlns:a16="http://schemas.microsoft.com/office/drawing/2014/main" id="{1566728D-9972-5C45-913D-E500EAEA692D}"/>
              </a:ext>
            </a:extLst>
          </p:cNvPr>
          <p:cNvSpPr>
            <a:spLocks noGrp="1"/>
          </p:cNvSpPr>
          <p:nvPr>
            <p:ph type="title"/>
          </p:nvPr>
        </p:nvSpPr>
        <p:spPr>
          <a:xfrm>
            <a:off x="685800" y="209550"/>
            <a:ext cx="6561260" cy="465992"/>
          </a:xfrm>
        </p:spPr>
        <p:txBody>
          <a:bodyPr/>
          <a:lstStyle/>
          <a:p>
            <a:r>
              <a:rPr lang="ja-JP" altLang="en-US" b="1" dirty="0"/>
              <a:t>２つのパラメータで形が決まる</a:t>
            </a:r>
            <a:endParaRPr kumimoji="1" lang="ja-JP" altLang="en-US" dirty="0"/>
          </a:p>
        </p:txBody>
      </p:sp>
    </p:spTree>
    <p:extLst>
      <p:ext uri="{BB962C8B-B14F-4D97-AF65-F5344CB8AC3E}">
        <p14:creationId xmlns:p14="http://schemas.microsoft.com/office/powerpoint/2010/main" val="6674696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1950" dirty="0"/>
              <a:t>株価が１８５円から２２５円の間にある確率は？</a:t>
            </a:r>
            <a:endParaRPr kumimoji="1" lang="ja-JP" altLang="en-US" sz="1950" dirty="0"/>
          </a:p>
        </p:txBody>
      </p:sp>
      <p:sp>
        <p:nvSpPr>
          <p:cNvPr id="8" name="テキスト ボックス 7"/>
          <p:cNvSpPr txBox="1"/>
          <p:nvPr/>
        </p:nvSpPr>
        <p:spPr>
          <a:xfrm flipH="1">
            <a:off x="3914056" y="4046843"/>
            <a:ext cx="1037417" cy="305468"/>
          </a:xfrm>
          <a:prstGeom prst="rect">
            <a:avLst/>
          </a:prstGeom>
          <a:solidFill>
            <a:schemeClr val="bg1"/>
          </a:solidFill>
        </p:spPr>
        <p:txBody>
          <a:bodyPr wrap="square" rtlCol="0">
            <a:spAutoFit/>
          </a:bodyPr>
          <a:lstStyle/>
          <a:p>
            <a:r>
              <a:rPr lang="en-US" altLang="ja-JP" sz="1385" b="1" dirty="0">
                <a:latin typeface="Meiryo" charset="-128"/>
                <a:ea typeface="Meiryo" charset="-128"/>
                <a:cs typeface="Meiryo" charset="-128"/>
              </a:rPr>
              <a:t>220</a:t>
            </a:r>
            <a:endParaRPr lang="ja-JP" altLang="en-US" sz="1385" b="1" dirty="0">
              <a:latin typeface="Meiryo" charset="-128"/>
              <a:ea typeface="Meiryo" charset="-128"/>
              <a:cs typeface="Meiryo" charset="-128"/>
            </a:endParaRPr>
          </a:p>
        </p:txBody>
      </p:sp>
      <p:pic>
        <p:nvPicPr>
          <p:cNvPr id="3" name="図 2"/>
          <p:cNvPicPr>
            <a:picLocks/>
          </p:cNvPicPr>
          <p:nvPr/>
        </p:nvPicPr>
        <p:blipFill>
          <a:blip r:embed="rId3" cstate="email">
            <a:extLst>
              <a:ext uri="{28A0092B-C50C-407E-A947-70E740481C1C}">
                <a14:useLocalDpi xmlns:a14="http://schemas.microsoft.com/office/drawing/2010/main"/>
              </a:ext>
            </a:extLst>
          </a:blip>
          <a:stretch>
            <a:fillRect/>
          </a:stretch>
        </p:blipFill>
        <p:spPr>
          <a:xfrm>
            <a:off x="1515518" y="1723874"/>
            <a:ext cx="6230769" cy="2243077"/>
          </a:xfrm>
          <a:prstGeom prst="rect">
            <a:avLst/>
          </a:prstGeom>
        </p:spPr>
      </p:pic>
      <p:cxnSp>
        <p:nvCxnSpPr>
          <p:cNvPr id="5" name="直線コネクタ 4">
            <a:extLst>
              <a:ext uri="{FF2B5EF4-FFF2-40B4-BE49-F238E27FC236}">
                <a16:creationId xmlns:a16="http://schemas.microsoft.com/office/drawing/2014/main" id="{E0DC9AA1-C669-6649-83E5-B5ED8D2EA88A}"/>
              </a:ext>
            </a:extLst>
          </p:cNvPr>
          <p:cNvCxnSpPr>
            <a:cxnSpLocks/>
          </p:cNvCxnSpPr>
          <p:nvPr/>
        </p:nvCxnSpPr>
        <p:spPr>
          <a:xfrm>
            <a:off x="4432765" y="1744630"/>
            <a:ext cx="0" cy="222232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3FE05B9D-2F90-4138-864C-36EBBE7F3AB8}"/>
                  </a:ext>
                </a:extLst>
              </p:cNvPr>
              <p:cNvSpPr/>
              <p:nvPr/>
            </p:nvSpPr>
            <p:spPr>
              <a:xfrm>
                <a:off x="1689204" y="1156588"/>
                <a:ext cx="2011320" cy="369332"/>
              </a:xfrm>
              <a:prstGeom prst="rect">
                <a:avLst/>
              </a:prstGeom>
            </p:spPr>
            <p:txBody>
              <a:bodyPr wrap="none">
                <a:spAutoFit/>
              </a:bodyPr>
              <a:lstStyle/>
              <a:p>
                <a14:m>
                  <m:oMath xmlns:m="http://schemas.openxmlformats.org/officeDocument/2006/math">
                    <m:r>
                      <a:rPr lang="en-US" altLang="ja-JP" sz="1800" i="1">
                        <a:latin typeface="Cambria Math" panose="02040503050406030204" pitchFamily="18" charset="0"/>
                        <a:ea typeface="Cambria Math" charset="0"/>
                        <a:cs typeface="Cambria Math" charset="0"/>
                      </a:rPr>
                      <m:t>𝑁</m:t>
                    </m:r>
                    <m:r>
                      <a:rPr lang="en-US" altLang="ja-JP" sz="1800" i="1">
                        <a:latin typeface="Cambria Math" panose="02040503050406030204" pitchFamily="18" charset="0"/>
                        <a:ea typeface="Cambria Math" charset="0"/>
                        <a:cs typeface="Cambria Math" charset="0"/>
                      </a:rPr>
                      <m:t>(220,32)</m:t>
                    </m:r>
                  </m:oMath>
                </a14:m>
                <a:r>
                  <a:rPr lang="ja-JP" altLang="en-US" sz="1800" dirty="0">
                    <a:latin typeface="メイリオ" panose="020B0604030504040204" pitchFamily="50" charset="-128"/>
                    <a:ea typeface="メイリオ" panose="020B0604030504040204" pitchFamily="50" charset="-128"/>
                  </a:rPr>
                  <a:t> の株価</a:t>
                </a:r>
              </a:p>
            </p:txBody>
          </p:sp>
        </mc:Choice>
        <mc:Fallback xmlns="">
          <p:sp>
            <p:nvSpPr>
              <p:cNvPr id="9" name="正方形/長方形 8">
                <a:extLst>
                  <a:ext uri="{FF2B5EF4-FFF2-40B4-BE49-F238E27FC236}">
                    <a16:creationId xmlns:a16="http://schemas.microsoft.com/office/drawing/2014/main" id="{3FE05B9D-2F90-4138-864C-36EBBE7F3AB8}"/>
                  </a:ext>
                </a:extLst>
              </p:cNvPr>
              <p:cNvSpPr>
                <a:spLocks noRot="1" noChangeAspect="1" noMove="1" noResize="1" noEditPoints="1" noAdjustHandles="1" noChangeArrowheads="1" noChangeShapeType="1" noTextEdit="1"/>
              </p:cNvSpPr>
              <p:nvPr/>
            </p:nvSpPr>
            <p:spPr>
              <a:xfrm>
                <a:off x="1689204" y="1156588"/>
                <a:ext cx="2011320" cy="369332"/>
              </a:xfrm>
              <a:prstGeom prst="rect">
                <a:avLst/>
              </a:prstGeom>
              <a:blipFill>
                <a:blip r:embed="rId4"/>
                <a:stretch>
                  <a:fillRect t="-6667" r="-2424"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148979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1950" dirty="0"/>
              <a:t>株価が１８５円から２２５円の間にある確率は？</a:t>
            </a:r>
            <a:endParaRPr kumimoji="1" lang="ja-JP" altLang="en-US" sz="1950" dirty="0"/>
          </a:p>
        </p:txBody>
      </p:sp>
      <p:sp>
        <p:nvSpPr>
          <p:cNvPr id="7" name="テキスト ボックス 6"/>
          <p:cNvSpPr txBox="1"/>
          <p:nvPr/>
        </p:nvSpPr>
        <p:spPr>
          <a:xfrm flipH="1">
            <a:off x="2969208" y="4048821"/>
            <a:ext cx="1037417" cy="305468"/>
          </a:xfrm>
          <a:prstGeom prst="rect">
            <a:avLst/>
          </a:prstGeom>
          <a:solidFill>
            <a:schemeClr val="bg1"/>
          </a:solidFill>
        </p:spPr>
        <p:txBody>
          <a:bodyPr wrap="square" rtlCol="0">
            <a:spAutoFit/>
          </a:bodyPr>
          <a:lstStyle/>
          <a:p>
            <a:r>
              <a:rPr lang="en-US" altLang="ja-JP" sz="1385" b="1" dirty="0">
                <a:latin typeface="Meiryo" charset="-128"/>
                <a:ea typeface="Meiryo" charset="-128"/>
                <a:cs typeface="Meiryo" charset="-128"/>
              </a:rPr>
              <a:t>185</a:t>
            </a:r>
            <a:endParaRPr lang="ja-JP" altLang="en-US" sz="1385" b="1" dirty="0">
              <a:latin typeface="Meiryo" charset="-128"/>
              <a:ea typeface="Meiryo" charset="-128"/>
              <a:cs typeface="Meiryo" charset="-128"/>
            </a:endParaRPr>
          </a:p>
        </p:txBody>
      </p:sp>
      <p:sp>
        <p:nvSpPr>
          <p:cNvPr id="8" name="テキスト ボックス 7"/>
          <p:cNvSpPr txBox="1"/>
          <p:nvPr/>
        </p:nvSpPr>
        <p:spPr>
          <a:xfrm flipH="1">
            <a:off x="4053292" y="4046175"/>
            <a:ext cx="1037417" cy="305468"/>
          </a:xfrm>
          <a:prstGeom prst="rect">
            <a:avLst/>
          </a:prstGeom>
          <a:solidFill>
            <a:schemeClr val="bg1"/>
          </a:solidFill>
        </p:spPr>
        <p:txBody>
          <a:bodyPr wrap="square" rtlCol="0">
            <a:spAutoFit/>
          </a:bodyPr>
          <a:lstStyle/>
          <a:p>
            <a:r>
              <a:rPr lang="en-US" altLang="ja-JP" sz="1385" b="1" dirty="0">
                <a:latin typeface="Meiryo" charset="-128"/>
                <a:ea typeface="Meiryo" charset="-128"/>
                <a:cs typeface="Meiryo" charset="-128"/>
              </a:rPr>
              <a:t>225</a:t>
            </a:r>
            <a:endParaRPr lang="ja-JP" altLang="en-US" sz="1385" b="1" dirty="0">
              <a:latin typeface="Meiryo" charset="-128"/>
              <a:ea typeface="Meiryo" charset="-128"/>
              <a:cs typeface="Meiryo" charset="-128"/>
            </a:endParaRPr>
          </a:p>
        </p:txBody>
      </p:sp>
      <p:cxnSp>
        <p:nvCxnSpPr>
          <p:cNvPr id="9" name="直線矢印コネクタ 8"/>
          <p:cNvCxnSpPr>
            <a:cxnSpLocks/>
          </p:cNvCxnSpPr>
          <p:nvPr/>
        </p:nvCxnSpPr>
        <p:spPr>
          <a:xfrm>
            <a:off x="3744484" y="4187320"/>
            <a:ext cx="554257" cy="2645"/>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49FE23A4-9733-9443-AD5A-C5A13FC10886}"/>
                  </a:ext>
                </a:extLst>
              </p:cNvPr>
              <p:cNvSpPr/>
              <p:nvPr/>
            </p:nvSpPr>
            <p:spPr>
              <a:xfrm>
                <a:off x="1689204" y="1156588"/>
                <a:ext cx="2011320" cy="369332"/>
              </a:xfrm>
              <a:prstGeom prst="rect">
                <a:avLst/>
              </a:prstGeom>
            </p:spPr>
            <p:txBody>
              <a:bodyPr wrap="none">
                <a:spAutoFit/>
              </a:bodyPr>
              <a:lstStyle/>
              <a:p>
                <a14:m>
                  <m:oMath xmlns:m="http://schemas.openxmlformats.org/officeDocument/2006/math">
                    <m:r>
                      <a:rPr lang="en-US" altLang="ja-JP" sz="1800" i="1">
                        <a:latin typeface="Cambria Math" panose="02040503050406030204" pitchFamily="18" charset="0"/>
                        <a:ea typeface="Cambria Math" charset="0"/>
                        <a:cs typeface="Cambria Math" charset="0"/>
                      </a:rPr>
                      <m:t>𝑁</m:t>
                    </m:r>
                    <m:r>
                      <a:rPr lang="en-US" altLang="ja-JP" sz="1800" i="1">
                        <a:latin typeface="Cambria Math" panose="02040503050406030204" pitchFamily="18" charset="0"/>
                        <a:ea typeface="Cambria Math" charset="0"/>
                        <a:cs typeface="Cambria Math" charset="0"/>
                      </a:rPr>
                      <m:t>(220,32)</m:t>
                    </m:r>
                  </m:oMath>
                </a14:m>
                <a:r>
                  <a:rPr lang="ja-JP" altLang="en-US" sz="1800" dirty="0">
                    <a:latin typeface="メイリオ" panose="020B0604030504040204" pitchFamily="50" charset="-128"/>
                    <a:ea typeface="メイリオ" panose="020B0604030504040204" pitchFamily="50" charset="-128"/>
                  </a:rPr>
                  <a:t> の株価</a:t>
                </a:r>
              </a:p>
            </p:txBody>
          </p:sp>
        </mc:Choice>
        <mc:Fallback xmlns="">
          <p:sp>
            <p:nvSpPr>
              <p:cNvPr id="12" name="正方形/長方形 11">
                <a:extLst>
                  <a:ext uri="{FF2B5EF4-FFF2-40B4-BE49-F238E27FC236}">
                    <a16:creationId xmlns:a16="http://schemas.microsoft.com/office/drawing/2014/main" id="{49FE23A4-9733-9443-AD5A-C5A13FC10886}"/>
                  </a:ext>
                </a:extLst>
              </p:cNvPr>
              <p:cNvSpPr>
                <a:spLocks noRot="1" noChangeAspect="1" noMove="1" noResize="1" noEditPoints="1" noAdjustHandles="1" noChangeArrowheads="1" noChangeShapeType="1" noTextEdit="1"/>
              </p:cNvSpPr>
              <p:nvPr/>
            </p:nvSpPr>
            <p:spPr>
              <a:xfrm>
                <a:off x="1689204" y="1156588"/>
                <a:ext cx="2011320" cy="369332"/>
              </a:xfrm>
              <a:prstGeom prst="rect">
                <a:avLst/>
              </a:prstGeom>
              <a:blipFill>
                <a:blip r:embed="rId3"/>
                <a:stretch>
                  <a:fillRect t="-6667" r="-2424" b="-30000"/>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DDA3FBE5-FE7A-433B-94A2-123F4E7F7E47}"/>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1515518" y="1723874"/>
            <a:ext cx="6230769" cy="2243077"/>
          </a:xfrm>
          <a:prstGeom prst="rect">
            <a:avLst/>
          </a:prstGeom>
        </p:spPr>
      </p:pic>
      <p:cxnSp>
        <p:nvCxnSpPr>
          <p:cNvPr id="4" name="直線コネクタ 3">
            <a:extLst>
              <a:ext uri="{FF2B5EF4-FFF2-40B4-BE49-F238E27FC236}">
                <a16:creationId xmlns:a16="http://schemas.microsoft.com/office/drawing/2014/main" id="{6BFA62F2-B443-44C8-AAF5-781E757E9D1E}"/>
              </a:ext>
            </a:extLst>
          </p:cNvPr>
          <p:cNvCxnSpPr>
            <a:cxnSpLocks/>
          </p:cNvCxnSpPr>
          <p:nvPr/>
        </p:nvCxnSpPr>
        <p:spPr bwMode="auto">
          <a:xfrm>
            <a:off x="3429000" y="2961900"/>
            <a:ext cx="0" cy="97155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直線コネクタ 10">
            <a:extLst>
              <a:ext uri="{FF2B5EF4-FFF2-40B4-BE49-F238E27FC236}">
                <a16:creationId xmlns:a16="http://schemas.microsoft.com/office/drawing/2014/main" id="{D464B8A1-D04D-403A-9E75-FA2627578913}"/>
              </a:ext>
            </a:extLst>
          </p:cNvPr>
          <p:cNvCxnSpPr>
            <a:cxnSpLocks/>
          </p:cNvCxnSpPr>
          <p:nvPr/>
        </p:nvCxnSpPr>
        <p:spPr bwMode="auto">
          <a:xfrm>
            <a:off x="4514850" y="1755000"/>
            <a:ext cx="0" cy="21717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5" name="フリーフォーム: 図形 14">
            <a:extLst>
              <a:ext uri="{FF2B5EF4-FFF2-40B4-BE49-F238E27FC236}">
                <a16:creationId xmlns:a16="http://schemas.microsoft.com/office/drawing/2014/main" id="{D58BB3CC-53C4-4ADF-8272-86D9F8C877B7}"/>
              </a:ext>
            </a:extLst>
          </p:cNvPr>
          <p:cNvSpPr/>
          <p:nvPr/>
        </p:nvSpPr>
        <p:spPr bwMode="auto">
          <a:xfrm>
            <a:off x="3435763" y="1755000"/>
            <a:ext cx="1079084" cy="2173133"/>
          </a:xfrm>
          <a:custGeom>
            <a:avLst/>
            <a:gdLst>
              <a:gd name="connsiteX0" fmla="*/ 1412180 w 1433822"/>
              <a:gd name="connsiteY0" fmla="*/ 0 h 2889288"/>
              <a:gd name="connsiteX1" fmla="*/ 1298556 w 1433822"/>
              <a:gd name="connsiteY1" fmla="*/ 5411 h 2889288"/>
              <a:gd name="connsiteX2" fmla="*/ 1211986 w 1433822"/>
              <a:gd name="connsiteY2" fmla="*/ 21643 h 2889288"/>
              <a:gd name="connsiteX3" fmla="*/ 1130826 w 1433822"/>
              <a:gd name="connsiteY3" fmla="*/ 59518 h 2889288"/>
              <a:gd name="connsiteX4" fmla="*/ 1087541 w 1433822"/>
              <a:gd name="connsiteY4" fmla="*/ 97392 h 2889288"/>
              <a:gd name="connsiteX5" fmla="*/ 1049666 w 1433822"/>
              <a:gd name="connsiteY5" fmla="*/ 119035 h 2889288"/>
              <a:gd name="connsiteX6" fmla="*/ 1022613 w 1433822"/>
              <a:gd name="connsiteY6" fmla="*/ 146088 h 2889288"/>
              <a:gd name="connsiteX7" fmla="*/ 968506 w 1433822"/>
              <a:gd name="connsiteY7" fmla="*/ 189373 h 2889288"/>
              <a:gd name="connsiteX8" fmla="*/ 919810 w 1433822"/>
              <a:gd name="connsiteY8" fmla="*/ 243480 h 2889288"/>
              <a:gd name="connsiteX9" fmla="*/ 865704 w 1433822"/>
              <a:gd name="connsiteY9" fmla="*/ 302997 h 2889288"/>
              <a:gd name="connsiteX10" fmla="*/ 811597 w 1433822"/>
              <a:gd name="connsiteY10" fmla="*/ 373335 h 2889288"/>
              <a:gd name="connsiteX11" fmla="*/ 773723 w 1433822"/>
              <a:gd name="connsiteY11" fmla="*/ 411210 h 2889288"/>
              <a:gd name="connsiteX12" fmla="*/ 719616 w 1433822"/>
              <a:gd name="connsiteY12" fmla="*/ 481548 h 2889288"/>
              <a:gd name="connsiteX13" fmla="*/ 654689 w 1433822"/>
              <a:gd name="connsiteY13" fmla="*/ 589761 h 2889288"/>
              <a:gd name="connsiteX14" fmla="*/ 568118 w 1433822"/>
              <a:gd name="connsiteY14" fmla="*/ 719617 h 2889288"/>
              <a:gd name="connsiteX15" fmla="*/ 476137 w 1433822"/>
              <a:gd name="connsiteY15" fmla="*/ 865705 h 2889288"/>
              <a:gd name="connsiteX16" fmla="*/ 384156 w 1433822"/>
              <a:gd name="connsiteY16" fmla="*/ 995560 h 2889288"/>
              <a:gd name="connsiteX17" fmla="*/ 281354 w 1433822"/>
              <a:gd name="connsiteY17" fmla="*/ 1163290 h 2889288"/>
              <a:gd name="connsiteX18" fmla="*/ 162319 w 1433822"/>
              <a:gd name="connsiteY18" fmla="*/ 1352663 h 2889288"/>
              <a:gd name="connsiteX19" fmla="*/ 64928 w 1433822"/>
              <a:gd name="connsiteY19" fmla="*/ 1520393 h 2889288"/>
              <a:gd name="connsiteX20" fmla="*/ 21642 w 1433822"/>
              <a:gd name="connsiteY20" fmla="*/ 1585321 h 2889288"/>
              <a:gd name="connsiteX21" fmla="*/ 5410 w 1433822"/>
              <a:gd name="connsiteY21" fmla="*/ 1612374 h 2889288"/>
              <a:gd name="connsiteX22" fmla="*/ 0 w 1433822"/>
              <a:gd name="connsiteY22" fmla="*/ 2883877 h 2889288"/>
              <a:gd name="connsiteX23" fmla="*/ 1433822 w 1433822"/>
              <a:gd name="connsiteY23" fmla="*/ 2889288 h 2889288"/>
              <a:gd name="connsiteX24" fmla="*/ 1412180 w 1433822"/>
              <a:gd name="connsiteY24" fmla="*/ 0 h 288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33822" h="2889288">
                <a:moveTo>
                  <a:pt x="1412180" y="0"/>
                </a:moveTo>
                <a:lnTo>
                  <a:pt x="1298556" y="5411"/>
                </a:lnTo>
                <a:lnTo>
                  <a:pt x="1211986" y="21643"/>
                </a:lnTo>
                <a:lnTo>
                  <a:pt x="1130826" y="59518"/>
                </a:lnTo>
                <a:lnTo>
                  <a:pt x="1087541" y="97392"/>
                </a:lnTo>
                <a:lnTo>
                  <a:pt x="1049666" y="119035"/>
                </a:lnTo>
                <a:lnTo>
                  <a:pt x="1022613" y="146088"/>
                </a:lnTo>
                <a:lnTo>
                  <a:pt x="968506" y="189373"/>
                </a:lnTo>
                <a:lnTo>
                  <a:pt x="919810" y="243480"/>
                </a:lnTo>
                <a:lnTo>
                  <a:pt x="865704" y="302997"/>
                </a:lnTo>
                <a:lnTo>
                  <a:pt x="811597" y="373335"/>
                </a:lnTo>
                <a:lnTo>
                  <a:pt x="773723" y="411210"/>
                </a:lnTo>
                <a:lnTo>
                  <a:pt x="719616" y="481548"/>
                </a:lnTo>
                <a:lnTo>
                  <a:pt x="654689" y="589761"/>
                </a:lnTo>
                <a:lnTo>
                  <a:pt x="568118" y="719617"/>
                </a:lnTo>
                <a:lnTo>
                  <a:pt x="476137" y="865705"/>
                </a:lnTo>
                <a:lnTo>
                  <a:pt x="384156" y="995560"/>
                </a:lnTo>
                <a:lnTo>
                  <a:pt x="281354" y="1163290"/>
                </a:lnTo>
                <a:lnTo>
                  <a:pt x="162319" y="1352663"/>
                </a:lnTo>
                <a:lnTo>
                  <a:pt x="64928" y="1520393"/>
                </a:lnTo>
                <a:lnTo>
                  <a:pt x="21642" y="1585321"/>
                </a:lnTo>
                <a:lnTo>
                  <a:pt x="5410" y="1612374"/>
                </a:lnTo>
                <a:cubicBezTo>
                  <a:pt x="3607" y="2036208"/>
                  <a:pt x="1803" y="2460043"/>
                  <a:pt x="0" y="2883877"/>
                </a:cubicBezTo>
                <a:lnTo>
                  <a:pt x="1433822" y="2889288"/>
                </a:lnTo>
                <a:lnTo>
                  <a:pt x="1412180" y="0"/>
                </a:lnTo>
                <a:close/>
              </a:path>
            </a:pathLst>
          </a:custGeom>
          <a:solidFill>
            <a:srgbClr val="C1DDC6"/>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7992515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515518" y="1723874"/>
            <a:ext cx="6230769" cy="2243077"/>
          </a:xfrm>
          <a:prstGeom prst="rect">
            <a:avLst/>
          </a:prstGeom>
        </p:spPr>
      </p:pic>
      <p:sp>
        <p:nvSpPr>
          <p:cNvPr id="5" name="タイトル 1">
            <a:extLst>
              <a:ext uri="{FF2B5EF4-FFF2-40B4-BE49-F238E27FC236}">
                <a16:creationId xmlns:a16="http://schemas.microsoft.com/office/drawing/2014/main" id="{5B2E540D-FE89-4C44-8C40-3591B965745F}"/>
              </a:ext>
            </a:extLst>
          </p:cNvPr>
          <p:cNvSpPr txBox="1">
            <a:spLocks/>
          </p:cNvSpPr>
          <p:nvPr/>
        </p:nvSpPr>
        <p:spPr bwMode="auto">
          <a:xfrm>
            <a:off x="762000" y="209550"/>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ja-JP" altLang="en-US" sz="2400" dirty="0"/>
              <a:t>正規分布の面積の総和は？</a:t>
            </a:r>
            <a:endParaRPr kumimoji="1" lang="ja-JP" altLang="en-US" sz="2400" kern="0" dirty="0"/>
          </a:p>
        </p:txBody>
      </p:sp>
      <p:sp>
        <p:nvSpPr>
          <p:cNvPr id="6" name="コンテンツ プレースホルダー 5">
            <a:extLst>
              <a:ext uri="{FF2B5EF4-FFF2-40B4-BE49-F238E27FC236}">
                <a16:creationId xmlns:a16="http://schemas.microsoft.com/office/drawing/2014/main" id="{590860FE-A3A4-B849-B2C5-545E10D301E6}"/>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25008398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507011" y="1723874"/>
            <a:ext cx="6230769" cy="2243077"/>
          </a:xfrm>
          <a:prstGeom prst="rect">
            <a:avLst/>
          </a:prstGeom>
          <a:solidFill>
            <a:schemeClr val="bg1"/>
          </a:solidFill>
        </p:spPr>
      </p:pic>
      <p:sp>
        <p:nvSpPr>
          <p:cNvPr id="8" name="角丸四角形吹き出し 7">
            <a:extLst>
              <a:ext uri="{FF2B5EF4-FFF2-40B4-BE49-F238E27FC236}">
                <a16:creationId xmlns:a16="http://schemas.microsoft.com/office/drawing/2014/main" id="{0573F1C8-DE8A-494D-8489-F14CAC96A130}"/>
              </a:ext>
            </a:extLst>
          </p:cNvPr>
          <p:cNvSpPr/>
          <p:nvPr/>
        </p:nvSpPr>
        <p:spPr>
          <a:xfrm>
            <a:off x="5279220" y="1280383"/>
            <a:ext cx="1521631" cy="415400"/>
          </a:xfrm>
          <a:prstGeom prst="wedgeRoundRectCallout">
            <a:avLst>
              <a:gd name="adj1" fmla="val -75913"/>
              <a:gd name="adj2" fmla="val 299943"/>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85" dirty="0">
                <a:solidFill>
                  <a:schemeClr val="bg1"/>
                </a:solidFill>
                <a:latin typeface="Meiryo" charset="-128"/>
                <a:ea typeface="Meiryo" charset="-128"/>
                <a:cs typeface="Meiryo" charset="-128"/>
              </a:rPr>
              <a:t> 面積の総和＝１</a:t>
            </a:r>
            <a:endParaRPr lang="en-US" altLang="ja-JP" sz="1385" dirty="0">
              <a:solidFill>
                <a:schemeClr val="bg1"/>
              </a:solidFill>
              <a:latin typeface="Meiryo" charset="-128"/>
              <a:ea typeface="Meiryo" charset="-128"/>
              <a:cs typeface="Meiryo" charset="-128"/>
            </a:endParaRPr>
          </a:p>
        </p:txBody>
      </p:sp>
      <p:sp>
        <p:nvSpPr>
          <p:cNvPr id="7" name="タイトル 1">
            <a:extLst>
              <a:ext uri="{FF2B5EF4-FFF2-40B4-BE49-F238E27FC236}">
                <a16:creationId xmlns:a16="http://schemas.microsoft.com/office/drawing/2014/main" id="{9E28FEFF-96B2-6246-914C-8044B872882B}"/>
              </a:ext>
            </a:extLst>
          </p:cNvPr>
          <p:cNvSpPr txBox="1">
            <a:spLocks/>
          </p:cNvSpPr>
          <p:nvPr/>
        </p:nvSpPr>
        <p:spPr bwMode="auto">
          <a:xfrm>
            <a:off x="762000" y="209550"/>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ja-JP" altLang="en-US" sz="2400" dirty="0"/>
              <a:t>正規分布の面積の総和は？</a:t>
            </a:r>
            <a:endParaRPr kumimoji="1" lang="ja-JP" altLang="en-US" sz="2400" kern="0" dirty="0"/>
          </a:p>
        </p:txBody>
      </p:sp>
      <p:sp>
        <p:nvSpPr>
          <p:cNvPr id="4" name="コンテンツ プレースホルダー 3">
            <a:extLst>
              <a:ext uri="{FF2B5EF4-FFF2-40B4-BE49-F238E27FC236}">
                <a16:creationId xmlns:a16="http://schemas.microsoft.com/office/drawing/2014/main" id="{9CD3F999-26EB-8D40-8C40-CE62AE141E3E}"/>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6348179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400564" y="1723874"/>
            <a:ext cx="6230769" cy="2243077"/>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4151291" y="3995040"/>
                <a:ext cx="393634"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oMath>
                  </m:oMathPara>
                </a14:m>
                <a:endParaRPr lang="ja-JP" altLang="en-US" sz="202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51291" y="3995040"/>
                <a:ext cx="393634" cy="403957"/>
              </a:xfrm>
              <a:prstGeom prst="rect">
                <a:avLst/>
              </a:prstGeom>
              <a:blipFill>
                <a:blip r:embed="rId3"/>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角丸四角形吹き出し 7"/>
              <p:cNvSpPr/>
              <p:nvPr/>
            </p:nvSpPr>
            <p:spPr>
              <a:xfrm>
                <a:off x="1933119" y="1308474"/>
                <a:ext cx="1051472" cy="415400"/>
              </a:xfrm>
              <a:prstGeom prst="wedgeRoundRectCallout">
                <a:avLst>
                  <a:gd name="adj1" fmla="val 126799"/>
                  <a:gd name="adj2" fmla="val 380374"/>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1385" i="1">
                          <a:solidFill>
                            <a:schemeClr val="bg1"/>
                          </a:solidFill>
                          <a:latin typeface="Cambria Math" charset="0"/>
                          <a:ea typeface="Meiryo" charset="-128"/>
                          <a:cs typeface="Meiryo" charset="-128"/>
                        </a:rPr>
                        <m:t>0.5</m:t>
                      </m:r>
                    </m:oMath>
                  </m:oMathPara>
                </a14:m>
                <a:endParaRPr lang="en-US" altLang="ja-JP" sz="1385" dirty="0">
                  <a:solidFill>
                    <a:schemeClr val="bg1"/>
                  </a:solidFill>
                  <a:latin typeface="Meiryo" charset="-128"/>
                  <a:ea typeface="Meiryo" charset="-128"/>
                  <a:cs typeface="Meiryo" charset="-128"/>
                </a:endParaRPr>
              </a:p>
            </p:txBody>
          </p:sp>
        </mc:Choice>
        <mc:Fallback xmlns="">
          <p:sp>
            <p:nvSpPr>
              <p:cNvPr id="8" name="角丸四角形吹き出し 7"/>
              <p:cNvSpPr>
                <a:spLocks noRot="1" noChangeAspect="1" noMove="1" noResize="1" noEditPoints="1" noAdjustHandles="1" noChangeArrowheads="1" noChangeShapeType="1" noTextEdit="1"/>
              </p:cNvSpPr>
              <p:nvPr/>
            </p:nvSpPr>
            <p:spPr>
              <a:xfrm>
                <a:off x="1933119" y="1308474"/>
                <a:ext cx="1051472" cy="415400"/>
              </a:xfrm>
              <a:prstGeom prst="wedgeRoundRectCallout">
                <a:avLst>
                  <a:gd name="adj1" fmla="val 126799"/>
                  <a:gd name="adj2" fmla="val 380374"/>
                  <a:gd name="adj3" fmla="val 16667"/>
                </a:avLst>
              </a:prstGeom>
              <a:blipFill>
                <a:blip r:embed="rId4"/>
                <a:stretch>
                  <a:fillRect/>
                </a:stretch>
              </a:blipFill>
              <a:ln>
                <a:solidFill>
                  <a:schemeClr val="bg1"/>
                </a:solidFill>
              </a:ln>
            </p:spPr>
            <p:txBody>
              <a:bodyPr/>
              <a:lstStyle/>
              <a:p>
                <a:r>
                  <a:rPr lang="ja-JP" altLang="en-US">
                    <a:noFill/>
                  </a:rPr>
                  <a:t> </a:t>
                </a:r>
              </a:p>
            </p:txBody>
          </p:sp>
        </mc:Fallback>
      </mc:AlternateContent>
      <p:sp>
        <p:nvSpPr>
          <p:cNvPr id="9" name="タイトル 1">
            <a:extLst>
              <a:ext uri="{FF2B5EF4-FFF2-40B4-BE49-F238E27FC236}">
                <a16:creationId xmlns:a16="http://schemas.microsoft.com/office/drawing/2014/main" id="{48FDF2E1-F4E8-489A-8608-06916A947D4F}"/>
              </a:ext>
            </a:extLst>
          </p:cNvPr>
          <p:cNvSpPr txBox="1">
            <a:spLocks/>
          </p:cNvSpPr>
          <p:nvPr/>
        </p:nvSpPr>
        <p:spPr bwMode="auto">
          <a:xfrm>
            <a:off x="762000" y="200758"/>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ja-JP" altLang="en-US" sz="2400" dirty="0"/>
              <a:t>次の面積を求めよ</a:t>
            </a:r>
            <a:endParaRPr kumimoji="1" lang="ja-JP" altLang="en-US" sz="2400" kern="0" dirty="0"/>
          </a:p>
        </p:txBody>
      </p:sp>
    </p:spTree>
    <p:extLst>
      <p:ext uri="{BB962C8B-B14F-4D97-AF65-F5344CB8AC3E}">
        <p14:creationId xmlns:p14="http://schemas.microsoft.com/office/powerpoint/2010/main" val="100684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400564" y="1723874"/>
            <a:ext cx="6230769" cy="2243077"/>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4151291" y="3995040"/>
                <a:ext cx="393634"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oMath>
                  </m:oMathPara>
                </a14:m>
                <a:endParaRPr lang="ja-JP" altLang="en-US" sz="202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4151291" y="3995040"/>
                <a:ext cx="393634" cy="403957"/>
              </a:xfrm>
              <a:prstGeom prst="rect">
                <a:avLst/>
              </a:prstGeom>
              <a:blipFill>
                <a:blip r:embed="rId3"/>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角丸四角形吹き出し 7"/>
              <p:cNvSpPr/>
              <p:nvPr/>
            </p:nvSpPr>
            <p:spPr>
              <a:xfrm>
                <a:off x="5279220" y="1280383"/>
                <a:ext cx="1051472" cy="415400"/>
              </a:xfrm>
              <a:prstGeom prst="wedgeRoundRectCallout">
                <a:avLst>
                  <a:gd name="adj1" fmla="val -96822"/>
                  <a:gd name="adj2" fmla="val 340791"/>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1385" i="1">
                          <a:solidFill>
                            <a:schemeClr val="bg1"/>
                          </a:solidFill>
                          <a:latin typeface="Cambria Math" charset="0"/>
                          <a:ea typeface="Meiryo" charset="-128"/>
                          <a:cs typeface="Meiryo" charset="-128"/>
                        </a:rPr>
                        <m:t>0.5</m:t>
                      </m:r>
                    </m:oMath>
                  </m:oMathPara>
                </a14:m>
                <a:endParaRPr lang="en-US" altLang="ja-JP" sz="1385" dirty="0">
                  <a:solidFill>
                    <a:schemeClr val="bg1"/>
                  </a:solidFill>
                  <a:latin typeface="Meiryo" charset="-128"/>
                  <a:ea typeface="Meiryo" charset="-128"/>
                  <a:cs typeface="Meiryo" charset="-128"/>
                </a:endParaRPr>
              </a:p>
            </p:txBody>
          </p:sp>
        </mc:Choice>
        <mc:Fallback xmlns="">
          <p:sp>
            <p:nvSpPr>
              <p:cNvPr id="8" name="角丸四角形吹き出し 7"/>
              <p:cNvSpPr>
                <a:spLocks noRot="1" noChangeAspect="1" noMove="1" noResize="1" noEditPoints="1" noAdjustHandles="1" noChangeArrowheads="1" noChangeShapeType="1" noTextEdit="1"/>
              </p:cNvSpPr>
              <p:nvPr/>
            </p:nvSpPr>
            <p:spPr>
              <a:xfrm>
                <a:off x="5279220" y="1280383"/>
                <a:ext cx="1051472" cy="415400"/>
              </a:xfrm>
              <a:prstGeom prst="wedgeRoundRectCallout">
                <a:avLst>
                  <a:gd name="adj1" fmla="val -96822"/>
                  <a:gd name="adj2" fmla="val 340791"/>
                  <a:gd name="adj3" fmla="val 16667"/>
                </a:avLst>
              </a:prstGeom>
              <a:blipFill>
                <a:blip r:embed="rId4"/>
                <a:stretch>
                  <a:fillRect/>
                </a:stretch>
              </a:blipFill>
              <a:ln>
                <a:solidFill>
                  <a:schemeClr val="bg1"/>
                </a:solidFill>
              </a:ln>
            </p:spPr>
            <p:txBody>
              <a:bodyPr/>
              <a:lstStyle/>
              <a:p>
                <a:r>
                  <a:rPr lang="ja-JP" altLang="en-US">
                    <a:noFill/>
                  </a:rPr>
                  <a:t> </a:t>
                </a:r>
              </a:p>
            </p:txBody>
          </p:sp>
        </mc:Fallback>
      </mc:AlternateContent>
      <p:sp>
        <p:nvSpPr>
          <p:cNvPr id="10" name="タイトル 1">
            <a:extLst>
              <a:ext uri="{FF2B5EF4-FFF2-40B4-BE49-F238E27FC236}">
                <a16:creationId xmlns:a16="http://schemas.microsoft.com/office/drawing/2014/main" id="{E960458C-8834-684B-99B4-A375632D5725}"/>
              </a:ext>
            </a:extLst>
          </p:cNvPr>
          <p:cNvSpPr txBox="1">
            <a:spLocks/>
          </p:cNvSpPr>
          <p:nvPr/>
        </p:nvSpPr>
        <p:spPr bwMode="auto">
          <a:xfrm>
            <a:off x="762000" y="200758"/>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ja-JP" altLang="en-US" sz="2400" dirty="0"/>
              <a:t>次の面積を求めよ</a:t>
            </a:r>
            <a:endParaRPr kumimoji="1" lang="ja-JP" altLang="en-US" sz="2400" kern="0" dirty="0"/>
          </a:p>
        </p:txBody>
      </p:sp>
    </p:spTree>
    <p:extLst>
      <p:ext uri="{BB962C8B-B14F-4D97-AF65-F5344CB8AC3E}">
        <p14:creationId xmlns:p14="http://schemas.microsoft.com/office/powerpoint/2010/main" val="89708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400564" y="1723874"/>
            <a:ext cx="6230769" cy="2243077"/>
          </a:xfrm>
          <a:prstGeom prst="rect">
            <a:avLst/>
          </a:prstGeom>
          <a:solidFill>
            <a:srgbClr val="C1DDC6"/>
          </a:solidFill>
        </p:spPr>
      </p:pic>
      <mc:AlternateContent xmlns:mc="http://schemas.openxmlformats.org/markup-compatibility/2006" xmlns:a14="http://schemas.microsoft.com/office/drawing/2010/main">
        <mc:Choice Requires="a14">
          <p:sp>
            <p:nvSpPr>
              <p:cNvPr id="7" name="正方形/長方形 6"/>
              <p:cNvSpPr/>
              <p:nvPr/>
            </p:nvSpPr>
            <p:spPr>
              <a:xfrm>
                <a:off x="3047009" y="3991343"/>
                <a:ext cx="86164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3047009" y="3991343"/>
                <a:ext cx="861646" cy="403957"/>
              </a:xfrm>
              <a:prstGeom prst="rect">
                <a:avLst/>
              </a:prstGeom>
              <a:blipFill>
                <a:blip r:embed="rId3"/>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813082" y="3991344"/>
                <a:ext cx="86164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4813082" y="3991344"/>
                <a:ext cx="861646" cy="403957"/>
              </a:xfrm>
              <a:prstGeom prst="rect">
                <a:avLst/>
              </a:prstGeom>
              <a:blipFill>
                <a:blip r:embed="rId4"/>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吹き出し 8"/>
              <p:cNvSpPr/>
              <p:nvPr/>
            </p:nvSpPr>
            <p:spPr>
              <a:xfrm>
                <a:off x="5279220" y="1280383"/>
                <a:ext cx="1051472" cy="415400"/>
              </a:xfrm>
              <a:prstGeom prst="wedgeRoundRectCallout">
                <a:avLst>
                  <a:gd name="adj1" fmla="val -96822"/>
                  <a:gd name="adj2" fmla="val 340791"/>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1385" i="1">
                          <a:solidFill>
                            <a:schemeClr val="bg1"/>
                          </a:solidFill>
                          <a:latin typeface="Cambria Math" charset="0"/>
                          <a:ea typeface="Meiryo" charset="-128"/>
                          <a:cs typeface="Meiryo" charset="-128"/>
                        </a:rPr>
                        <m:t>0.68</m:t>
                      </m:r>
                    </m:oMath>
                  </m:oMathPara>
                </a14:m>
                <a:endParaRPr lang="en-US" altLang="ja-JP" sz="1385" dirty="0">
                  <a:solidFill>
                    <a:schemeClr val="bg1"/>
                  </a:solidFill>
                  <a:latin typeface="Meiryo" charset="-128"/>
                  <a:ea typeface="Meiryo" charset="-128"/>
                  <a:cs typeface="Meiryo" charset="-128"/>
                </a:endParaRPr>
              </a:p>
            </p:txBody>
          </p:sp>
        </mc:Choice>
        <mc:Fallback xmlns="">
          <p:sp>
            <p:nvSpPr>
              <p:cNvPr id="9" name="角丸四角形吹き出し 8"/>
              <p:cNvSpPr>
                <a:spLocks noRot="1" noChangeAspect="1" noMove="1" noResize="1" noEditPoints="1" noAdjustHandles="1" noChangeArrowheads="1" noChangeShapeType="1" noTextEdit="1"/>
              </p:cNvSpPr>
              <p:nvPr/>
            </p:nvSpPr>
            <p:spPr>
              <a:xfrm>
                <a:off x="5279220" y="1280383"/>
                <a:ext cx="1051472" cy="415400"/>
              </a:xfrm>
              <a:prstGeom prst="wedgeRoundRectCallout">
                <a:avLst>
                  <a:gd name="adj1" fmla="val -96822"/>
                  <a:gd name="adj2" fmla="val 340791"/>
                  <a:gd name="adj3" fmla="val 16667"/>
                </a:avLst>
              </a:prstGeom>
              <a:blipFill>
                <a:blip r:embed="rId5"/>
                <a:stretch>
                  <a:fillRect/>
                </a:stretch>
              </a:blipFill>
              <a:ln>
                <a:solidFill>
                  <a:schemeClr val="bg1"/>
                </a:solidFill>
              </a:ln>
            </p:spPr>
            <p:txBody>
              <a:bodyPr/>
              <a:lstStyle/>
              <a:p>
                <a:r>
                  <a:rPr lang="ja-JP" altLang="en-US">
                    <a:noFill/>
                  </a:rPr>
                  <a:t> </a:t>
                </a:r>
              </a:p>
            </p:txBody>
          </p:sp>
        </mc:Fallback>
      </mc:AlternateContent>
      <p:sp>
        <p:nvSpPr>
          <p:cNvPr id="10" name="タイトル 1">
            <a:extLst>
              <a:ext uri="{FF2B5EF4-FFF2-40B4-BE49-F238E27FC236}">
                <a16:creationId xmlns:a16="http://schemas.microsoft.com/office/drawing/2014/main" id="{64015635-93AA-495D-8BF1-3615F4EAA0BB}"/>
              </a:ext>
            </a:extLst>
          </p:cNvPr>
          <p:cNvSpPr txBox="1">
            <a:spLocks/>
          </p:cNvSpPr>
          <p:nvPr/>
        </p:nvSpPr>
        <p:spPr bwMode="auto">
          <a:xfrm>
            <a:off x="762000" y="245740"/>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ja-JP" altLang="en-US" sz="2400" dirty="0"/>
              <a:t>次の面積は？（</a:t>
            </a:r>
            <a:r>
              <a:rPr lang="en-US" altLang="ja-JP" sz="2400" dirty="0"/>
              <a:t>1σ</a:t>
            </a:r>
            <a:r>
              <a:rPr lang="ja-JP" altLang="en-US" sz="2400" dirty="0"/>
              <a:t>ルール）</a:t>
            </a:r>
            <a:endParaRPr kumimoji="1" lang="ja-JP" altLang="en-US" sz="2400" kern="0" dirty="0"/>
          </a:p>
        </p:txBody>
      </p:sp>
    </p:spTree>
    <p:extLst>
      <p:ext uri="{BB962C8B-B14F-4D97-AF65-F5344CB8AC3E}">
        <p14:creationId xmlns:p14="http://schemas.microsoft.com/office/powerpoint/2010/main" val="76943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20438" y="994667"/>
            <a:ext cx="6128162" cy="745629"/>
          </a:xfrm>
        </p:spPr>
        <p:txBody>
          <a:bodyPr>
            <a:normAutofit fontScale="90000"/>
          </a:bodyPr>
          <a:lstStyle/>
          <a:p>
            <a:r>
              <a:rPr lang="ja-JP" altLang="en-US" sz="1600" b="0" dirty="0"/>
              <a:t>平均２４０円、標準偏差が４０円の正規分布に従う株価があるとする。</a:t>
            </a:r>
            <a:br>
              <a:rPr lang="en-US" altLang="ja-JP" sz="1600" b="0" dirty="0"/>
            </a:br>
            <a:r>
              <a:rPr lang="ja-JP" altLang="en-US" sz="1600" b="0" dirty="0"/>
              <a:t>この株価が２００円から２８０円を変動する確率は？</a:t>
            </a:r>
          </a:p>
        </p:txBody>
      </p:sp>
      <p:sp>
        <p:nvSpPr>
          <p:cNvPr id="15" name="タイトル 1">
            <a:extLst>
              <a:ext uri="{FF2B5EF4-FFF2-40B4-BE49-F238E27FC236}">
                <a16:creationId xmlns:a16="http://schemas.microsoft.com/office/drawing/2014/main" id="{103F681A-C398-3C47-8457-0A9072B887C4}"/>
              </a:ext>
            </a:extLst>
          </p:cNvPr>
          <p:cNvSpPr txBox="1">
            <a:spLocks/>
          </p:cNvSpPr>
          <p:nvPr/>
        </p:nvSpPr>
        <p:spPr>
          <a:xfrm>
            <a:off x="762000" y="133350"/>
            <a:ext cx="6561260" cy="465992"/>
          </a:xfrm>
          <a:prstGeom prst="rect">
            <a:avLst/>
          </a:prstGeom>
        </p:spPr>
        <p:txBody>
          <a:bodyPr vert="horz" lIns="63305" tIns="31652" rIns="63305" bIns="31652"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100" b="1" dirty="0">
                <a:latin typeface="Meiryo" charset="-128"/>
                <a:ea typeface="Meiryo" charset="-128"/>
                <a:cs typeface="Meiryo" charset="-128"/>
              </a:rPr>
              <a:t>２００円から２８０円で変動する確率は？</a:t>
            </a:r>
            <a:endParaRPr lang="ja-JP" altLang="en-US" sz="2216" dirty="0"/>
          </a:p>
        </p:txBody>
      </p:sp>
      <p:sp>
        <p:nvSpPr>
          <p:cNvPr id="17" name="正方形/長方形 16">
            <a:extLst>
              <a:ext uri="{FF2B5EF4-FFF2-40B4-BE49-F238E27FC236}">
                <a16:creationId xmlns:a16="http://schemas.microsoft.com/office/drawing/2014/main" id="{A4B6F106-5A65-4404-84F4-B114CAAFF397}"/>
              </a:ext>
            </a:extLst>
          </p:cNvPr>
          <p:cNvSpPr/>
          <p:nvPr/>
        </p:nvSpPr>
        <p:spPr bwMode="auto">
          <a:xfrm>
            <a:off x="1614226" y="1014195"/>
            <a:ext cx="5944790" cy="6723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3357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7" name="テキスト ボックス 6"/>
          <p:cNvSpPr txBox="1"/>
          <p:nvPr/>
        </p:nvSpPr>
        <p:spPr>
          <a:xfrm>
            <a:off x="1657014" y="1186850"/>
            <a:ext cx="1430200" cy="305468"/>
          </a:xfrm>
          <a:prstGeom prst="rect">
            <a:avLst/>
          </a:prstGeom>
          <a:noFill/>
        </p:spPr>
        <p:txBody>
          <a:bodyPr wrap="none" rtlCol="0">
            <a:spAutoFit/>
          </a:bodyPr>
          <a:lstStyle/>
          <a:p>
            <a:r>
              <a:rPr kumimoji="1" lang="ja-JP" altLang="en-US" sz="1385" b="1" dirty="0">
                <a:latin typeface="メイリオ" panose="020B0604030504040204" pitchFamily="50" charset="-128"/>
                <a:ea typeface="メイリオ" panose="020B0604030504040204" pitchFamily="50" charset="-128"/>
              </a:rPr>
              <a:t>例：コイン投げ</a:t>
            </a:r>
          </a:p>
        </p:txBody>
      </p:sp>
      <p:sp>
        <p:nvSpPr>
          <p:cNvPr id="6" name="テキスト ボックス 5">
            <a:extLst>
              <a:ext uri="{FF2B5EF4-FFF2-40B4-BE49-F238E27FC236}">
                <a16:creationId xmlns:a16="http://schemas.microsoft.com/office/drawing/2014/main" id="{D85E05A8-2A3F-F44D-979A-0E2F8EAD063F}"/>
              </a:ext>
            </a:extLst>
          </p:cNvPr>
          <p:cNvSpPr txBox="1"/>
          <p:nvPr/>
        </p:nvSpPr>
        <p:spPr>
          <a:xfrm>
            <a:off x="2198976" y="1751882"/>
            <a:ext cx="896399"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標本空間</a:t>
            </a:r>
            <a:endParaRPr kumimoji="1" lang="ja-JP" altLang="en-US" sz="1385" dirty="0">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1E849A85-9FA9-D348-9C33-E37156B5F703}"/>
              </a:ext>
            </a:extLst>
          </p:cNvPr>
          <p:cNvGrpSpPr/>
          <p:nvPr/>
        </p:nvGrpSpPr>
        <p:grpSpPr>
          <a:xfrm>
            <a:off x="5288831" y="2037230"/>
            <a:ext cx="2217600" cy="1871882"/>
            <a:chOff x="5988424" y="2656914"/>
            <a:chExt cx="3203201" cy="2703830"/>
          </a:xfrm>
        </p:grpSpPr>
        <p:cxnSp>
          <p:nvCxnSpPr>
            <p:cNvPr id="42" name="直線矢印コネクタ 41">
              <a:extLst>
                <a:ext uri="{FF2B5EF4-FFF2-40B4-BE49-F238E27FC236}">
                  <a16:creationId xmlns:a16="http://schemas.microsoft.com/office/drawing/2014/main" id="{8135B4C6-08C1-4E4F-A065-3349B03804AE}"/>
                </a:ext>
              </a:extLst>
            </p:cNvPr>
            <p:cNvCxnSpPr/>
            <p:nvPr/>
          </p:nvCxnSpPr>
          <p:spPr>
            <a:xfrm>
              <a:off x="6575798" y="3988936"/>
              <a:ext cx="2257054"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円/楕円 50">
              <a:extLst>
                <a:ext uri="{FF2B5EF4-FFF2-40B4-BE49-F238E27FC236}">
                  <a16:creationId xmlns:a16="http://schemas.microsoft.com/office/drawing/2014/main" id="{B15CFD4D-2DF4-6E47-A1FB-494660CD5346}"/>
                </a:ext>
              </a:extLst>
            </p:cNvPr>
            <p:cNvSpPr/>
            <p:nvPr/>
          </p:nvSpPr>
          <p:spPr>
            <a:xfrm>
              <a:off x="5988424" y="2656914"/>
              <a:ext cx="3203201" cy="27038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grpSp>
        <p:nvGrpSpPr>
          <p:cNvPr id="66" name="グループ化 65">
            <a:extLst>
              <a:ext uri="{FF2B5EF4-FFF2-40B4-BE49-F238E27FC236}">
                <a16:creationId xmlns:a16="http://schemas.microsoft.com/office/drawing/2014/main" id="{FCB517FC-8D94-7B46-8D76-C7A5F7EEBB35}"/>
              </a:ext>
            </a:extLst>
          </p:cNvPr>
          <p:cNvGrpSpPr/>
          <p:nvPr/>
        </p:nvGrpSpPr>
        <p:grpSpPr>
          <a:xfrm>
            <a:off x="4210201" y="2644853"/>
            <a:ext cx="2835342" cy="879323"/>
            <a:chOff x="4430402" y="3534594"/>
            <a:chExt cx="4095495" cy="1270133"/>
          </a:xfrm>
        </p:grpSpPr>
        <p:grpSp>
          <p:nvGrpSpPr>
            <p:cNvPr id="20" name="グループ化 19">
              <a:extLst>
                <a:ext uri="{FF2B5EF4-FFF2-40B4-BE49-F238E27FC236}">
                  <a16:creationId xmlns:a16="http://schemas.microsoft.com/office/drawing/2014/main" id="{8E5B770B-C6A2-BA46-8D7D-53606FCCB225}"/>
                </a:ext>
              </a:extLst>
            </p:cNvPr>
            <p:cNvGrpSpPr/>
            <p:nvPr/>
          </p:nvGrpSpPr>
          <p:grpSpPr>
            <a:xfrm>
              <a:off x="6807224" y="4063217"/>
              <a:ext cx="1718673" cy="449655"/>
              <a:chOff x="6807225" y="4063215"/>
              <a:chExt cx="1718672" cy="449656"/>
            </a:xfrm>
          </p:grpSpPr>
          <p:sp>
            <p:nvSpPr>
              <p:cNvPr id="54" name="テキスト ボックス 53">
                <a:extLst>
                  <a:ext uri="{FF2B5EF4-FFF2-40B4-BE49-F238E27FC236}">
                    <a16:creationId xmlns:a16="http://schemas.microsoft.com/office/drawing/2014/main" id="{838848AB-A9AD-564F-A20F-88803173B829}"/>
                  </a:ext>
                </a:extLst>
              </p:cNvPr>
              <p:cNvSpPr txBox="1"/>
              <p:nvPr/>
            </p:nvSpPr>
            <p:spPr>
              <a:xfrm>
                <a:off x="6807225" y="4071638"/>
                <a:ext cx="426507" cy="441233"/>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0</a:t>
                </a:r>
                <a:endParaRPr kumimoji="1" lang="ja-JP" altLang="en-US" sz="1385" dirty="0">
                  <a:latin typeface="メイリオ" panose="020B0604030504040204" pitchFamily="50" charset="-128"/>
                  <a:ea typeface="メイリオ" panose="020B0604030504040204" pitchFamily="50" charset="-128"/>
                </a:endParaRPr>
              </a:p>
            </p:txBody>
          </p:sp>
          <p:sp>
            <p:nvSpPr>
              <p:cNvPr id="55" name="テキスト ボックス 54">
                <a:extLst>
                  <a:ext uri="{FF2B5EF4-FFF2-40B4-BE49-F238E27FC236}">
                    <a16:creationId xmlns:a16="http://schemas.microsoft.com/office/drawing/2014/main" id="{5F2627C9-CF72-9342-95FE-30B9CA8331CB}"/>
                  </a:ext>
                </a:extLst>
              </p:cNvPr>
              <p:cNvSpPr txBox="1"/>
              <p:nvPr/>
            </p:nvSpPr>
            <p:spPr>
              <a:xfrm>
                <a:off x="8099390" y="4063215"/>
                <a:ext cx="426507" cy="441232"/>
              </a:xfrm>
              <a:prstGeom prst="rect">
                <a:avLst/>
              </a:prstGeom>
              <a:noFill/>
            </p:spPr>
            <p:txBody>
              <a:bodyPr wrap="none" rtlCol="0">
                <a:spAutoFit/>
              </a:bodyPr>
              <a:lstStyle/>
              <a:p>
                <a:r>
                  <a:rPr kumimoji="1" lang="en-US" altLang="ja-JP" sz="1385" dirty="0">
                    <a:latin typeface="メイリオ" panose="020B0604030504040204" pitchFamily="50" charset="-128"/>
                    <a:ea typeface="メイリオ" panose="020B0604030504040204" pitchFamily="50" charset="-128"/>
                  </a:rPr>
                  <a:t>1</a:t>
                </a:r>
                <a:endParaRPr kumimoji="1" lang="ja-JP" altLang="en-US" sz="1385"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E9C95EAF-EA3B-894F-B370-E66C35722AD0}"/>
                    </a:ext>
                  </a:extLst>
                </p:cNvPr>
                <p:cNvSpPr txBox="1"/>
                <p:nvPr/>
              </p:nvSpPr>
              <p:spPr>
                <a:xfrm>
                  <a:off x="4430402" y="3534594"/>
                  <a:ext cx="1045194" cy="266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200" i="1">
                            <a:latin typeface="Cambria Math" charset="0"/>
                            <a:ea typeface="メイリオ" panose="020B0604030504040204" pitchFamily="50" charset="-128"/>
                          </a:rPr>
                          <m:t>𝑋</m:t>
                        </m:r>
                        <m:d>
                          <m:dPr>
                            <m:ctrlPr>
                              <a:rPr kumimoji="1" lang="en-US" altLang="ja-JP" sz="1200" i="1">
                                <a:latin typeface="Cambria Math" panose="02040503050406030204" pitchFamily="18" charset="0"/>
                                <a:ea typeface="メイリオ" panose="020B0604030504040204" pitchFamily="50" charset="-128"/>
                              </a:rPr>
                            </m:ctrlPr>
                          </m:dPr>
                          <m:e>
                            <m:r>
                              <a:rPr lang="ja-JP" altLang="en-US" sz="1200" i="1">
                                <a:latin typeface="Cambria Math" charset="0"/>
                                <a:ea typeface="メイリオ" panose="020B0604030504040204" pitchFamily="50" charset="-128"/>
                              </a:rPr>
                              <m:t>表</m:t>
                            </m:r>
                          </m:e>
                        </m:d>
                        <m:r>
                          <a:rPr kumimoji="1" lang="en-US" altLang="ja-JP" sz="1200" i="1">
                            <a:latin typeface="Cambria Math" charset="0"/>
                            <a:ea typeface="メイリオ" panose="020B0604030504040204" pitchFamily="50" charset="-128"/>
                          </a:rPr>
                          <m:t>=1</m:t>
                        </m:r>
                      </m:oMath>
                    </m:oMathPara>
                  </a14:m>
                  <a:endParaRPr kumimoji="1" lang="ja-JP" altLang="en-US" sz="1200" dirty="0">
                    <a:latin typeface="メイリオ" panose="020B0604030504040204" pitchFamily="50" charset="-128"/>
                    <a:ea typeface="メイリオ" panose="020B0604030504040204" pitchFamily="50" charset="-128"/>
                  </a:endParaRPr>
                </a:p>
              </p:txBody>
            </p:sp>
          </mc:Choice>
          <mc:Fallback xmlns="">
            <p:sp>
              <p:nvSpPr>
                <p:cNvPr id="64" name="テキスト ボックス 63">
                  <a:extLst>
                    <a:ext uri="{FF2B5EF4-FFF2-40B4-BE49-F238E27FC236}">
                      <a16:creationId xmlns:a16="http://schemas.microsoft.com/office/drawing/2014/main" id="{E9C95EAF-EA3B-894F-B370-E66C35722AD0}"/>
                    </a:ext>
                  </a:extLst>
                </p:cNvPr>
                <p:cNvSpPr txBox="1">
                  <a:spLocks noRot="1" noChangeAspect="1" noMove="1" noResize="1" noEditPoints="1" noAdjustHandles="1" noChangeArrowheads="1" noChangeShapeType="1" noTextEdit="1"/>
                </p:cNvSpPr>
                <p:nvPr/>
              </p:nvSpPr>
              <p:spPr>
                <a:xfrm>
                  <a:off x="4430402" y="3534594"/>
                  <a:ext cx="1045194" cy="266740"/>
                </a:xfrm>
                <a:prstGeom prst="rect">
                  <a:avLst/>
                </a:prstGeom>
                <a:blipFill>
                  <a:blip r:embed="rId3"/>
                  <a:stretch>
                    <a:fillRect l="-7627" t="-20000"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3FC6543D-7767-6A41-B2E9-B5E05FE63801}"/>
                    </a:ext>
                  </a:extLst>
                </p:cNvPr>
                <p:cNvSpPr txBox="1"/>
                <p:nvPr/>
              </p:nvSpPr>
              <p:spPr>
                <a:xfrm>
                  <a:off x="4558344" y="4537987"/>
                  <a:ext cx="1045194" cy="266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200" i="1">
                            <a:latin typeface="Cambria Math" charset="0"/>
                            <a:ea typeface="メイリオ" panose="020B0604030504040204" pitchFamily="50" charset="-128"/>
                          </a:rPr>
                          <m:t>𝑋</m:t>
                        </m:r>
                        <m:d>
                          <m:dPr>
                            <m:ctrlPr>
                              <a:rPr kumimoji="1" lang="en-US" altLang="ja-JP" sz="1200" i="1">
                                <a:latin typeface="Cambria Math" panose="02040503050406030204" pitchFamily="18" charset="0"/>
                                <a:ea typeface="メイリオ" panose="020B0604030504040204" pitchFamily="50" charset="-128"/>
                              </a:rPr>
                            </m:ctrlPr>
                          </m:dPr>
                          <m:e>
                            <m:r>
                              <a:rPr lang="ja-JP" altLang="en-US" sz="1200" i="1">
                                <a:latin typeface="Cambria Math" charset="0"/>
                                <a:ea typeface="メイリオ" panose="020B0604030504040204" pitchFamily="50" charset="-128"/>
                              </a:rPr>
                              <m:t>裏</m:t>
                            </m:r>
                          </m:e>
                        </m:d>
                        <m:r>
                          <a:rPr kumimoji="1" lang="en-US" altLang="ja-JP" sz="1200" i="1">
                            <a:latin typeface="Cambria Math" charset="0"/>
                            <a:ea typeface="メイリオ" panose="020B0604030504040204" pitchFamily="50" charset="-128"/>
                          </a:rPr>
                          <m:t>=</m:t>
                        </m:r>
                        <m:r>
                          <a:rPr kumimoji="1" lang="en-US" altLang="ja-JP" sz="1200" i="1">
                            <a:latin typeface="Cambria Math" panose="02040503050406030204" pitchFamily="18" charset="0"/>
                            <a:ea typeface="メイリオ" panose="020B0604030504040204" pitchFamily="50" charset="-128"/>
                          </a:rPr>
                          <m:t>0</m:t>
                        </m:r>
                      </m:oMath>
                    </m:oMathPara>
                  </a14:m>
                  <a:endParaRPr kumimoji="1" lang="ja-JP" altLang="en-US" sz="1200" dirty="0">
                    <a:latin typeface="メイリオ" panose="020B0604030504040204" pitchFamily="50" charset="-128"/>
                    <a:ea typeface="メイリオ" panose="020B0604030504040204" pitchFamily="50" charset="-128"/>
                  </a:endParaRPr>
                </a:p>
              </p:txBody>
            </p:sp>
          </mc:Choice>
          <mc:Fallback xmlns="">
            <p:sp>
              <p:nvSpPr>
                <p:cNvPr id="65" name="テキスト ボックス 64">
                  <a:extLst>
                    <a:ext uri="{FF2B5EF4-FFF2-40B4-BE49-F238E27FC236}">
                      <a16:creationId xmlns:a16="http://schemas.microsoft.com/office/drawing/2014/main" id="{3FC6543D-7767-6A41-B2E9-B5E05FE63801}"/>
                    </a:ext>
                  </a:extLst>
                </p:cNvPr>
                <p:cNvSpPr txBox="1">
                  <a:spLocks noRot="1" noChangeAspect="1" noMove="1" noResize="1" noEditPoints="1" noAdjustHandles="1" noChangeArrowheads="1" noChangeShapeType="1" noTextEdit="1"/>
                </p:cNvSpPr>
                <p:nvPr/>
              </p:nvSpPr>
              <p:spPr>
                <a:xfrm>
                  <a:off x="4558344" y="4537987"/>
                  <a:ext cx="1045194" cy="266740"/>
                </a:xfrm>
                <a:prstGeom prst="rect">
                  <a:avLst/>
                </a:prstGeom>
                <a:blipFill>
                  <a:blip r:embed="rId4"/>
                  <a:stretch>
                    <a:fillRect l="-6723" t="-16667" b="-13333"/>
                  </a:stretch>
                </a:blipFill>
              </p:spPr>
              <p:txBody>
                <a:bodyPr/>
                <a:lstStyle/>
                <a:p>
                  <a:r>
                    <a:rPr lang="ja-JP" altLang="en-US">
                      <a:noFill/>
                    </a:rPr>
                    <a:t> </a:t>
                  </a:r>
                </a:p>
              </p:txBody>
            </p:sp>
          </mc:Fallback>
        </mc:AlternateContent>
      </p:grpSp>
      <p:sp>
        <p:nvSpPr>
          <p:cNvPr id="5" name="コンテンツ プレースホルダー 4">
            <a:extLst>
              <a:ext uri="{FF2B5EF4-FFF2-40B4-BE49-F238E27FC236}">
                <a16:creationId xmlns:a16="http://schemas.microsoft.com/office/drawing/2014/main" id="{E8110639-5E15-4842-BE74-7D8C6F363729}"/>
              </a:ext>
            </a:extLst>
          </p:cNvPr>
          <p:cNvSpPr>
            <a:spLocks noGrp="1"/>
          </p:cNvSpPr>
          <p:nvPr>
            <p:ph idx="1"/>
          </p:nvPr>
        </p:nvSpPr>
        <p:spPr/>
        <p:txBody>
          <a:bodyPr/>
          <a:lstStyle/>
          <a:p>
            <a:endParaRPr lang="ja-JP" altLang="en-US"/>
          </a:p>
        </p:txBody>
      </p:sp>
      <p:sp>
        <p:nvSpPr>
          <p:cNvPr id="3" name="楕円 2">
            <a:extLst>
              <a:ext uri="{FF2B5EF4-FFF2-40B4-BE49-F238E27FC236}">
                <a16:creationId xmlns:a16="http://schemas.microsoft.com/office/drawing/2014/main" id="{ED8C2E14-EB38-4FEC-AEFF-CB700771D653}"/>
              </a:ext>
            </a:extLst>
          </p:cNvPr>
          <p:cNvSpPr/>
          <p:nvPr/>
        </p:nvSpPr>
        <p:spPr bwMode="auto">
          <a:xfrm>
            <a:off x="2350157" y="2132535"/>
            <a:ext cx="646276" cy="60465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楕円 36">
            <a:extLst>
              <a:ext uri="{FF2B5EF4-FFF2-40B4-BE49-F238E27FC236}">
                <a16:creationId xmlns:a16="http://schemas.microsoft.com/office/drawing/2014/main" id="{5E2CC3F0-CAB6-4E8C-938A-8FE2D63183EA}"/>
              </a:ext>
            </a:extLst>
          </p:cNvPr>
          <p:cNvSpPr/>
          <p:nvPr/>
        </p:nvSpPr>
        <p:spPr bwMode="auto">
          <a:xfrm>
            <a:off x="2369480" y="3156130"/>
            <a:ext cx="646276" cy="604652"/>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9" name="直線コネクタ 8">
            <a:extLst>
              <a:ext uri="{FF2B5EF4-FFF2-40B4-BE49-F238E27FC236}">
                <a16:creationId xmlns:a16="http://schemas.microsoft.com/office/drawing/2014/main" id="{307FCA89-BF99-4ADA-9AAC-D8592084E3A7}"/>
              </a:ext>
            </a:extLst>
          </p:cNvPr>
          <p:cNvCxnSpPr>
            <a:cxnSpLocks/>
          </p:cNvCxnSpPr>
          <p:nvPr/>
        </p:nvCxnSpPr>
        <p:spPr bwMode="auto">
          <a:xfrm>
            <a:off x="6000749" y="2908396"/>
            <a:ext cx="2580" cy="102005"/>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536AA86B-7598-434B-99D0-566AC271FB85}"/>
              </a:ext>
            </a:extLst>
          </p:cNvPr>
          <p:cNvCxnSpPr>
            <a:cxnSpLocks/>
          </p:cNvCxnSpPr>
          <p:nvPr/>
        </p:nvCxnSpPr>
        <p:spPr bwMode="auto">
          <a:xfrm>
            <a:off x="6895325" y="2908396"/>
            <a:ext cx="2580" cy="102005"/>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2" name="テキスト ボックス 11">
            <a:extLst>
              <a:ext uri="{FF2B5EF4-FFF2-40B4-BE49-F238E27FC236}">
                <a16:creationId xmlns:a16="http://schemas.microsoft.com/office/drawing/2014/main" id="{BFEF6DE9-5740-4513-97EB-334E3713D797}"/>
              </a:ext>
            </a:extLst>
          </p:cNvPr>
          <p:cNvSpPr txBox="1"/>
          <p:nvPr/>
        </p:nvSpPr>
        <p:spPr>
          <a:xfrm>
            <a:off x="2504827" y="2289131"/>
            <a:ext cx="1107766" cy="369332"/>
          </a:xfrm>
          <a:prstGeom prst="rect">
            <a:avLst/>
          </a:prstGeom>
          <a:noFill/>
        </p:spPr>
        <p:txBody>
          <a:bodyPr wrap="square" rtlCol="0">
            <a:spAutoFit/>
          </a:bodyPr>
          <a:lstStyle/>
          <a:p>
            <a:pPr algn="l"/>
            <a:r>
              <a:rPr kumimoji="1" lang="ja-JP" altLang="en-US" sz="1800" b="1" dirty="0">
                <a:latin typeface="メイリオ" panose="020B0604030504040204" pitchFamily="50" charset="-128"/>
                <a:ea typeface="メイリオ" panose="020B0604030504040204" pitchFamily="50" charset="-128"/>
              </a:rPr>
              <a:t>表</a:t>
            </a:r>
          </a:p>
        </p:txBody>
      </p:sp>
      <p:sp>
        <p:nvSpPr>
          <p:cNvPr id="44" name="テキスト ボックス 43">
            <a:extLst>
              <a:ext uri="{FF2B5EF4-FFF2-40B4-BE49-F238E27FC236}">
                <a16:creationId xmlns:a16="http://schemas.microsoft.com/office/drawing/2014/main" id="{B0A1E060-3CD1-46AB-97D8-E952E1FA75C5}"/>
              </a:ext>
            </a:extLst>
          </p:cNvPr>
          <p:cNvSpPr txBox="1"/>
          <p:nvPr/>
        </p:nvSpPr>
        <p:spPr>
          <a:xfrm>
            <a:off x="2510248" y="3308818"/>
            <a:ext cx="1107766" cy="369332"/>
          </a:xfrm>
          <a:prstGeom prst="rect">
            <a:avLst/>
          </a:prstGeom>
          <a:noFill/>
        </p:spPr>
        <p:txBody>
          <a:bodyPr wrap="square" rtlCol="0">
            <a:spAutoFit/>
          </a:bodyPr>
          <a:lstStyle/>
          <a:p>
            <a:pPr algn="l"/>
            <a:r>
              <a:rPr kumimoji="1" lang="ja-JP" altLang="en-US" sz="1800" b="1" dirty="0">
                <a:solidFill>
                  <a:schemeClr val="bg1"/>
                </a:solidFill>
                <a:latin typeface="メイリオ" panose="020B0604030504040204" pitchFamily="50" charset="-128"/>
                <a:ea typeface="メイリオ" panose="020B0604030504040204" pitchFamily="50" charset="-128"/>
              </a:rPr>
              <a:t>裏</a:t>
            </a:r>
          </a:p>
        </p:txBody>
      </p:sp>
      <p:cxnSp>
        <p:nvCxnSpPr>
          <p:cNvPr id="17" name="直線矢印コネクタ 16">
            <a:extLst>
              <a:ext uri="{FF2B5EF4-FFF2-40B4-BE49-F238E27FC236}">
                <a16:creationId xmlns:a16="http://schemas.microsoft.com/office/drawing/2014/main" id="{3C87A906-32B0-4AB9-8AFE-02B18A028419}"/>
              </a:ext>
            </a:extLst>
          </p:cNvPr>
          <p:cNvCxnSpPr>
            <a:cxnSpLocks/>
            <a:stCxn id="12" idx="0"/>
          </p:cNvCxnSpPr>
          <p:nvPr/>
        </p:nvCxnSpPr>
        <p:spPr bwMode="auto">
          <a:xfrm>
            <a:off x="3058710" y="2289131"/>
            <a:ext cx="3735134" cy="62899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49" name="直線矢印コネクタ 48">
            <a:extLst>
              <a:ext uri="{FF2B5EF4-FFF2-40B4-BE49-F238E27FC236}">
                <a16:creationId xmlns:a16="http://schemas.microsoft.com/office/drawing/2014/main" id="{91BFE195-8EF3-406F-B976-57E68F792202}"/>
              </a:ext>
            </a:extLst>
          </p:cNvPr>
          <p:cNvCxnSpPr>
            <a:cxnSpLocks/>
          </p:cNvCxnSpPr>
          <p:nvPr/>
        </p:nvCxnSpPr>
        <p:spPr bwMode="auto">
          <a:xfrm flipV="1">
            <a:off x="3120984" y="3028261"/>
            <a:ext cx="2757793" cy="483309"/>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21" name="楕円 20">
            <a:extLst>
              <a:ext uri="{FF2B5EF4-FFF2-40B4-BE49-F238E27FC236}">
                <a16:creationId xmlns:a16="http://schemas.microsoft.com/office/drawing/2014/main" id="{2BA2F7B9-ED4A-4802-9B55-349163F812E8}"/>
              </a:ext>
            </a:extLst>
          </p:cNvPr>
          <p:cNvSpPr/>
          <p:nvPr/>
        </p:nvSpPr>
        <p:spPr bwMode="auto">
          <a:xfrm>
            <a:off x="5960189" y="2920593"/>
            <a:ext cx="81120" cy="77612"/>
          </a:xfrm>
          <a:prstGeom prst="ellipse">
            <a:avLst/>
          </a:prstGeom>
          <a:solidFill>
            <a:schemeClr val="bg1"/>
          </a:solidFill>
          <a:ln w="222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67" name="楕円 66">
            <a:extLst>
              <a:ext uri="{FF2B5EF4-FFF2-40B4-BE49-F238E27FC236}">
                <a16:creationId xmlns:a16="http://schemas.microsoft.com/office/drawing/2014/main" id="{0FDB4B71-2AC4-47DA-A62A-5BE0C0D864F2}"/>
              </a:ext>
            </a:extLst>
          </p:cNvPr>
          <p:cNvSpPr/>
          <p:nvPr/>
        </p:nvSpPr>
        <p:spPr bwMode="auto">
          <a:xfrm>
            <a:off x="6854765" y="2918123"/>
            <a:ext cx="81120" cy="77612"/>
          </a:xfrm>
          <a:prstGeom prst="ellipse">
            <a:avLst/>
          </a:prstGeom>
          <a:solidFill>
            <a:schemeClr val="bg1"/>
          </a:solidFill>
          <a:ln w="222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69" name="円/楕円 32">
            <a:extLst>
              <a:ext uri="{FF2B5EF4-FFF2-40B4-BE49-F238E27FC236}">
                <a16:creationId xmlns:a16="http://schemas.microsoft.com/office/drawing/2014/main" id="{8B1B888F-A6A2-4BCB-A69D-222EADDE8124}"/>
              </a:ext>
            </a:extLst>
          </p:cNvPr>
          <p:cNvSpPr/>
          <p:nvPr/>
        </p:nvSpPr>
        <p:spPr>
          <a:xfrm>
            <a:off x="1540205" y="2037229"/>
            <a:ext cx="2296344" cy="18669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nvGrpSpPr>
          <p:cNvPr id="72" name="図形グループ 37">
            <a:extLst>
              <a:ext uri="{FF2B5EF4-FFF2-40B4-BE49-F238E27FC236}">
                <a16:creationId xmlns:a16="http://schemas.microsoft.com/office/drawing/2014/main" id="{3CB513EF-D21A-4CCB-82AE-F3AE746A849D}"/>
              </a:ext>
            </a:extLst>
          </p:cNvPr>
          <p:cNvGrpSpPr/>
          <p:nvPr/>
        </p:nvGrpSpPr>
        <p:grpSpPr>
          <a:xfrm>
            <a:off x="2170372" y="4000925"/>
            <a:ext cx="4618352" cy="369332"/>
            <a:chOff x="2161667" y="6396335"/>
            <a:chExt cx="6670953" cy="533480"/>
          </a:xfrm>
        </p:grpSpPr>
        <p:sp>
          <p:nvSpPr>
            <p:cNvPr id="73" name="テキスト ボックス 72">
              <a:extLst>
                <a:ext uri="{FF2B5EF4-FFF2-40B4-BE49-F238E27FC236}">
                  <a16:creationId xmlns:a16="http://schemas.microsoft.com/office/drawing/2014/main" id="{ADA5234F-6CB9-4B4D-9EB5-59824C554EB3}"/>
                </a:ext>
              </a:extLst>
            </p:cNvPr>
            <p:cNvSpPr txBox="1"/>
            <p:nvPr/>
          </p:nvSpPr>
          <p:spPr>
            <a:xfrm>
              <a:off x="2161667" y="6396335"/>
              <a:ext cx="1267013"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定義域</a:t>
              </a:r>
              <a:endParaRPr kumimoji="1" lang="ja-JP" altLang="en-US" sz="1800" dirty="0">
                <a:latin typeface="メイリオ" panose="020B0604030504040204" pitchFamily="50" charset="-128"/>
                <a:ea typeface="メイリオ" panose="020B0604030504040204" pitchFamily="50" charset="-128"/>
              </a:endParaRPr>
            </a:p>
          </p:txBody>
        </p:sp>
        <p:sp>
          <p:nvSpPr>
            <p:cNvPr id="74" name="テキスト ボックス 73">
              <a:extLst>
                <a:ext uri="{FF2B5EF4-FFF2-40B4-BE49-F238E27FC236}">
                  <a16:creationId xmlns:a16="http://schemas.microsoft.com/office/drawing/2014/main" id="{C7BC29A1-E924-4E8D-A546-7DD41536F0C0}"/>
                </a:ext>
              </a:extLst>
            </p:cNvPr>
            <p:cNvSpPr txBox="1"/>
            <p:nvPr/>
          </p:nvSpPr>
          <p:spPr>
            <a:xfrm>
              <a:off x="7899029" y="6396335"/>
              <a:ext cx="933591" cy="533480"/>
            </a:xfrm>
            <a:prstGeom prst="rect">
              <a:avLst/>
            </a:prstGeom>
            <a:noFill/>
          </p:spPr>
          <p:txBody>
            <a:bodyPr wrap="none" rtlCol="0">
              <a:spAutoFit/>
            </a:bodyPr>
            <a:lstStyle/>
            <a:p>
              <a:r>
                <a:rPr lang="ja-JP" altLang="en-US" sz="1800" dirty="0">
                  <a:latin typeface="メイリオ" panose="020B0604030504040204" pitchFamily="50" charset="-128"/>
                  <a:ea typeface="メイリオ" panose="020B0604030504040204" pitchFamily="50" charset="-128"/>
                </a:rPr>
                <a:t>値域</a:t>
              </a:r>
              <a:endParaRPr kumimoji="1" lang="ja-JP" altLang="en-US" sz="1800" dirty="0">
                <a:latin typeface="メイリオ" panose="020B0604030504040204" pitchFamily="50" charset="-128"/>
                <a:ea typeface="メイリオ" panose="020B0604030504040204" pitchFamily="50" charset="-128"/>
              </a:endParaRPr>
            </a:p>
          </p:txBody>
        </p:sp>
      </p:grpSp>
      <p:sp>
        <p:nvSpPr>
          <p:cNvPr id="75" name="テキスト ボックス 74">
            <a:extLst>
              <a:ext uri="{FF2B5EF4-FFF2-40B4-BE49-F238E27FC236}">
                <a16:creationId xmlns:a16="http://schemas.microsoft.com/office/drawing/2014/main" id="{DB291C80-EF0F-48A5-B647-8709C6BC228A}"/>
              </a:ext>
            </a:extLst>
          </p:cNvPr>
          <p:cNvSpPr txBox="1"/>
          <p:nvPr/>
        </p:nvSpPr>
        <p:spPr>
          <a:xfrm>
            <a:off x="4267450" y="3525805"/>
            <a:ext cx="646332" cy="667747"/>
          </a:xfrm>
          <a:prstGeom prst="rect">
            <a:avLst/>
          </a:prstGeom>
          <a:noFill/>
        </p:spPr>
        <p:txBody>
          <a:bodyPr wrap="none" rtlCol="0">
            <a:spAutoFit/>
          </a:bodyPr>
          <a:lstStyle/>
          <a:p>
            <a:r>
              <a:rPr kumimoji="1" lang="ja-JP" altLang="en-US" sz="1800" dirty="0">
                <a:latin typeface="メイリオ" panose="020B0604030504040204" pitchFamily="50" charset="-128"/>
                <a:ea typeface="メイリオ" panose="020B0604030504040204" pitchFamily="50" charset="-128"/>
              </a:rPr>
              <a:t>関数</a:t>
            </a:r>
            <a:endParaRPr kumimoji="1" lang="en-US" altLang="ja-JP" sz="1800" dirty="0">
              <a:latin typeface="メイリオ" panose="020B0604030504040204" pitchFamily="50" charset="-128"/>
              <a:ea typeface="メイリオ" panose="020B0604030504040204" pitchFamily="50" charset="-128"/>
            </a:endParaRPr>
          </a:p>
          <a:p>
            <a:endParaRPr kumimoji="1" lang="ja-JP" altLang="en-US" sz="1939" dirty="0">
              <a:latin typeface="メイリオ" panose="020B0604030504040204" pitchFamily="50" charset="-128"/>
              <a:ea typeface="メイリオ" panose="020B0604030504040204" pitchFamily="50" charset="-128"/>
            </a:endParaRPr>
          </a:p>
        </p:txBody>
      </p:sp>
      <p:grpSp>
        <p:nvGrpSpPr>
          <p:cNvPr id="76" name="図形グループ 20">
            <a:extLst>
              <a:ext uri="{FF2B5EF4-FFF2-40B4-BE49-F238E27FC236}">
                <a16:creationId xmlns:a16="http://schemas.microsoft.com/office/drawing/2014/main" id="{A0E4FC10-7F8D-43E4-B0E7-55ABFA5C4F54}"/>
              </a:ext>
            </a:extLst>
          </p:cNvPr>
          <p:cNvGrpSpPr/>
          <p:nvPr/>
        </p:nvGrpSpPr>
        <p:grpSpPr>
          <a:xfrm>
            <a:off x="1997249" y="3829438"/>
            <a:ext cx="4786054" cy="816447"/>
            <a:chOff x="1233913" y="5245660"/>
            <a:chExt cx="6913190" cy="1179312"/>
          </a:xfrm>
        </p:grpSpPr>
        <p:sp>
          <p:nvSpPr>
            <p:cNvPr id="77" name="テキスト ボックス 76">
              <a:extLst>
                <a:ext uri="{FF2B5EF4-FFF2-40B4-BE49-F238E27FC236}">
                  <a16:creationId xmlns:a16="http://schemas.microsoft.com/office/drawing/2014/main" id="{AD8B508C-7307-4C56-9F5C-C1FBF0037A09}"/>
                </a:ext>
              </a:extLst>
            </p:cNvPr>
            <p:cNvSpPr txBox="1"/>
            <p:nvPr/>
          </p:nvSpPr>
          <p:spPr>
            <a:xfrm>
              <a:off x="1233913" y="5922427"/>
              <a:ext cx="1767152" cy="502545"/>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標本空間</a:t>
              </a:r>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CCAD8893-E328-4D3B-88EA-48D30C0D49DA}"/>
                </a:ext>
              </a:extLst>
            </p:cNvPr>
            <p:cNvSpPr txBox="1"/>
            <p:nvPr/>
          </p:nvSpPr>
          <p:spPr>
            <a:xfrm>
              <a:off x="6995862" y="5922425"/>
              <a:ext cx="1151241" cy="502545"/>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実数</a:t>
              </a:r>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7766CD95-2691-4E56-8B7B-742A754CA757}"/>
                    </a:ext>
                  </a:extLst>
                </p:cNvPr>
                <p:cNvSpPr txBox="1"/>
                <p:nvPr/>
              </p:nvSpPr>
              <p:spPr>
                <a:xfrm>
                  <a:off x="3940900" y="5245660"/>
                  <a:ext cx="2077977" cy="502545"/>
                </a:xfrm>
                <a:prstGeom prst="rect">
                  <a:avLst/>
                </a:prstGeom>
                <a:noFill/>
              </p:spPr>
              <p:txBody>
                <a:bodyPr wrap="none" rtlCol="0">
                  <a:spAutoFit/>
                </a:bodyPr>
                <a:lstStyle/>
                <a:p>
                  <a:r>
                    <a:rPr kumimoji="1" lang="en-US" altLang="ja-JP" sz="1661" dirty="0">
                      <a:solidFill>
                        <a:srgbClr val="FF0000"/>
                      </a:solidFill>
                      <a:latin typeface="メイリオ" panose="020B0604030504040204" pitchFamily="50" charset="-128"/>
                      <a:ea typeface="メイリオ" panose="020B0604030504040204" pitchFamily="50" charset="-128"/>
                    </a:rPr>
                    <a:t>(</a:t>
                  </a:r>
                  <a:r>
                    <a:rPr kumimoji="1" lang="ja-JP" altLang="en-US" sz="1661" dirty="0">
                      <a:solidFill>
                        <a:srgbClr val="FF0000"/>
                      </a:solidFill>
                      <a:latin typeface="メイリオ" panose="020B0604030504040204" pitchFamily="50" charset="-128"/>
                      <a:ea typeface="メイリオ" panose="020B0604030504040204" pitchFamily="50" charset="-128"/>
                    </a:rPr>
                    <a:t>確率変数 </a:t>
                  </a:r>
                  <a14:m>
                    <m:oMath xmlns:m="http://schemas.openxmlformats.org/officeDocument/2006/math">
                      <m:r>
                        <a:rPr kumimoji="1" lang="en-US" altLang="ja-JP" sz="1661" i="1" dirty="0">
                          <a:solidFill>
                            <a:srgbClr val="FF0000"/>
                          </a:solidFill>
                          <a:latin typeface="Cambria Math" panose="02040503050406030204" pitchFamily="18" charset="0"/>
                          <a:ea typeface="メイリオ" panose="020B0604030504040204" pitchFamily="50" charset="-128"/>
                        </a:rPr>
                        <m:t>𝑋</m:t>
                      </m:r>
                    </m:oMath>
                  </a14:m>
                  <a:r>
                    <a:rPr kumimoji="1" lang="en-US" altLang="ja-JP" sz="1661" dirty="0">
                      <a:solidFill>
                        <a:srgbClr val="FF0000"/>
                      </a:solidFill>
                      <a:latin typeface="メイリオ" panose="020B0604030504040204" pitchFamily="50" charset="-128"/>
                      <a:ea typeface="メイリオ" panose="020B0604030504040204" pitchFamily="50" charset="-128"/>
                    </a:rPr>
                    <a:t>)</a:t>
                  </a:r>
                  <a:endParaRPr kumimoji="1" lang="ja-JP" altLang="en-US" sz="1661"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79" name="テキスト ボックス 78">
                  <a:extLst>
                    <a:ext uri="{FF2B5EF4-FFF2-40B4-BE49-F238E27FC236}">
                      <a16:creationId xmlns:a16="http://schemas.microsoft.com/office/drawing/2014/main" id="{7766CD95-2691-4E56-8B7B-742A754CA757}"/>
                    </a:ext>
                  </a:extLst>
                </p:cNvPr>
                <p:cNvSpPr txBox="1">
                  <a:spLocks noRot="1" noChangeAspect="1" noMove="1" noResize="1" noEditPoints="1" noAdjustHandles="1" noChangeArrowheads="1" noChangeShapeType="1" noTextEdit="1"/>
                </p:cNvSpPr>
                <p:nvPr/>
              </p:nvSpPr>
              <p:spPr>
                <a:xfrm>
                  <a:off x="3940900" y="5245660"/>
                  <a:ext cx="2077977" cy="502545"/>
                </a:xfrm>
                <a:prstGeom prst="rect">
                  <a:avLst/>
                </a:prstGeom>
                <a:blipFill>
                  <a:blip r:embed="rId5"/>
                  <a:stretch>
                    <a:fillRect l="-2119" t="-5263" r="-2119" b="-24561"/>
                  </a:stretch>
                </a:blipFill>
              </p:spPr>
              <p:txBody>
                <a:bodyPr/>
                <a:lstStyle/>
                <a:p>
                  <a:r>
                    <a:rPr lang="ja-JP" altLang="en-US">
                      <a:noFill/>
                    </a:rPr>
                    <a:t> </a:t>
                  </a:r>
                </a:p>
              </p:txBody>
            </p:sp>
          </mc:Fallback>
        </mc:AlternateContent>
      </p:grpSp>
      <p:sp>
        <p:nvSpPr>
          <p:cNvPr id="35" name="矢印: 下カーブ 34">
            <a:extLst>
              <a:ext uri="{FF2B5EF4-FFF2-40B4-BE49-F238E27FC236}">
                <a16:creationId xmlns:a16="http://schemas.microsoft.com/office/drawing/2014/main" id="{ED9E4919-F700-4CD8-8323-989A1F3A4F2F}"/>
              </a:ext>
            </a:extLst>
          </p:cNvPr>
          <p:cNvSpPr/>
          <p:nvPr/>
        </p:nvSpPr>
        <p:spPr bwMode="auto">
          <a:xfrm>
            <a:off x="3429001" y="1807242"/>
            <a:ext cx="2464775" cy="963779"/>
          </a:xfrm>
          <a:prstGeom prst="curvedDownArrow">
            <a:avLst/>
          </a:prstGeom>
          <a:solidFill>
            <a:srgbClr val="0033C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3327883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2CF163F7-BDD0-4FEF-82C0-CAA307880811}"/>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1371601" y="1740296"/>
            <a:ext cx="5943600" cy="2229020"/>
          </a:xfrm>
          <a:prstGeom prst="rect">
            <a:avLst/>
          </a:prstGeom>
        </p:spPr>
      </p:pic>
      <mc:AlternateContent xmlns:mc="http://schemas.openxmlformats.org/markup-compatibility/2006" xmlns:a14="http://schemas.microsoft.com/office/drawing/2010/main">
        <mc:Choice Requires="a14">
          <p:sp>
            <p:nvSpPr>
              <p:cNvPr id="11" name="正方形/長方形 10"/>
              <p:cNvSpPr/>
              <p:nvPr/>
            </p:nvSpPr>
            <p:spPr>
              <a:xfrm>
                <a:off x="3876729" y="4002065"/>
                <a:ext cx="945131"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smtClean="0">
                          <a:latin typeface="Cambria Math" charset="0"/>
                          <a:ea typeface="Cambria Math" charset="0"/>
                          <a:cs typeface="Cambria Math" charset="0"/>
                        </a:rPr>
                        <m:t>𝜇</m:t>
                      </m:r>
                      <m:r>
                        <a:rPr lang="en-US" altLang="ja-JP" sz="1575">
                          <a:latin typeface="Cambria Math" charset="0"/>
                          <a:ea typeface="Cambria Math" charset="0"/>
                          <a:cs typeface="Cambria Math" charset="0"/>
                        </a:rPr>
                        <m:t>=2</m:t>
                      </m:r>
                      <m:r>
                        <a:rPr lang="en-US" altLang="ja-JP" sz="1575" b="0" i="0" smtClean="0">
                          <a:latin typeface="Cambria Math" panose="02040503050406030204" pitchFamily="18" charset="0"/>
                          <a:ea typeface="Cambria Math" charset="0"/>
                          <a:cs typeface="Cambria Math" charset="0"/>
                        </a:rPr>
                        <m:t>4</m:t>
                      </m:r>
                      <m:r>
                        <a:rPr lang="en-US" altLang="ja-JP" sz="1575">
                          <a:latin typeface="Cambria Math" charset="0"/>
                          <a:ea typeface="Cambria Math" charset="0"/>
                          <a:cs typeface="Cambria Math" charset="0"/>
                        </a:rPr>
                        <m:t>0</m:t>
                      </m:r>
                    </m:oMath>
                  </m:oMathPara>
                </a14:m>
                <a:endParaRPr lang="en-US" altLang="ja-JP" sz="1575" dirty="0">
                  <a:ea typeface="Cambria Math" charset="0"/>
                  <a:cs typeface="Cambria Math" charset="0"/>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3876729" y="4002065"/>
                <a:ext cx="945131" cy="334707"/>
              </a:xfrm>
              <a:prstGeom prst="rect">
                <a:avLst/>
              </a:prstGeom>
              <a:blipFill>
                <a:blip r:embed="rId3"/>
                <a:stretch>
                  <a:fillRect b="-3704"/>
                </a:stretch>
              </a:blipFill>
            </p:spPr>
            <p:txBody>
              <a:bodyPr/>
              <a:lstStyle/>
              <a:p>
                <a:r>
                  <a:rPr lang="ja-JP" altLang="en-US">
                    <a:noFill/>
                  </a:rPr>
                  <a:t> </a:t>
                </a:r>
              </a:p>
            </p:txBody>
          </p:sp>
        </mc:Fallback>
      </mc:AlternateContent>
      <p:cxnSp>
        <p:nvCxnSpPr>
          <p:cNvPr id="12" name="直線コネクタ 11"/>
          <p:cNvCxnSpPr>
            <a:cxnSpLocks/>
          </p:cNvCxnSpPr>
          <p:nvPr/>
        </p:nvCxnSpPr>
        <p:spPr>
          <a:xfrm>
            <a:off x="4342797" y="1790698"/>
            <a:ext cx="0" cy="21491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4342797" y="2686050"/>
            <a:ext cx="807850" cy="0"/>
          </a:xfrm>
          <a:prstGeom prst="line">
            <a:avLst/>
          </a:prstGeom>
          <a:ln w="317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4306027" y="2326315"/>
                <a:ext cx="840423"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smtClean="0">
                          <a:latin typeface="Cambria Math" charset="0"/>
                          <a:ea typeface="Cambria Math" charset="0"/>
                          <a:cs typeface="Cambria Math" charset="0"/>
                        </a:rPr>
                        <m:t>𝜎</m:t>
                      </m:r>
                      <m:r>
                        <a:rPr lang="en-US" altLang="ja-JP" sz="1575">
                          <a:latin typeface="Cambria Math" charset="0"/>
                          <a:ea typeface="Cambria Math" charset="0"/>
                          <a:cs typeface="Cambria Math" charset="0"/>
                        </a:rPr>
                        <m:t>=</m:t>
                      </m:r>
                      <m:r>
                        <a:rPr lang="en-US" altLang="ja-JP" sz="1575" b="0" i="1" smtClean="0">
                          <a:latin typeface="Cambria Math" panose="02040503050406030204" pitchFamily="18" charset="0"/>
                          <a:ea typeface="Cambria Math" charset="0"/>
                          <a:cs typeface="Cambria Math" charset="0"/>
                        </a:rPr>
                        <m:t>40</m:t>
                      </m:r>
                    </m:oMath>
                  </m:oMathPara>
                </a14:m>
                <a:endParaRPr lang="ja-JP" altLang="en-US" sz="1575"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4306027" y="2326315"/>
                <a:ext cx="840423" cy="334707"/>
              </a:xfrm>
              <a:prstGeom prst="rect">
                <a:avLst/>
              </a:prstGeom>
              <a:blipFill>
                <a:blip r:embed="rId4"/>
                <a:stretch>
                  <a:fillRect/>
                </a:stretch>
              </a:blipFill>
            </p:spPr>
            <p:txBody>
              <a:bodyPr/>
              <a:lstStyle/>
              <a:p>
                <a:r>
                  <a:rPr lang="ja-JP" altLang="en-US">
                    <a:noFill/>
                  </a:rPr>
                  <a:t> </a:t>
                </a:r>
              </a:p>
            </p:txBody>
          </p:sp>
        </mc:Fallback>
      </mc:AlternateContent>
      <p:sp>
        <p:nvSpPr>
          <p:cNvPr id="17" name="タイトル 1">
            <a:extLst>
              <a:ext uri="{FF2B5EF4-FFF2-40B4-BE49-F238E27FC236}">
                <a16:creationId xmlns:a16="http://schemas.microsoft.com/office/drawing/2014/main" id="{CD5DDB0B-E839-6A49-A109-6E68CE28699D}"/>
              </a:ext>
            </a:extLst>
          </p:cNvPr>
          <p:cNvSpPr txBox="1">
            <a:spLocks/>
          </p:cNvSpPr>
          <p:nvPr/>
        </p:nvSpPr>
        <p:spPr>
          <a:xfrm>
            <a:off x="762000" y="133350"/>
            <a:ext cx="6561260" cy="465992"/>
          </a:xfrm>
          <a:prstGeom prst="rect">
            <a:avLst/>
          </a:prstGeom>
        </p:spPr>
        <p:txBody>
          <a:bodyPr vert="horz" lIns="63305" tIns="31652" rIns="63305" bIns="31652"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100" b="1" dirty="0">
                <a:latin typeface="Meiryo" charset="-128"/>
                <a:ea typeface="Meiryo" charset="-128"/>
                <a:cs typeface="Meiryo" charset="-128"/>
              </a:rPr>
              <a:t>２００円から２８０円で変動する確率は？</a:t>
            </a:r>
            <a:endParaRPr lang="ja-JP" altLang="en-US" sz="2216" dirty="0"/>
          </a:p>
        </p:txBody>
      </p:sp>
      <p:sp>
        <p:nvSpPr>
          <p:cNvPr id="10" name="タイトル 1">
            <a:extLst>
              <a:ext uri="{FF2B5EF4-FFF2-40B4-BE49-F238E27FC236}">
                <a16:creationId xmlns:a16="http://schemas.microsoft.com/office/drawing/2014/main" id="{22FDAED1-C1F1-42B0-8F28-FFA3AB178E98}"/>
              </a:ext>
            </a:extLst>
          </p:cNvPr>
          <p:cNvSpPr>
            <a:spLocks noGrp="1"/>
          </p:cNvSpPr>
          <p:nvPr>
            <p:ph type="title"/>
          </p:nvPr>
        </p:nvSpPr>
        <p:spPr>
          <a:xfrm>
            <a:off x="1720438" y="994667"/>
            <a:ext cx="6128162" cy="745629"/>
          </a:xfrm>
        </p:spPr>
        <p:txBody>
          <a:bodyPr>
            <a:normAutofit fontScale="90000"/>
          </a:bodyPr>
          <a:lstStyle/>
          <a:p>
            <a:r>
              <a:rPr lang="ja-JP" altLang="en-US" sz="1600" b="0" dirty="0"/>
              <a:t>平均２４０円、標準偏差が４０円の正規分布に従う株価があるとする。</a:t>
            </a:r>
            <a:br>
              <a:rPr lang="en-US" altLang="ja-JP" sz="1600" b="0" dirty="0"/>
            </a:br>
            <a:r>
              <a:rPr lang="ja-JP" altLang="en-US" sz="1600" b="0" dirty="0"/>
              <a:t>この株価が２００円から２８０円を変動する確率は？</a:t>
            </a:r>
          </a:p>
        </p:txBody>
      </p:sp>
      <p:sp>
        <p:nvSpPr>
          <p:cNvPr id="15" name="正方形/長方形 14">
            <a:extLst>
              <a:ext uri="{FF2B5EF4-FFF2-40B4-BE49-F238E27FC236}">
                <a16:creationId xmlns:a16="http://schemas.microsoft.com/office/drawing/2014/main" id="{37CD5D15-B144-403B-833B-D263C30FAF86}"/>
              </a:ext>
            </a:extLst>
          </p:cNvPr>
          <p:cNvSpPr/>
          <p:nvPr/>
        </p:nvSpPr>
        <p:spPr bwMode="auto">
          <a:xfrm>
            <a:off x="1614226" y="1014195"/>
            <a:ext cx="5944790" cy="6723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56835162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2CF163F7-BDD0-4FEF-82C0-CAA307880811}"/>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1371601" y="1740296"/>
            <a:ext cx="5943600" cy="2229020"/>
          </a:xfrm>
          <a:prstGeom prst="rect">
            <a:avLst/>
          </a:prstGeom>
        </p:spPr>
      </p:pic>
      <mc:AlternateContent xmlns:mc="http://schemas.openxmlformats.org/markup-compatibility/2006" xmlns:a14="http://schemas.microsoft.com/office/drawing/2010/main">
        <mc:Choice Requires="a14">
          <p:sp>
            <p:nvSpPr>
              <p:cNvPr id="11" name="正方形/長方形 10"/>
              <p:cNvSpPr/>
              <p:nvPr/>
            </p:nvSpPr>
            <p:spPr>
              <a:xfrm>
                <a:off x="3876729" y="4002065"/>
                <a:ext cx="945131"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smtClean="0">
                          <a:latin typeface="Cambria Math" charset="0"/>
                          <a:ea typeface="Cambria Math" charset="0"/>
                          <a:cs typeface="Cambria Math" charset="0"/>
                        </a:rPr>
                        <m:t>𝜇</m:t>
                      </m:r>
                      <m:r>
                        <a:rPr lang="en-US" altLang="ja-JP" sz="1575">
                          <a:latin typeface="Cambria Math" charset="0"/>
                          <a:ea typeface="Cambria Math" charset="0"/>
                          <a:cs typeface="Cambria Math" charset="0"/>
                        </a:rPr>
                        <m:t>=</m:t>
                      </m:r>
                      <m:r>
                        <a:rPr lang="en-US" altLang="ja-JP" sz="1575" b="0" i="0" smtClean="0">
                          <a:latin typeface="Cambria Math" panose="02040503050406030204" pitchFamily="18" charset="0"/>
                          <a:ea typeface="Cambria Math" charset="0"/>
                          <a:cs typeface="Cambria Math" charset="0"/>
                        </a:rPr>
                        <m:t>240</m:t>
                      </m:r>
                    </m:oMath>
                  </m:oMathPara>
                </a14:m>
                <a:endParaRPr lang="en-US" altLang="ja-JP" sz="1575" dirty="0">
                  <a:ea typeface="Cambria Math" charset="0"/>
                  <a:cs typeface="Cambria Math" charset="0"/>
                </a:endParaRPr>
              </a:p>
            </p:txBody>
          </p:sp>
        </mc:Choice>
        <mc:Fallback xmlns="">
          <p:sp>
            <p:nvSpPr>
              <p:cNvPr id="11" name="正方形/長方形 10"/>
              <p:cNvSpPr>
                <a:spLocks noRot="1" noChangeAspect="1" noMove="1" noResize="1" noEditPoints="1" noAdjustHandles="1" noChangeArrowheads="1" noChangeShapeType="1" noTextEdit="1"/>
              </p:cNvSpPr>
              <p:nvPr/>
            </p:nvSpPr>
            <p:spPr>
              <a:xfrm>
                <a:off x="3876729" y="4002065"/>
                <a:ext cx="945131" cy="334707"/>
              </a:xfrm>
              <a:prstGeom prst="rect">
                <a:avLst/>
              </a:prstGeom>
              <a:blipFill>
                <a:blip r:embed="rId3"/>
                <a:stretch>
                  <a:fillRect b="-3704"/>
                </a:stretch>
              </a:blipFill>
            </p:spPr>
            <p:txBody>
              <a:bodyPr/>
              <a:lstStyle/>
              <a:p>
                <a:r>
                  <a:rPr lang="ja-JP" altLang="en-US">
                    <a:noFill/>
                  </a:rPr>
                  <a:t> </a:t>
                </a:r>
              </a:p>
            </p:txBody>
          </p:sp>
        </mc:Fallback>
      </mc:AlternateContent>
      <p:cxnSp>
        <p:nvCxnSpPr>
          <p:cNvPr id="12" name="直線コネクタ 11"/>
          <p:cNvCxnSpPr>
            <a:cxnSpLocks/>
          </p:cNvCxnSpPr>
          <p:nvPr/>
        </p:nvCxnSpPr>
        <p:spPr>
          <a:xfrm>
            <a:off x="4342797" y="1790698"/>
            <a:ext cx="0" cy="21491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4342797" y="2686050"/>
            <a:ext cx="807850" cy="0"/>
          </a:xfrm>
          <a:prstGeom prst="line">
            <a:avLst/>
          </a:prstGeom>
          <a:ln w="317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4306027" y="2326315"/>
                <a:ext cx="840423"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smtClean="0">
                          <a:latin typeface="Cambria Math" charset="0"/>
                          <a:ea typeface="Cambria Math" charset="0"/>
                          <a:cs typeface="Cambria Math" charset="0"/>
                        </a:rPr>
                        <m:t>𝜎</m:t>
                      </m:r>
                      <m:r>
                        <a:rPr lang="en-US" altLang="ja-JP" sz="1575">
                          <a:latin typeface="Cambria Math" charset="0"/>
                          <a:ea typeface="Cambria Math" charset="0"/>
                          <a:cs typeface="Cambria Math" charset="0"/>
                        </a:rPr>
                        <m:t>=</m:t>
                      </m:r>
                      <m:r>
                        <a:rPr lang="en-US" altLang="ja-JP" sz="1575" b="0" i="1" smtClean="0">
                          <a:latin typeface="Cambria Math" panose="02040503050406030204" pitchFamily="18" charset="0"/>
                          <a:ea typeface="Cambria Math" charset="0"/>
                          <a:cs typeface="Cambria Math" charset="0"/>
                        </a:rPr>
                        <m:t>40</m:t>
                      </m:r>
                    </m:oMath>
                  </m:oMathPara>
                </a14:m>
                <a:endParaRPr lang="ja-JP" altLang="en-US" sz="1575"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4306027" y="2326315"/>
                <a:ext cx="840423" cy="334707"/>
              </a:xfrm>
              <a:prstGeom prst="rect">
                <a:avLst/>
              </a:prstGeom>
              <a:blipFill>
                <a:blip r:embed="rId4"/>
                <a:stretch>
                  <a:fillRect/>
                </a:stretch>
              </a:blipFill>
            </p:spPr>
            <p:txBody>
              <a:bodyPr/>
              <a:lstStyle/>
              <a:p>
                <a:r>
                  <a:rPr lang="ja-JP" altLang="en-US">
                    <a:noFill/>
                  </a:rPr>
                  <a:t> </a:t>
                </a:r>
              </a:p>
            </p:txBody>
          </p:sp>
        </mc:Fallback>
      </mc:AlternateContent>
      <p:cxnSp>
        <p:nvCxnSpPr>
          <p:cNvPr id="8" name="直線矢印コネクタ 7"/>
          <p:cNvCxnSpPr>
            <a:cxnSpLocks/>
          </p:cNvCxnSpPr>
          <p:nvPr/>
        </p:nvCxnSpPr>
        <p:spPr>
          <a:xfrm>
            <a:off x="5123391" y="2691661"/>
            <a:ext cx="2" cy="124815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p:cNvCxnSpPr>
          <p:nvPr/>
        </p:nvCxnSpPr>
        <p:spPr>
          <a:xfrm>
            <a:off x="3534947" y="2686050"/>
            <a:ext cx="0" cy="1251052"/>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3194239" y="3962609"/>
                <a:ext cx="566181"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0" i="1" smtClean="0">
                          <a:latin typeface="Cambria Math" panose="02040503050406030204" pitchFamily="18" charset="0"/>
                        </a:rPr>
                        <m:t>200</m:t>
                      </m:r>
                    </m:oMath>
                  </m:oMathPara>
                </a14:m>
                <a:endParaRPr lang="ja-JP" altLang="en-US" sz="1575"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3194239" y="3962609"/>
                <a:ext cx="566181" cy="33470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4937767" y="3952120"/>
                <a:ext cx="566181"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0" i="1" smtClean="0">
                          <a:latin typeface="Cambria Math" panose="02040503050406030204" pitchFamily="18" charset="0"/>
                        </a:rPr>
                        <m:t>280</m:t>
                      </m:r>
                    </m:oMath>
                  </m:oMathPara>
                </a14:m>
                <a:endParaRPr lang="ja-JP" altLang="en-US" sz="1575"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4937767" y="3952120"/>
                <a:ext cx="566181" cy="334707"/>
              </a:xfrm>
              <a:prstGeom prst="rect">
                <a:avLst/>
              </a:prstGeom>
              <a:blipFill>
                <a:blip r:embed="rId6"/>
                <a:stretch>
                  <a:fillRect/>
                </a:stretch>
              </a:blipFill>
            </p:spPr>
            <p:txBody>
              <a:bodyPr/>
              <a:lstStyle/>
              <a:p>
                <a:r>
                  <a:rPr lang="ja-JP" altLang="en-US">
                    <a:noFill/>
                  </a:rPr>
                  <a:t> </a:t>
                </a:r>
              </a:p>
            </p:txBody>
          </p:sp>
        </mc:Fallback>
      </mc:AlternateContent>
      <p:cxnSp>
        <p:nvCxnSpPr>
          <p:cNvPr id="20" name="直線コネクタ 19"/>
          <p:cNvCxnSpPr/>
          <p:nvPr/>
        </p:nvCxnSpPr>
        <p:spPr>
          <a:xfrm>
            <a:off x="3534947" y="2686050"/>
            <a:ext cx="807850" cy="0"/>
          </a:xfrm>
          <a:prstGeom prst="line">
            <a:avLst/>
          </a:prstGeom>
          <a:ln w="317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タイトル 1">
            <a:extLst>
              <a:ext uri="{FF2B5EF4-FFF2-40B4-BE49-F238E27FC236}">
                <a16:creationId xmlns:a16="http://schemas.microsoft.com/office/drawing/2014/main" id="{14811C71-6CA4-214B-A91D-64F1DEECF8FF}"/>
              </a:ext>
            </a:extLst>
          </p:cNvPr>
          <p:cNvSpPr txBox="1">
            <a:spLocks/>
          </p:cNvSpPr>
          <p:nvPr/>
        </p:nvSpPr>
        <p:spPr>
          <a:xfrm>
            <a:off x="762000" y="133350"/>
            <a:ext cx="6561260" cy="465992"/>
          </a:xfrm>
          <a:prstGeom prst="rect">
            <a:avLst/>
          </a:prstGeom>
        </p:spPr>
        <p:txBody>
          <a:bodyPr vert="horz" lIns="63305" tIns="31652" rIns="63305" bIns="31652"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100" b="1" dirty="0">
                <a:latin typeface="Meiryo" charset="-128"/>
                <a:ea typeface="Meiryo" charset="-128"/>
                <a:cs typeface="Meiryo" charset="-128"/>
              </a:rPr>
              <a:t>２００円から２８０円で変動する確率は？</a:t>
            </a:r>
            <a:endParaRPr lang="ja-JP" altLang="en-US" sz="2216" dirty="0"/>
          </a:p>
        </p:txBody>
      </p:sp>
      <p:sp>
        <p:nvSpPr>
          <p:cNvPr id="15" name="タイトル 1">
            <a:extLst>
              <a:ext uri="{FF2B5EF4-FFF2-40B4-BE49-F238E27FC236}">
                <a16:creationId xmlns:a16="http://schemas.microsoft.com/office/drawing/2014/main" id="{668645F0-A60F-4554-ADBA-C0E59CB8C6BB}"/>
              </a:ext>
            </a:extLst>
          </p:cNvPr>
          <p:cNvSpPr>
            <a:spLocks noGrp="1"/>
          </p:cNvSpPr>
          <p:nvPr>
            <p:ph type="title"/>
          </p:nvPr>
        </p:nvSpPr>
        <p:spPr>
          <a:xfrm>
            <a:off x="1720438" y="994667"/>
            <a:ext cx="6128162" cy="745629"/>
          </a:xfrm>
        </p:spPr>
        <p:txBody>
          <a:bodyPr>
            <a:normAutofit fontScale="90000"/>
          </a:bodyPr>
          <a:lstStyle/>
          <a:p>
            <a:r>
              <a:rPr lang="ja-JP" altLang="en-US" sz="1600" b="0" dirty="0"/>
              <a:t>平均２４０円、標準偏差が４０円の正規分布に従う株価があるとする。</a:t>
            </a:r>
            <a:br>
              <a:rPr lang="en-US" altLang="ja-JP" sz="1600" b="0" dirty="0"/>
            </a:br>
            <a:r>
              <a:rPr lang="ja-JP" altLang="en-US" sz="1600" b="0" dirty="0"/>
              <a:t>この株価が２００円から２８０円を変動する確率は？</a:t>
            </a:r>
          </a:p>
        </p:txBody>
      </p:sp>
      <p:sp>
        <p:nvSpPr>
          <p:cNvPr id="24" name="正方形/長方形 23">
            <a:extLst>
              <a:ext uri="{FF2B5EF4-FFF2-40B4-BE49-F238E27FC236}">
                <a16:creationId xmlns:a16="http://schemas.microsoft.com/office/drawing/2014/main" id="{CD181CA0-5297-43A1-A17F-0344CB430660}"/>
              </a:ext>
            </a:extLst>
          </p:cNvPr>
          <p:cNvSpPr/>
          <p:nvPr/>
        </p:nvSpPr>
        <p:spPr bwMode="auto">
          <a:xfrm>
            <a:off x="1614226" y="1014195"/>
            <a:ext cx="5944790" cy="6723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1416412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400564" y="1723874"/>
            <a:ext cx="6230769" cy="2243077"/>
          </a:xfrm>
          <a:prstGeom prst="rect">
            <a:avLst/>
          </a:prstGeom>
        </p:spPr>
      </p:pic>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1E556416-ECB0-423C-AF0B-73ED6D910256}"/>
                  </a:ext>
                </a:extLst>
              </p:cNvPr>
              <p:cNvSpPr/>
              <p:nvPr/>
            </p:nvSpPr>
            <p:spPr>
              <a:xfrm>
                <a:off x="3194239" y="3962609"/>
                <a:ext cx="566181"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0" i="1" smtClean="0">
                          <a:latin typeface="Cambria Math" panose="02040503050406030204" pitchFamily="18" charset="0"/>
                        </a:rPr>
                        <m:t>200</m:t>
                      </m:r>
                    </m:oMath>
                  </m:oMathPara>
                </a14:m>
                <a:endParaRPr lang="ja-JP" altLang="en-US" sz="1575" dirty="0"/>
              </a:p>
            </p:txBody>
          </p:sp>
        </mc:Choice>
        <mc:Fallback xmlns="">
          <p:sp>
            <p:nvSpPr>
              <p:cNvPr id="10" name="正方形/長方形 9">
                <a:extLst>
                  <a:ext uri="{FF2B5EF4-FFF2-40B4-BE49-F238E27FC236}">
                    <a16:creationId xmlns:a16="http://schemas.microsoft.com/office/drawing/2014/main" id="{1E556416-ECB0-423C-AF0B-73ED6D910256}"/>
                  </a:ext>
                </a:extLst>
              </p:cNvPr>
              <p:cNvSpPr>
                <a:spLocks noRot="1" noChangeAspect="1" noMove="1" noResize="1" noEditPoints="1" noAdjustHandles="1" noChangeArrowheads="1" noChangeShapeType="1" noTextEdit="1"/>
              </p:cNvSpPr>
              <p:nvPr/>
            </p:nvSpPr>
            <p:spPr>
              <a:xfrm>
                <a:off x="3194239" y="3962609"/>
                <a:ext cx="566181" cy="33470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0826884D-1225-4D58-A3E9-1C533405018E}"/>
                  </a:ext>
                </a:extLst>
              </p:cNvPr>
              <p:cNvSpPr/>
              <p:nvPr/>
            </p:nvSpPr>
            <p:spPr>
              <a:xfrm>
                <a:off x="4937767" y="3952120"/>
                <a:ext cx="566181"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0" i="1" smtClean="0">
                          <a:latin typeface="Cambria Math" panose="02040503050406030204" pitchFamily="18" charset="0"/>
                        </a:rPr>
                        <m:t>280</m:t>
                      </m:r>
                    </m:oMath>
                  </m:oMathPara>
                </a14:m>
                <a:endParaRPr lang="ja-JP" altLang="en-US" sz="1575" dirty="0"/>
              </a:p>
            </p:txBody>
          </p:sp>
        </mc:Choice>
        <mc:Fallback xmlns="">
          <p:sp>
            <p:nvSpPr>
              <p:cNvPr id="11" name="正方形/長方形 10">
                <a:extLst>
                  <a:ext uri="{FF2B5EF4-FFF2-40B4-BE49-F238E27FC236}">
                    <a16:creationId xmlns:a16="http://schemas.microsoft.com/office/drawing/2014/main" id="{0826884D-1225-4D58-A3E9-1C533405018E}"/>
                  </a:ext>
                </a:extLst>
              </p:cNvPr>
              <p:cNvSpPr>
                <a:spLocks noRot="1" noChangeAspect="1" noMove="1" noResize="1" noEditPoints="1" noAdjustHandles="1" noChangeArrowheads="1" noChangeShapeType="1" noTextEdit="1"/>
              </p:cNvSpPr>
              <p:nvPr/>
            </p:nvSpPr>
            <p:spPr>
              <a:xfrm>
                <a:off x="4937767" y="3952120"/>
                <a:ext cx="566181" cy="334707"/>
              </a:xfrm>
              <a:prstGeom prst="rect">
                <a:avLst/>
              </a:prstGeom>
              <a:blipFill>
                <a:blip r:embed="rId4"/>
                <a:stretch>
                  <a:fillRect/>
                </a:stretch>
              </a:blipFill>
            </p:spPr>
            <p:txBody>
              <a:bodyPr/>
              <a:lstStyle/>
              <a:p>
                <a:r>
                  <a:rPr lang="ja-JP" altLang="en-US">
                    <a:noFill/>
                  </a:rPr>
                  <a:t> </a:t>
                </a:r>
              </a:p>
            </p:txBody>
          </p:sp>
        </mc:Fallback>
      </mc:AlternateContent>
      <p:sp>
        <p:nvSpPr>
          <p:cNvPr id="12" name="タイトル 1">
            <a:extLst>
              <a:ext uri="{FF2B5EF4-FFF2-40B4-BE49-F238E27FC236}">
                <a16:creationId xmlns:a16="http://schemas.microsoft.com/office/drawing/2014/main" id="{4BD72572-71E6-BA49-83F6-89FB3A9F7E64}"/>
              </a:ext>
            </a:extLst>
          </p:cNvPr>
          <p:cNvSpPr txBox="1">
            <a:spLocks/>
          </p:cNvSpPr>
          <p:nvPr/>
        </p:nvSpPr>
        <p:spPr>
          <a:xfrm>
            <a:off x="762000" y="133350"/>
            <a:ext cx="6561260" cy="465992"/>
          </a:xfrm>
          <a:prstGeom prst="rect">
            <a:avLst/>
          </a:prstGeom>
        </p:spPr>
        <p:txBody>
          <a:bodyPr vert="horz" lIns="63305" tIns="31652" rIns="63305" bIns="31652"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100" b="1" dirty="0">
                <a:latin typeface="Meiryo" charset="-128"/>
                <a:ea typeface="Meiryo" charset="-128"/>
                <a:cs typeface="Meiryo" charset="-128"/>
              </a:rPr>
              <a:t>２００円から２８０円で変動する確率は？</a:t>
            </a:r>
            <a:endParaRPr lang="ja-JP" altLang="en-US" sz="2216" dirty="0"/>
          </a:p>
        </p:txBody>
      </p:sp>
      <p:sp>
        <p:nvSpPr>
          <p:cNvPr id="15" name="タイトル 1">
            <a:extLst>
              <a:ext uri="{FF2B5EF4-FFF2-40B4-BE49-F238E27FC236}">
                <a16:creationId xmlns:a16="http://schemas.microsoft.com/office/drawing/2014/main" id="{B1E408C1-04AA-4A43-A853-34BBE86B5EA9}"/>
              </a:ext>
            </a:extLst>
          </p:cNvPr>
          <p:cNvSpPr>
            <a:spLocks noGrp="1"/>
          </p:cNvSpPr>
          <p:nvPr>
            <p:ph type="title"/>
          </p:nvPr>
        </p:nvSpPr>
        <p:spPr>
          <a:xfrm>
            <a:off x="1720438" y="994667"/>
            <a:ext cx="6128162" cy="745629"/>
          </a:xfrm>
        </p:spPr>
        <p:txBody>
          <a:bodyPr>
            <a:normAutofit fontScale="90000"/>
          </a:bodyPr>
          <a:lstStyle/>
          <a:p>
            <a:r>
              <a:rPr lang="ja-JP" altLang="en-US" sz="1600" b="0" dirty="0"/>
              <a:t>平均２４０円、標準偏差が４０円の正規分布に従う株価があるとする。</a:t>
            </a:r>
            <a:br>
              <a:rPr lang="en-US" altLang="ja-JP" sz="1600" b="0" dirty="0"/>
            </a:br>
            <a:r>
              <a:rPr lang="ja-JP" altLang="en-US" sz="1600" b="0" dirty="0"/>
              <a:t>この株価が２００円から２８０円を変動する確率は？</a:t>
            </a:r>
          </a:p>
        </p:txBody>
      </p:sp>
      <p:sp>
        <p:nvSpPr>
          <p:cNvPr id="16" name="正方形/長方形 15">
            <a:extLst>
              <a:ext uri="{FF2B5EF4-FFF2-40B4-BE49-F238E27FC236}">
                <a16:creationId xmlns:a16="http://schemas.microsoft.com/office/drawing/2014/main" id="{161279CF-BA34-4BEE-A4DC-F974834E36B0}"/>
              </a:ext>
            </a:extLst>
          </p:cNvPr>
          <p:cNvSpPr/>
          <p:nvPr/>
        </p:nvSpPr>
        <p:spPr bwMode="auto">
          <a:xfrm>
            <a:off x="1614226" y="1014195"/>
            <a:ext cx="5944790" cy="6723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0929799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400564" y="1723874"/>
            <a:ext cx="6230769" cy="2243077"/>
          </a:xfrm>
          <a:prstGeom prst="rect">
            <a:avLst/>
          </a:prstGeom>
        </p:spPr>
      </p:pic>
      <mc:AlternateContent xmlns:mc="http://schemas.openxmlformats.org/markup-compatibility/2006" xmlns:a14="http://schemas.microsoft.com/office/drawing/2010/main">
        <mc:Choice Requires="a14">
          <p:sp>
            <p:nvSpPr>
              <p:cNvPr id="9" name="角丸四角形吹き出し 8"/>
              <p:cNvSpPr/>
              <p:nvPr/>
            </p:nvSpPr>
            <p:spPr>
              <a:xfrm>
                <a:off x="5372101" y="2114551"/>
                <a:ext cx="1051472" cy="415400"/>
              </a:xfrm>
              <a:prstGeom prst="wedgeRoundRectCallout">
                <a:avLst>
                  <a:gd name="adj1" fmla="val -124390"/>
                  <a:gd name="adj2" fmla="val 122935"/>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1385" i="1">
                          <a:solidFill>
                            <a:schemeClr val="bg1"/>
                          </a:solidFill>
                          <a:latin typeface="Cambria Math" panose="02040503050406030204" pitchFamily="18" charset="0"/>
                          <a:ea typeface="Meiryo" charset="-128"/>
                          <a:cs typeface="Meiryo" charset="-128"/>
                        </a:rPr>
                        <m:t>  </m:t>
                      </m:r>
                      <m:r>
                        <a:rPr lang="en-US" altLang="ja-JP" sz="1385" i="1">
                          <a:solidFill>
                            <a:schemeClr val="bg1"/>
                          </a:solidFill>
                          <a:latin typeface="Cambria Math" charset="0"/>
                          <a:ea typeface="Meiryo" charset="-128"/>
                          <a:cs typeface="Meiryo" charset="-128"/>
                        </a:rPr>
                        <m:t>0.68</m:t>
                      </m:r>
                    </m:oMath>
                  </m:oMathPara>
                </a14:m>
                <a:endParaRPr lang="en-US" altLang="ja-JP" sz="1385" dirty="0">
                  <a:solidFill>
                    <a:schemeClr val="bg1"/>
                  </a:solidFill>
                  <a:latin typeface="Meiryo" charset="-128"/>
                  <a:ea typeface="Meiryo" charset="-128"/>
                  <a:cs typeface="Meiryo" charset="-128"/>
                </a:endParaRPr>
              </a:p>
            </p:txBody>
          </p:sp>
        </mc:Choice>
        <mc:Fallback xmlns="">
          <p:sp>
            <p:nvSpPr>
              <p:cNvPr id="9" name="角丸四角形吹き出し 8"/>
              <p:cNvSpPr>
                <a:spLocks noRot="1" noChangeAspect="1" noMove="1" noResize="1" noEditPoints="1" noAdjustHandles="1" noChangeArrowheads="1" noChangeShapeType="1" noTextEdit="1"/>
              </p:cNvSpPr>
              <p:nvPr/>
            </p:nvSpPr>
            <p:spPr>
              <a:xfrm>
                <a:off x="5372101" y="2114551"/>
                <a:ext cx="1051472" cy="415400"/>
              </a:xfrm>
              <a:prstGeom prst="wedgeRoundRectCallout">
                <a:avLst>
                  <a:gd name="adj1" fmla="val -124390"/>
                  <a:gd name="adj2" fmla="val 122935"/>
                  <a:gd name="adj3" fmla="val 16667"/>
                </a:avLst>
              </a:prstGeom>
              <a:blipFill>
                <a:blip r:embed="rId3"/>
                <a:stretch>
                  <a:fillRect/>
                </a:stretch>
              </a:blipFill>
              <a:ln>
                <a:solidFill>
                  <a:schemeClr val="bg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1E556416-ECB0-423C-AF0B-73ED6D910256}"/>
                  </a:ext>
                </a:extLst>
              </p:cNvPr>
              <p:cNvSpPr/>
              <p:nvPr/>
            </p:nvSpPr>
            <p:spPr>
              <a:xfrm>
                <a:off x="3194239" y="3962609"/>
                <a:ext cx="566181"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0" i="1" smtClean="0">
                          <a:latin typeface="Cambria Math" panose="02040503050406030204" pitchFamily="18" charset="0"/>
                        </a:rPr>
                        <m:t>200</m:t>
                      </m:r>
                    </m:oMath>
                  </m:oMathPara>
                </a14:m>
                <a:endParaRPr lang="ja-JP" altLang="en-US" sz="1575" dirty="0"/>
              </a:p>
            </p:txBody>
          </p:sp>
        </mc:Choice>
        <mc:Fallback xmlns="">
          <p:sp>
            <p:nvSpPr>
              <p:cNvPr id="10" name="正方形/長方形 9">
                <a:extLst>
                  <a:ext uri="{FF2B5EF4-FFF2-40B4-BE49-F238E27FC236}">
                    <a16:creationId xmlns:a16="http://schemas.microsoft.com/office/drawing/2014/main" id="{1E556416-ECB0-423C-AF0B-73ED6D910256}"/>
                  </a:ext>
                </a:extLst>
              </p:cNvPr>
              <p:cNvSpPr>
                <a:spLocks noRot="1" noChangeAspect="1" noMove="1" noResize="1" noEditPoints="1" noAdjustHandles="1" noChangeArrowheads="1" noChangeShapeType="1" noTextEdit="1"/>
              </p:cNvSpPr>
              <p:nvPr/>
            </p:nvSpPr>
            <p:spPr>
              <a:xfrm>
                <a:off x="3194239" y="3962609"/>
                <a:ext cx="566181" cy="33470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0826884D-1225-4D58-A3E9-1C533405018E}"/>
                  </a:ext>
                </a:extLst>
              </p:cNvPr>
              <p:cNvSpPr/>
              <p:nvPr/>
            </p:nvSpPr>
            <p:spPr>
              <a:xfrm>
                <a:off x="4937767" y="3952120"/>
                <a:ext cx="566181"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0" i="1" smtClean="0">
                          <a:latin typeface="Cambria Math" panose="02040503050406030204" pitchFamily="18" charset="0"/>
                        </a:rPr>
                        <m:t>280</m:t>
                      </m:r>
                    </m:oMath>
                  </m:oMathPara>
                </a14:m>
                <a:endParaRPr lang="ja-JP" altLang="en-US" sz="1575" dirty="0"/>
              </a:p>
            </p:txBody>
          </p:sp>
        </mc:Choice>
        <mc:Fallback xmlns="">
          <p:sp>
            <p:nvSpPr>
              <p:cNvPr id="11" name="正方形/長方形 10">
                <a:extLst>
                  <a:ext uri="{FF2B5EF4-FFF2-40B4-BE49-F238E27FC236}">
                    <a16:creationId xmlns:a16="http://schemas.microsoft.com/office/drawing/2014/main" id="{0826884D-1225-4D58-A3E9-1C533405018E}"/>
                  </a:ext>
                </a:extLst>
              </p:cNvPr>
              <p:cNvSpPr>
                <a:spLocks noRot="1" noChangeAspect="1" noMove="1" noResize="1" noEditPoints="1" noAdjustHandles="1" noChangeArrowheads="1" noChangeShapeType="1" noTextEdit="1"/>
              </p:cNvSpPr>
              <p:nvPr/>
            </p:nvSpPr>
            <p:spPr>
              <a:xfrm>
                <a:off x="4937767" y="3952120"/>
                <a:ext cx="566181" cy="334707"/>
              </a:xfrm>
              <a:prstGeom prst="rect">
                <a:avLst/>
              </a:prstGeom>
              <a:blipFill>
                <a:blip r:embed="rId5"/>
                <a:stretch>
                  <a:fillRect/>
                </a:stretch>
              </a:blipFill>
            </p:spPr>
            <p:txBody>
              <a:bodyPr/>
              <a:lstStyle/>
              <a:p>
                <a:r>
                  <a:rPr lang="ja-JP" altLang="en-US">
                    <a:noFill/>
                  </a:rPr>
                  <a:t> </a:t>
                </a:r>
              </a:p>
            </p:txBody>
          </p:sp>
        </mc:Fallback>
      </mc:AlternateContent>
      <p:sp>
        <p:nvSpPr>
          <p:cNvPr id="15" name="タイトル 1">
            <a:extLst>
              <a:ext uri="{FF2B5EF4-FFF2-40B4-BE49-F238E27FC236}">
                <a16:creationId xmlns:a16="http://schemas.microsoft.com/office/drawing/2014/main" id="{E1878EF1-8B89-E340-9BFD-7B7190C9AB5C}"/>
              </a:ext>
            </a:extLst>
          </p:cNvPr>
          <p:cNvSpPr txBox="1">
            <a:spLocks/>
          </p:cNvSpPr>
          <p:nvPr/>
        </p:nvSpPr>
        <p:spPr>
          <a:xfrm>
            <a:off x="762000" y="133350"/>
            <a:ext cx="6561260" cy="465992"/>
          </a:xfrm>
          <a:prstGeom prst="rect">
            <a:avLst/>
          </a:prstGeom>
        </p:spPr>
        <p:txBody>
          <a:bodyPr vert="horz" lIns="63305" tIns="31652" rIns="63305" bIns="31652" rtlCol="0" anchor="b" anchorCtr="0">
            <a:normAutofit/>
          </a:bodyPr>
          <a:lstStyle>
            <a:lvl1pPr algn="l" defTabSz="914395" rtl="0" eaLnBrk="1" latinLnBrk="0" hangingPunct="1">
              <a:lnSpc>
                <a:spcPct val="90000"/>
              </a:lnSpc>
              <a:spcBef>
                <a:spcPct val="0"/>
              </a:spcBef>
              <a:buNone/>
              <a:defRPr kumimoji="1" sz="3200" kern="1200">
                <a:solidFill>
                  <a:schemeClr val="tx1"/>
                </a:solidFill>
                <a:latin typeface="メイリオ" panose="020B0604030504040204" pitchFamily="50" charset="-128"/>
                <a:ea typeface="メイリオ" panose="020B0604030504040204" pitchFamily="50" charset="-128"/>
                <a:cs typeface="+mj-cs"/>
              </a:defRPr>
            </a:lvl1pPr>
          </a:lstStyle>
          <a:p>
            <a:r>
              <a:rPr lang="ja-JP" altLang="en-US" sz="2100" b="1" dirty="0">
                <a:latin typeface="Meiryo" charset="-128"/>
                <a:ea typeface="Meiryo" charset="-128"/>
                <a:cs typeface="Meiryo" charset="-128"/>
              </a:rPr>
              <a:t>２００円から２８０円で変動する確率は？</a:t>
            </a:r>
            <a:endParaRPr lang="ja-JP" altLang="en-US" sz="2216" dirty="0"/>
          </a:p>
        </p:txBody>
      </p:sp>
      <p:sp>
        <p:nvSpPr>
          <p:cNvPr id="12" name="タイトル 1">
            <a:extLst>
              <a:ext uri="{FF2B5EF4-FFF2-40B4-BE49-F238E27FC236}">
                <a16:creationId xmlns:a16="http://schemas.microsoft.com/office/drawing/2014/main" id="{82703777-EA76-4E2C-8F77-CB335C83DEF6}"/>
              </a:ext>
            </a:extLst>
          </p:cNvPr>
          <p:cNvSpPr txBox="1">
            <a:spLocks/>
          </p:cNvSpPr>
          <p:nvPr/>
        </p:nvSpPr>
        <p:spPr bwMode="auto">
          <a:xfrm>
            <a:off x="1720438" y="994667"/>
            <a:ext cx="6128162" cy="74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lvl1pPr algn="l" rtl="0" eaLnBrk="0" fontAlgn="base" hangingPunct="0">
              <a:spcBef>
                <a:spcPct val="0"/>
              </a:spcBef>
              <a:spcAft>
                <a:spcPct val="0"/>
              </a:spcAft>
              <a:defRPr sz="24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1950">
                <a:solidFill>
                  <a:schemeClr val="tx1"/>
                </a:solidFill>
                <a:latin typeface="Arial" charset="0"/>
                <a:ea typeface="ＭＳ Ｐゴシック" pitchFamily="50" charset="-128"/>
              </a:defRPr>
            </a:lvl2pPr>
            <a:lvl3pPr algn="l" rtl="0" eaLnBrk="0" fontAlgn="base" hangingPunct="0">
              <a:spcBef>
                <a:spcPct val="0"/>
              </a:spcBef>
              <a:spcAft>
                <a:spcPct val="0"/>
              </a:spcAft>
              <a:defRPr sz="1950">
                <a:solidFill>
                  <a:schemeClr val="tx1"/>
                </a:solidFill>
                <a:latin typeface="Arial" charset="0"/>
                <a:ea typeface="ＭＳ Ｐゴシック" pitchFamily="50" charset="-128"/>
              </a:defRPr>
            </a:lvl3pPr>
            <a:lvl4pPr algn="l" rtl="0" eaLnBrk="0" fontAlgn="base" hangingPunct="0">
              <a:spcBef>
                <a:spcPct val="0"/>
              </a:spcBef>
              <a:spcAft>
                <a:spcPct val="0"/>
              </a:spcAft>
              <a:defRPr sz="1950">
                <a:solidFill>
                  <a:schemeClr val="tx1"/>
                </a:solidFill>
                <a:latin typeface="Arial" charset="0"/>
                <a:ea typeface="ＭＳ Ｐゴシック" pitchFamily="50" charset="-128"/>
              </a:defRPr>
            </a:lvl4pPr>
            <a:lvl5pPr algn="l" rtl="0" eaLnBrk="0" fontAlgn="base" hangingPunct="0">
              <a:spcBef>
                <a:spcPct val="0"/>
              </a:spcBef>
              <a:spcAft>
                <a:spcPct val="0"/>
              </a:spcAft>
              <a:defRPr sz="1950">
                <a:solidFill>
                  <a:schemeClr val="tx1"/>
                </a:solidFill>
                <a:latin typeface="Arial" charset="0"/>
                <a:ea typeface="ＭＳ Ｐゴシック" pitchFamily="50" charset="-128"/>
              </a:defRPr>
            </a:lvl5pPr>
            <a:lvl6pPr marL="342900" algn="l" rtl="0" fontAlgn="base">
              <a:spcBef>
                <a:spcPct val="0"/>
              </a:spcBef>
              <a:spcAft>
                <a:spcPct val="0"/>
              </a:spcAft>
              <a:defRPr sz="1950">
                <a:solidFill>
                  <a:schemeClr val="tx1"/>
                </a:solidFill>
                <a:latin typeface="Arial" charset="0"/>
                <a:ea typeface="ＭＳ Ｐゴシック" pitchFamily="50" charset="-128"/>
              </a:defRPr>
            </a:lvl6pPr>
            <a:lvl7pPr marL="685800" algn="l" rtl="0" fontAlgn="base">
              <a:spcBef>
                <a:spcPct val="0"/>
              </a:spcBef>
              <a:spcAft>
                <a:spcPct val="0"/>
              </a:spcAft>
              <a:defRPr sz="1950">
                <a:solidFill>
                  <a:schemeClr val="tx1"/>
                </a:solidFill>
                <a:latin typeface="Arial" charset="0"/>
                <a:ea typeface="ＭＳ Ｐゴシック" pitchFamily="50" charset="-128"/>
              </a:defRPr>
            </a:lvl7pPr>
            <a:lvl8pPr marL="1028700" algn="l" rtl="0" fontAlgn="base">
              <a:spcBef>
                <a:spcPct val="0"/>
              </a:spcBef>
              <a:spcAft>
                <a:spcPct val="0"/>
              </a:spcAft>
              <a:defRPr sz="1950">
                <a:solidFill>
                  <a:schemeClr val="tx1"/>
                </a:solidFill>
                <a:latin typeface="Arial" charset="0"/>
                <a:ea typeface="ＭＳ Ｐゴシック" pitchFamily="50" charset="-128"/>
              </a:defRPr>
            </a:lvl8pPr>
            <a:lvl9pPr marL="1371600" algn="l" rtl="0" fontAlgn="base">
              <a:spcBef>
                <a:spcPct val="0"/>
              </a:spcBef>
              <a:spcAft>
                <a:spcPct val="0"/>
              </a:spcAft>
              <a:defRPr sz="1950">
                <a:solidFill>
                  <a:schemeClr val="tx1"/>
                </a:solidFill>
                <a:latin typeface="Arial" charset="0"/>
                <a:ea typeface="ＭＳ Ｐゴシック" pitchFamily="50" charset="-128"/>
              </a:defRPr>
            </a:lvl9pPr>
          </a:lstStyle>
          <a:p>
            <a:r>
              <a:rPr lang="ja-JP" altLang="en-US" sz="1600" b="0" kern="0"/>
              <a:t>平均２４０円、標準偏差が４０円の正規分布に従う株価があるとする。</a:t>
            </a:r>
            <a:br>
              <a:rPr lang="en-US" altLang="ja-JP" sz="1600" b="0" kern="0"/>
            </a:br>
            <a:r>
              <a:rPr lang="ja-JP" altLang="en-US" sz="1600" b="0" kern="0"/>
              <a:t>この株価が２００円から２８０円を変動する確率は？</a:t>
            </a:r>
            <a:endParaRPr lang="ja-JP" altLang="en-US" sz="1600" b="0" kern="0" dirty="0"/>
          </a:p>
        </p:txBody>
      </p:sp>
      <p:sp>
        <p:nvSpPr>
          <p:cNvPr id="16" name="正方形/長方形 15">
            <a:extLst>
              <a:ext uri="{FF2B5EF4-FFF2-40B4-BE49-F238E27FC236}">
                <a16:creationId xmlns:a16="http://schemas.microsoft.com/office/drawing/2014/main" id="{1403AB76-4001-4BB4-B183-67A79413B401}"/>
              </a:ext>
            </a:extLst>
          </p:cNvPr>
          <p:cNvSpPr/>
          <p:nvPr/>
        </p:nvSpPr>
        <p:spPr bwMode="auto">
          <a:xfrm>
            <a:off x="1614226" y="1014195"/>
            <a:ext cx="5944790" cy="6723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8606611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400564" y="1723874"/>
            <a:ext cx="6230769" cy="2243077"/>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2333145" y="3958812"/>
                <a:ext cx="100591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−2</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333145" y="3958812"/>
                <a:ext cx="1005916" cy="403957"/>
              </a:xfrm>
              <a:prstGeom prst="rect">
                <a:avLst/>
              </a:prstGeom>
              <a:blipFill>
                <a:blip r:embed="rId3"/>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5459037" y="3958812"/>
                <a:ext cx="100591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+2</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5459037" y="3958812"/>
                <a:ext cx="1005916" cy="403957"/>
              </a:xfrm>
              <a:prstGeom prst="rect">
                <a:avLst/>
              </a:prstGeom>
              <a:blipFill>
                <a:blip r:embed="rId4"/>
                <a:stretch>
                  <a:fillRect b="-4478"/>
                </a:stretch>
              </a:blipFill>
            </p:spPr>
            <p:txBody>
              <a:bodyPr/>
              <a:lstStyle/>
              <a:p>
                <a:r>
                  <a:rPr lang="ja-JP" altLang="en-US">
                    <a:noFill/>
                  </a:rPr>
                  <a:t> </a:t>
                </a:r>
              </a:p>
            </p:txBody>
          </p:sp>
        </mc:Fallback>
      </mc:AlternateContent>
      <p:sp>
        <p:nvSpPr>
          <p:cNvPr id="10" name="タイトル 1">
            <a:extLst>
              <a:ext uri="{FF2B5EF4-FFF2-40B4-BE49-F238E27FC236}">
                <a16:creationId xmlns:a16="http://schemas.microsoft.com/office/drawing/2014/main" id="{BAF8AEF6-E22B-42E7-B354-2B2B5D7C8990}"/>
              </a:ext>
            </a:extLst>
          </p:cNvPr>
          <p:cNvSpPr txBox="1">
            <a:spLocks/>
          </p:cNvSpPr>
          <p:nvPr/>
        </p:nvSpPr>
        <p:spPr bwMode="auto">
          <a:xfrm>
            <a:off x="762000" y="200758"/>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ja-JP" altLang="en-US" sz="2400" dirty="0"/>
              <a:t>次の面積は？（</a:t>
            </a:r>
            <a:r>
              <a:rPr lang="en-US" altLang="ja-JP" sz="2400" dirty="0"/>
              <a:t>2σ</a:t>
            </a:r>
            <a:r>
              <a:rPr lang="ja-JP" altLang="en-US" sz="2400" dirty="0"/>
              <a:t>ルール）</a:t>
            </a:r>
            <a:endParaRPr kumimoji="1" lang="ja-JP" altLang="en-US" sz="2400" kern="0" dirty="0"/>
          </a:p>
        </p:txBody>
      </p:sp>
    </p:spTree>
    <p:extLst>
      <p:ext uri="{BB962C8B-B14F-4D97-AF65-F5344CB8AC3E}">
        <p14:creationId xmlns:p14="http://schemas.microsoft.com/office/powerpoint/2010/main" val="15748355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400564" y="1723874"/>
            <a:ext cx="6230769" cy="2243077"/>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2333145" y="3958812"/>
                <a:ext cx="100591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−2</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333145" y="3958812"/>
                <a:ext cx="1005916" cy="403957"/>
              </a:xfrm>
              <a:prstGeom prst="rect">
                <a:avLst/>
              </a:prstGeom>
              <a:blipFill>
                <a:blip r:embed="rId3"/>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5459037" y="3958812"/>
                <a:ext cx="100591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+2</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5459037" y="3958812"/>
                <a:ext cx="1005916" cy="403957"/>
              </a:xfrm>
              <a:prstGeom prst="rect">
                <a:avLst/>
              </a:prstGeom>
              <a:blipFill>
                <a:blip r:embed="rId4"/>
                <a:stretch>
                  <a:fillRect b="-4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吹き出し 8"/>
              <p:cNvSpPr/>
              <p:nvPr/>
            </p:nvSpPr>
            <p:spPr>
              <a:xfrm>
                <a:off x="5279220" y="1280383"/>
                <a:ext cx="1051472" cy="415400"/>
              </a:xfrm>
              <a:prstGeom prst="wedgeRoundRectCallout">
                <a:avLst>
                  <a:gd name="adj1" fmla="val -96822"/>
                  <a:gd name="adj2" fmla="val 340791"/>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1385" i="1">
                          <a:solidFill>
                            <a:schemeClr val="bg1"/>
                          </a:solidFill>
                          <a:latin typeface="Cambria Math" charset="0"/>
                          <a:ea typeface="Meiryo" charset="-128"/>
                          <a:cs typeface="Meiryo" charset="-128"/>
                        </a:rPr>
                        <m:t>0.9545</m:t>
                      </m:r>
                    </m:oMath>
                  </m:oMathPara>
                </a14:m>
                <a:endParaRPr lang="en-US" altLang="ja-JP" sz="1385" dirty="0">
                  <a:solidFill>
                    <a:schemeClr val="bg1"/>
                  </a:solidFill>
                  <a:latin typeface="Meiryo" charset="-128"/>
                  <a:ea typeface="Meiryo" charset="-128"/>
                  <a:cs typeface="Meiryo" charset="-128"/>
                </a:endParaRPr>
              </a:p>
            </p:txBody>
          </p:sp>
        </mc:Choice>
        <mc:Fallback xmlns="">
          <p:sp>
            <p:nvSpPr>
              <p:cNvPr id="9" name="角丸四角形吹き出し 8"/>
              <p:cNvSpPr>
                <a:spLocks noRot="1" noChangeAspect="1" noMove="1" noResize="1" noEditPoints="1" noAdjustHandles="1" noChangeArrowheads="1" noChangeShapeType="1" noTextEdit="1"/>
              </p:cNvSpPr>
              <p:nvPr/>
            </p:nvSpPr>
            <p:spPr>
              <a:xfrm>
                <a:off x="5279220" y="1280383"/>
                <a:ext cx="1051472" cy="415400"/>
              </a:xfrm>
              <a:prstGeom prst="wedgeRoundRectCallout">
                <a:avLst>
                  <a:gd name="adj1" fmla="val -96822"/>
                  <a:gd name="adj2" fmla="val 340791"/>
                  <a:gd name="adj3" fmla="val 16667"/>
                </a:avLst>
              </a:prstGeom>
              <a:blipFill>
                <a:blip r:embed="rId5"/>
                <a:stretch>
                  <a:fillRect/>
                </a:stretch>
              </a:blipFill>
              <a:ln>
                <a:solidFill>
                  <a:schemeClr val="bg1"/>
                </a:solidFill>
              </a:ln>
            </p:spPr>
            <p:txBody>
              <a:bodyPr/>
              <a:lstStyle/>
              <a:p>
                <a:r>
                  <a:rPr lang="ja-JP" altLang="en-US">
                    <a:noFill/>
                  </a:rPr>
                  <a:t> </a:t>
                </a:r>
              </a:p>
            </p:txBody>
          </p:sp>
        </mc:Fallback>
      </mc:AlternateContent>
      <p:sp>
        <p:nvSpPr>
          <p:cNvPr id="11" name="タイトル 1">
            <a:extLst>
              <a:ext uri="{FF2B5EF4-FFF2-40B4-BE49-F238E27FC236}">
                <a16:creationId xmlns:a16="http://schemas.microsoft.com/office/drawing/2014/main" id="{B70AF6D0-587F-444F-AC5E-B82CAAF56C50}"/>
              </a:ext>
            </a:extLst>
          </p:cNvPr>
          <p:cNvSpPr txBox="1">
            <a:spLocks/>
          </p:cNvSpPr>
          <p:nvPr/>
        </p:nvSpPr>
        <p:spPr bwMode="auto">
          <a:xfrm>
            <a:off x="762000" y="200758"/>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ja-JP" altLang="en-US" sz="2400" dirty="0"/>
              <a:t>次の面積は？（</a:t>
            </a:r>
            <a:r>
              <a:rPr lang="en-US" altLang="ja-JP" sz="2400" dirty="0"/>
              <a:t>2σ</a:t>
            </a:r>
            <a:r>
              <a:rPr lang="ja-JP" altLang="en-US" sz="2400" dirty="0"/>
              <a:t>ルール）</a:t>
            </a:r>
            <a:endParaRPr kumimoji="1" lang="ja-JP" altLang="en-US" sz="2400" kern="0" dirty="0"/>
          </a:p>
        </p:txBody>
      </p:sp>
    </p:spTree>
    <p:extLst>
      <p:ext uri="{BB962C8B-B14F-4D97-AF65-F5344CB8AC3E}">
        <p14:creationId xmlns:p14="http://schemas.microsoft.com/office/powerpoint/2010/main" val="3164029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alphaModFix/>
            <a:extLst>
              <a:ext uri="{28A0092B-C50C-407E-A947-70E740481C1C}">
                <a14:useLocalDpi xmlns:a14="http://schemas.microsoft.com/office/drawing/2010/main"/>
              </a:ext>
            </a:extLst>
          </a:blip>
          <a:stretch>
            <a:fillRect/>
          </a:stretch>
        </p:blipFill>
        <p:spPr>
          <a:xfrm>
            <a:off x="1456616" y="1723874"/>
            <a:ext cx="6174718" cy="2233251"/>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1571777" y="3966950"/>
                <a:ext cx="100591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−3</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1571777" y="3966950"/>
                <a:ext cx="1005916" cy="403957"/>
              </a:xfrm>
              <a:prstGeom prst="rect">
                <a:avLst/>
              </a:prstGeom>
              <a:blipFill>
                <a:blip r:embed="rId3"/>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448727" y="3966950"/>
                <a:ext cx="100591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+3</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6448727" y="3966950"/>
                <a:ext cx="1005916" cy="403957"/>
              </a:xfrm>
              <a:prstGeom prst="rect">
                <a:avLst/>
              </a:prstGeom>
              <a:blipFill>
                <a:blip r:embed="rId4"/>
                <a:stretch>
                  <a:fillRect b="-6061"/>
                </a:stretch>
              </a:blipFill>
            </p:spPr>
            <p:txBody>
              <a:bodyPr/>
              <a:lstStyle/>
              <a:p>
                <a:r>
                  <a:rPr lang="ja-JP" altLang="en-US">
                    <a:noFill/>
                  </a:rPr>
                  <a:t> </a:t>
                </a:r>
              </a:p>
            </p:txBody>
          </p:sp>
        </mc:Fallback>
      </mc:AlternateContent>
      <p:sp>
        <p:nvSpPr>
          <p:cNvPr id="9" name="タイトル 1">
            <a:extLst>
              <a:ext uri="{FF2B5EF4-FFF2-40B4-BE49-F238E27FC236}">
                <a16:creationId xmlns:a16="http://schemas.microsoft.com/office/drawing/2014/main" id="{EF7A49AE-E5F8-E641-BB1F-9B250A9EEE91}"/>
              </a:ext>
            </a:extLst>
          </p:cNvPr>
          <p:cNvSpPr txBox="1">
            <a:spLocks/>
          </p:cNvSpPr>
          <p:nvPr/>
        </p:nvSpPr>
        <p:spPr bwMode="auto">
          <a:xfrm>
            <a:off x="762000" y="200758"/>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ja-JP" altLang="en-US" sz="2400" dirty="0"/>
              <a:t>次の面積は？（</a:t>
            </a:r>
            <a:r>
              <a:rPr lang="en-US" altLang="ja-JP" sz="2400" dirty="0"/>
              <a:t>2σ</a:t>
            </a:r>
            <a:r>
              <a:rPr lang="ja-JP" altLang="en-US" sz="2400" dirty="0"/>
              <a:t>ルール）</a:t>
            </a:r>
            <a:endParaRPr kumimoji="1" lang="ja-JP" altLang="en-US" sz="2400" kern="0" dirty="0"/>
          </a:p>
        </p:txBody>
      </p:sp>
    </p:spTree>
    <p:extLst>
      <p:ext uri="{BB962C8B-B14F-4D97-AF65-F5344CB8AC3E}">
        <p14:creationId xmlns:p14="http://schemas.microsoft.com/office/powerpoint/2010/main" val="40083137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alphaModFix/>
            <a:extLst>
              <a:ext uri="{28A0092B-C50C-407E-A947-70E740481C1C}">
                <a14:useLocalDpi xmlns:a14="http://schemas.microsoft.com/office/drawing/2010/main"/>
              </a:ext>
            </a:extLst>
          </a:blip>
          <a:stretch>
            <a:fillRect/>
          </a:stretch>
        </p:blipFill>
        <p:spPr>
          <a:xfrm>
            <a:off x="1456616" y="1723874"/>
            <a:ext cx="6174718" cy="2233251"/>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1571777" y="3966950"/>
                <a:ext cx="100591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−3</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7" name="正方形/長方形 6"/>
              <p:cNvSpPr>
                <a:spLocks noRot="1" noChangeAspect="1" noMove="1" noResize="1" noEditPoints="1" noAdjustHandles="1" noChangeArrowheads="1" noChangeShapeType="1" noTextEdit="1"/>
              </p:cNvSpPr>
              <p:nvPr/>
            </p:nvSpPr>
            <p:spPr>
              <a:xfrm>
                <a:off x="1571777" y="3966950"/>
                <a:ext cx="1005916" cy="403957"/>
              </a:xfrm>
              <a:prstGeom prst="rect">
                <a:avLst/>
              </a:prstGeom>
              <a:blipFill>
                <a:blip r:embed="rId3"/>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448727" y="3966950"/>
                <a:ext cx="1005916" cy="403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025" i="1">
                          <a:latin typeface="Cambria Math" charset="0"/>
                          <a:ea typeface="Cambria Math" charset="0"/>
                          <a:cs typeface="Cambria Math" charset="0"/>
                        </a:rPr>
                        <m:t>𝜇</m:t>
                      </m:r>
                      <m:r>
                        <a:rPr lang="en-US" altLang="ja-JP" sz="2025" i="1">
                          <a:latin typeface="Cambria Math" charset="0"/>
                          <a:ea typeface="Cambria Math" charset="0"/>
                          <a:cs typeface="Cambria Math" charset="0"/>
                        </a:rPr>
                        <m:t>+3</m:t>
                      </m:r>
                      <m:r>
                        <a:rPr lang="en-US" altLang="ja-JP" sz="2025" i="1">
                          <a:latin typeface="Cambria Math" charset="0"/>
                          <a:ea typeface="Cambria Math" charset="0"/>
                          <a:cs typeface="Cambria Math" charset="0"/>
                        </a:rPr>
                        <m:t>𝜎</m:t>
                      </m:r>
                    </m:oMath>
                  </m:oMathPara>
                </a14:m>
                <a:endParaRPr lang="ja-JP" altLang="en-US" sz="2025" dirty="0"/>
              </a:p>
            </p:txBody>
          </p:sp>
        </mc:Choice>
        <mc:Fallback xmlns="">
          <p:sp>
            <p:nvSpPr>
              <p:cNvPr id="8" name="正方形/長方形 7"/>
              <p:cNvSpPr>
                <a:spLocks noRot="1" noChangeAspect="1" noMove="1" noResize="1" noEditPoints="1" noAdjustHandles="1" noChangeArrowheads="1" noChangeShapeType="1" noTextEdit="1"/>
              </p:cNvSpPr>
              <p:nvPr/>
            </p:nvSpPr>
            <p:spPr>
              <a:xfrm>
                <a:off x="6448727" y="3966950"/>
                <a:ext cx="1005916" cy="403957"/>
              </a:xfrm>
              <a:prstGeom prst="rect">
                <a:avLst/>
              </a:prstGeom>
              <a:blipFill>
                <a:blip r:embed="rId4"/>
                <a:stretch>
                  <a:fillRect b="-60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吹き出し 8"/>
              <p:cNvSpPr/>
              <p:nvPr/>
            </p:nvSpPr>
            <p:spPr>
              <a:xfrm>
                <a:off x="5279220" y="1280383"/>
                <a:ext cx="1051472" cy="415400"/>
              </a:xfrm>
              <a:prstGeom prst="wedgeRoundRectCallout">
                <a:avLst>
                  <a:gd name="adj1" fmla="val -96822"/>
                  <a:gd name="adj2" fmla="val 340791"/>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1385" i="1">
                          <a:solidFill>
                            <a:schemeClr val="bg1"/>
                          </a:solidFill>
                          <a:latin typeface="Cambria Math" charset="0"/>
                          <a:ea typeface="Meiryo" charset="-128"/>
                          <a:cs typeface="Meiryo" charset="-128"/>
                        </a:rPr>
                        <m:t>0.9973</m:t>
                      </m:r>
                    </m:oMath>
                  </m:oMathPara>
                </a14:m>
                <a:endParaRPr lang="en-US" altLang="ja-JP" sz="1385" dirty="0">
                  <a:solidFill>
                    <a:schemeClr val="bg1"/>
                  </a:solidFill>
                  <a:latin typeface="Meiryo" charset="-128"/>
                  <a:ea typeface="Meiryo" charset="-128"/>
                  <a:cs typeface="Meiryo" charset="-128"/>
                </a:endParaRPr>
              </a:p>
            </p:txBody>
          </p:sp>
        </mc:Choice>
        <mc:Fallback xmlns="">
          <p:sp>
            <p:nvSpPr>
              <p:cNvPr id="9" name="角丸四角形吹き出し 8"/>
              <p:cNvSpPr>
                <a:spLocks noRot="1" noChangeAspect="1" noMove="1" noResize="1" noEditPoints="1" noAdjustHandles="1" noChangeArrowheads="1" noChangeShapeType="1" noTextEdit="1"/>
              </p:cNvSpPr>
              <p:nvPr/>
            </p:nvSpPr>
            <p:spPr>
              <a:xfrm>
                <a:off x="5279220" y="1280383"/>
                <a:ext cx="1051472" cy="415400"/>
              </a:xfrm>
              <a:prstGeom prst="wedgeRoundRectCallout">
                <a:avLst>
                  <a:gd name="adj1" fmla="val -96822"/>
                  <a:gd name="adj2" fmla="val 340791"/>
                  <a:gd name="adj3" fmla="val 16667"/>
                </a:avLst>
              </a:prstGeom>
              <a:blipFill>
                <a:blip r:embed="rId5"/>
                <a:stretch>
                  <a:fillRect/>
                </a:stretch>
              </a:blipFill>
              <a:ln>
                <a:solidFill>
                  <a:schemeClr val="bg1"/>
                </a:solidFill>
              </a:ln>
            </p:spPr>
            <p:txBody>
              <a:bodyPr/>
              <a:lstStyle/>
              <a:p>
                <a:r>
                  <a:rPr lang="ja-JP" altLang="en-US">
                    <a:noFill/>
                  </a:rPr>
                  <a:t> </a:t>
                </a:r>
              </a:p>
            </p:txBody>
          </p:sp>
        </mc:Fallback>
      </mc:AlternateContent>
      <p:sp>
        <p:nvSpPr>
          <p:cNvPr id="10" name="タイトル 1">
            <a:extLst>
              <a:ext uri="{FF2B5EF4-FFF2-40B4-BE49-F238E27FC236}">
                <a16:creationId xmlns:a16="http://schemas.microsoft.com/office/drawing/2014/main" id="{EC998714-33AB-5E49-A665-FEFF49EF264E}"/>
              </a:ext>
            </a:extLst>
          </p:cNvPr>
          <p:cNvSpPr txBox="1">
            <a:spLocks/>
          </p:cNvSpPr>
          <p:nvPr/>
        </p:nvSpPr>
        <p:spPr bwMode="auto">
          <a:xfrm>
            <a:off x="762000" y="200758"/>
            <a:ext cx="6561260"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tx1"/>
                </a:solidFill>
                <a:latin typeface="メイリオ" panose="020B0604030504040204" pitchFamily="50" charset="-128"/>
                <a:ea typeface="メイリオ" panose="020B0604030504040204" pitchFamily="50" charset="-128"/>
                <a:cs typeface="+mj-cs"/>
              </a:defRPr>
            </a:lvl1pPr>
            <a:lvl2pPr algn="l" rtl="0" eaLnBrk="0" fontAlgn="base" hangingPunct="0">
              <a:spcBef>
                <a:spcPct val="0"/>
              </a:spcBef>
              <a:spcAft>
                <a:spcPct val="0"/>
              </a:spcAft>
              <a:defRPr sz="2600">
                <a:solidFill>
                  <a:schemeClr val="tx1"/>
                </a:solidFill>
                <a:latin typeface="Arial" charset="0"/>
                <a:ea typeface="ＭＳ Ｐゴシック" pitchFamily="50" charset="-128"/>
              </a:defRPr>
            </a:lvl2pPr>
            <a:lvl3pPr algn="l" rtl="0" eaLnBrk="0" fontAlgn="base" hangingPunct="0">
              <a:spcBef>
                <a:spcPct val="0"/>
              </a:spcBef>
              <a:spcAft>
                <a:spcPct val="0"/>
              </a:spcAft>
              <a:defRPr sz="2600">
                <a:solidFill>
                  <a:schemeClr val="tx1"/>
                </a:solidFill>
                <a:latin typeface="Arial" charset="0"/>
                <a:ea typeface="ＭＳ Ｐゴシック" pitchFamily="50" charset="-128"/>
              </a:defRPr>
            </a:lvl3pPr>
            <a:lvl4pPr algn="l" rtl="0" eaLnBrk="0" fontAlgn="base" hangingPunct="0">
              <a:spcBef>
                <a:spcPct val="0"/>
              </a:spcBef>
              <a:spcAft>
                <a:spcPct val="0"/>
              </a:spcAft>
              <a:defRPr sz="2600">
                <a:solidFill>
                  <a:schemeClr val="tx1"/>
                </a:solidFill>
                <a:latin typeface="Arial" charset="0"/>
                <a:ea typeface="ＭＳ Ｐゴシック" pitchFamily="50" charset="-128"/>
              </a:defRPr>
            </a:lvl4pPr>
            <a:lvl5pPr algn="l" rtl="0" eaLnBrk="0" fontAlgn="base" hangingPunct="0">
              <a:spcBef>
                <a:spcPct val="0"/>
              </a:spcBef>
              <a:spcAft>
                <a:spcPct val="0"/>
              </a:spcAft>
              <a:defRPr sz="2600">
                <a:solidFill>
                  <a:schemeClr val="tx1"/>
                </a:solidFill>
                <a:latin typeface="Arial" charset="0"/>
                <a:ea typeface="ＭＳ Ｐゴシック" pitchFamily="50" charset="-128"/>
              </a:defRPr>
            </a:lvl5pPr>
            <a:lvl6pPr marL="457200" algn="l" rtl="0" fontAlgn="base">
              <a:spcBef>
                <a:spcPct val="0"/>
              </a:spcBef>
              <a:spcAft>
                <a:spcPct val="0"/>
              </a:spcAft>
              <a:defRPr sz="2600">
                <a:solidFill>
                  <a:schemeClr val="tx1"/>
                </a:solidFill>
                <a:latin typeface="Arial" charset="0"/>
                <a:ea typeface="ＭＳ Ｐゴシック" pitchFamily="50" charset="-128"/>
              </a:defRPr>
            </a:lvl6pPr>
            <a:lvl7pPr marL="914400" algn="l" rtl="0" fontAlgn="base">
              <a:spcBef>
                <a:spcPct val="0"/>
              </a:spcBef>
              <a:spcAft>
                <a:spcPct val="0"/>
              </a:spcAft>
              <a:defRPr sz="2600">
                <a:solidFill>
                  <a:schemeClr val="tx1"/>
                </a:solidFill>
                <a:latin typeface="Arial" charset="0"/>
                <a:ea typeface="ＭＳ Ｐゴシック" pitchFamily="50" charset="-128"/>
              </a:defRPr>
            </a:lvl7pPr>
            <a:lvl8pPr marL="1371600" algn="l" rtl="0" fontAlgn="base">
              <a:spcBef>
                <a:spcPct val="0"/>
              </a:spcBef>
              <a:spcAft>
                <a:spcPct val="0"/>
              </a:spcAft>
              <a:defRPr sz="2600">
                <a:solidFill>
                  <a:schemeClr val="tx1"/>
                </a:solidFill>
                <a:latin typeface="Arial" charset="0"/>
                <a:ea typeface="ＭＳ Ｐゴシック" pitchFamily="50" charset="-128"/>
              </a:defRPr>
            </a:lvl8pPr>
            <a:lvl9pPr marL="1828800" algn="l" rtl="0" fontAlgn="base">
              <a:spcBef>
                <a:spcPct val="0"/>
              </a:spcBef>
              <a:spcAft>
                <a:spcPct val="0"/>
              </a:spcAft>
              <a:defRPr sz="2600">
                <a:solidFill>
                  <a:schemeClr val="tx1"/>
                </a:solidFill>
                <a:latin typeface="Arial" charset="0"/>
                <a:ea typeface="ＭＳ Ｐゴシック" pitchFamily="50" charset="-128"/>
              </a:defRPr>
            </a:lvl9pPr>
          </a:lstStyle>
          <a:p>
            <a:r>
              <a:rPr lang="ja-JP" altLang="en-US" sz="2400" dirty="0"/>
              <a:t>次の面積は</a:t>
            </a:r>
            <a:r>
              <a:rPr lang="ja-JP" altLang="en-US" sz="2400"/>
              <a:t>？（３</a:t>
            </a:r>
            <a:r>
              <a:rPr lang="en-US" altLang="ja-JP" sz="2400" dirty="0" err="1"/>
              <a:t>σ</a:t>
            </a:r>
            <a:r>
              <a:rPr lang="ja-JP" altLang="en-US" sz="2400" dirty="0"/>
              <a:t>ルール）</a:t>
            </a:r>
            <a:endParaRPr kumimoji="1" lang="ja-JP" altLang="en-US" sz="2400" kern="0" dirty="0"/>
          </a:p>
        </p:txBody>
      </p:sp>
    </p:spTree>
    <p:extLst>
      <p:ext uri="{BB962C8B-B14F-4D97-AF65-F5344CB8AC3E}">
        <p14:creationId xmlns:p14="http://schemas.microsoft.com/office/powerpoint/2010/main" val="23102031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タイトル 1"/>
              <p:cNvSpPr>
                <a:spLocks noGrp="1"/>
              </p:cNvSpPr>
              <p:nvPr>
                <p:ph type="title"/>
              </p:nvPr>
            </p:nvSpPr>
            <p:spPr>
              <a:xfrm>
                <a:off x="632283" y="66499"/>
                <a:ext cx="5915025" cy="739151"/>
              </a:xfrm>
            </p:spPr>
            <p:txBody>
              <a:bodyPr/>
              <a:lstStyle/>
              <a:p>
                <a:r>
                  <a:rPr kumimoji="1" lang="ja-JP" altLang="en-US" b="1" dirty="0">
                    <a:solidFill>
                      <a:schemeClr val="tx1"/>
                    </a:solidFill>
                  </a:rPr>
                  <a:t>無限通りの正規分布</a:t>
                </a:r>
                <a14:m>
                  <m:oMath xmlns:m="http://schemas.openxmlformats.org/officeDocument/2006/math">
                    <m:r>
                      <a:rPr kumimoji="1" lang="en-US" altLang="ja-JP" b="1" i="1" smtClean="0">
                        <a:solidFill>
                          <a:schemeClr val="tx1"/>
                        </a:solidFill>
                        <a:latin typeface="Cambria Math" charset="0"/>
                      </a:rPr>
                      <m:t>𝑵</m:t>
                    </m:r>
                    <m:r>
                      <a:rPr kumimoji="1" lang="en-US" altLang="ja-JP" b="1" i="1" smtClean="0">
                        <a:solidFill>
                          <a:schemeClr val="tx1"/>
                        </a:solidFill>
                        <a:latin typeface="Cambria Math" charset="0"/>
                      </a:rPr>
                      <m:t>(</m:t>
                    </m:r>
                    <m:r>
                      <a:rPr kumimoji="1" lang="en-US" altLang="ja-JP" b="1" i="1" smtClean="0">
                        <a:solidFill>
                          <a:schemeClr val="tx1"/>
                        </a:solidFill>
                        <a:latin typeface="Cambria Math" charset="0"/>
                        <a:ea typeface="Cambria Math" charset="0"/>
                        <a:cs typeface="Cambria Math" charset="0"/>
                      </a:rPr>
                      <m:t>𝝁</m:t>
                    </m:r>
                    <m:r>
                      <a:rPr kumimoji="1" lang="en-US" altLang="ja-JP" b="1" i="1" smtClean="0">
                        <a:solidFill>
                          <a:schemeClr val="tx1"/>
                        </a:solidFill>
                        <a:latin typeface="Cambria Math" charset="0"/>
                        <a:ea typeface="Cambria Math" charset="0"/>
                        <a:cs typeface="Cambria Math" charset="0"/>
                      </a:rPr>
                      <m:t>,</m:t>
                    </m:r>
                    <m:r>
                      <a:rPr kumimoji="1" lang="en-US" altLang="ja-JP" b="1" i="1" smtClean="0">
                        <a:solidFill>
                          <a:schemeClr val="tx1"/>
                        </a:solidFill>
                        <a:latin typeface="Cambria Math" charset="0"/>
                        <a:ea typeface="Cambria Math" charset="0"/>
                        <a:cs typeface="Cambria Math" charset="0"/>
                      </a:rPr>
                      <m:t>𝝈</m:t>
                    </m:r>
                    <m:r>
                      <a:rPr kumimoji="1" lang="en-US" altLang="ja-JP" b="1" i="1" smtClean="0">
                        <a:solidFill>
                          <a:schemeClr val="tx1"/>
                        </a:solidFill>
                        <a:latin typeface="Cambria Math" charset="0"/>
                        <a:ea typeface="Cambria Math" charset="0"/>
                        <a:cs typeface="Cambria Math" charset="0"/>
                      </a:rPr>
                      <m:t>)</m:t>
                    </m:r>
                  </m:oMath>
                </a14:m>
                <a:endParaRPr kumimoji="1" lang="ja-JP" altLang="en-US" b="1" i="1" dirty="0">
                  <a:solidFill>
                    <a:schemeClr val="tx1"/>
                  </a:solidFill>
                </a:endParaRPr>
              </a:p>
            </p:txBody>
          </p:sp>
        </mc:Choice>
        <mc:Fallback xmlns="">
          <p:sp>
            <p:nvSpPr>
              <p:cNvPr id="4" name="タイトル 1"/>
              <p:cNvSpPr>
                <a:spLocks noGrp="1" noRot="1" noChangeAspect="1" noMove="1" noResize="1" noEditPoints="1" noAdjustHandles="1" noChangeArrowheads="1" noChangeShapeType="1" noTextEdit="1"/>
              </p:cNvSpPr>
              <p:nvPr>
                <p:ph type="title"/>
              </p:nvPr>
            </p:nvSpPr>
            <p:spPr>
              <a:xfrm>
                <a:off x="632283" y="66499"/>
                <a:ext cx="5915025" cy="739151"/>
              </a:xfrm>
              <a:blipFill>
                <a:blip r:embed="rId2"/>
                <a:stretch>
                  <a:fillRect l="-14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正方形/長方形 1"/>
              <p:cNvSpPr/>
              <p:nvPr/>
            </p:nvSpPr>
            <p:spPr>
              <a:xfrm>
                <a:off x="1794456" y="1276287"/>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2" name="正方形/長方形 1"/>
              <p:cNvSpPr>
                <a:spLocks noRot="1" noChangeAspect="1" noMove="1" noResize="1" noEditPoints="1" noAdjustHandles="1" noChangeArrowheads="1" noChangeShapeType="1" noTextEdit="1"/>
              </p:cNvSpPr>
              <p:nvPr/>
            </p:nvSpPr>
            <p:spPr>
              <a:xfrm>
                <a:off x="1794456" y="1276287"/>
                <a:ext cx="1230209" cy="347916"/>
              </a:xfrm>
              <a:prstGeom prst="rect">
                <a:avLst/>
              </a:prstGeom>
              <a:blipFill>
                <a:blip r:embed="rId3"/>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4023747" y="1666326"/>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4023747" y="1666326"/>
                <a:ext cx="992964" cy="347916"/>
              </a:xfrm>
              <a:prstGeom prst="rect">
                <a:avLst/>
              </a:prstGeom>
              <a:blipFill>
                <a:blip r:embed="rId4"/>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6151777" y="1743734"/>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23" name="正方形/長方形 22"/>
              <p:cNvSpPr>
                <a:spLocks noRot="1" noChangeAspect="1" noMove="1" noResize="1" noEditPoints="1" noAdjustHandles="1" noChangeArrowheads="1" noChangeShapeType="1" noTextEdit="1"/>
              </p:cNvSpPr>
              <p:nvPr/>
            </p:nvSpPr>
            <p:spPr>
              <a:xfrm>
                <a:off x="6151777" y="1743734"/>
                <a:ext cx="1230209" cy="347916"/>
              </a:xfrm>
              <a:prstGeom prst="rect">
                <a:avLst/>
              </a:prstGeom>
              <a:blipFill>
                <a:blip r:embed="rId5"/>
                <a:stretch>
                  <a:fillRect b="-10526"/>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0B1E8F0A-23B4-412C-8D12-D56DA1FBB2BF}"/>
              </a:ext>
            </a:extLst>
          </p:cNvPr>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5745941" y="2095240"/>
            <a:ext cx="2008046" cy="979631"/>
          </a:xfrm>
          <a:prstGeom prst="rect">
            <a:avLst/>
          </a:prstGeom>
        </p:spPr>
      </p:pic>
      <p:pic>
        <p:nvPicPr>
          <p:cNvPr id="11" name="図 10">
            <a:extLst>
              <a:ext uri="{FF2B5EF4-FFF2-40B4-BE49-F238E27FC236}">
                <a16:creationId xmlns:a16="http://schemas.microsoft.com/office/drawing/2014/main" id="{CDA4E000-D3CD-43BA-9EF2-B93E0B4FE69D}"/>
              </a:ext>
            </a:extLst>
          </p:cNvPr>
          <p:cNvPicPr>
            <a:picLocks noChangeAspect="1"/>
          </p:cNvPicPr>
          <p:nvPr/>
        </p:nvPicPr>
        <p:blipFill>
          <a:blip r:embed="rId7" cstate="email">
            <a:alphaModFix/>
            <a:extLst>
              <a:ext uri="{28A0092B-C50C-407E-A947-70E740481C1C}">
                <a14:useLocalDpi xmlns:a14="http://schemas.microsoft.com/office/drawing/2010/main"/>
              </a:ext>
            </a:extLst>
          </a:blip>
          <a:stretch>
            <a:fillRect/>
          </a:stretch>
        </p:blipFill>
        <p:spPr>
          <a:xfrm>
            <a:off x="1566872" y="1669861"/>
            <a:ext cx="1875104" cy="2234488"/>
          </a:xfrm>
          <a:prstGeom prst="rect">
            <a:avLst/>
          </a:prstGeom>
        </p:spPr>
      </p:pic>
      <p:pic>
        <p:nvPicPr>
          <p:cNvPr id="13" name="図 12">
            <a:extLst>
              <a:ext uri="{FF2B5EF4-FFF2-40B4-BE49-F238E27FC236}">
                <a16:creationId xmlns:a16="http://schemas.microsoft.com/office/drawing/2014/main" id="{AD129EAF-CBAA-420E-9F4B-FBD0ECDC6E6F}"/>
              </a:ext>
            </a:extLst>
          </p:cNvPr>
          <p:cNvPicPr>
            <a:picLocks noChangeAspect="1"/>
          </p:cNvPicPr>
          <p:nvPr/>
        </p:nvPicPr>
        <p:blipFill>
          <a:blip r:embed="rId8" cstate="email">
            <a:alphaModFix/>
            <a:extLst>
              <a:ext uri="{28A0092B-C50C-407E-A947-70E740481C1C}">
                <a14:useLocalDpi xmlns:a14="http://schemas.microsoft.com/office/drawing/2010/main"/>
              </a:ext>
            </a:extLst>
          </a:blip>
          <a:stretch>
            <a:fillRect/>
          </a:stretch>
        </p:blipFill>
        <p:spPr>
          <a:xfrm>
            <a:off x="3589796" y="2060140"/>
            <a:ext cx="1875105" cy="1363160"/>
          </a:xfrm>
          <a:prstGeom prst="rect">
            <a:avLst/>
          </a:prstGeom>
        </p:spPr>
      </p:pic>
    </p:spTree>
    <p:extLst>
      <p:ext uri="{BB962C8B-B14F-4D97-AF65-F5344CB8AC3E}">
        <p14:creationId xmlns:p14="http://schemas.microsoft.com/office/powerpoint/2010/main" val="22098088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502091" y="1698657"/>
            <a:ext cx="2103508" cy="2205692"/>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1794456" y="1276287"/>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794456" y="1276287"/>
                <a:ext cx="1230209" cy="347916"/>
              </a:xfrm>
              <a:prstGeom prst="rect">
                <a:avLst/>
              </a:prstGeom>
              <a:blipFill>
                <a:blip r:embed="rId4"/>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023747" y="1666326"/>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4023747" y="1666326"/>
                <a:ext cx="992964" cy="347916"/>
              </a:xfrm>
              <a:prstGeom prst="rect">
                <a:avLst/>
              </a:prstGeom>
              <a:blipFill>
                <a:blip r:embed="rId5"/>
                <a:stretch>
                  <a:fillRect b="-10526"/>
                </a:stretch>
              </a:blipFill>
            </p:spPr>
            <p:txBody>
              <a:bodyPr/>
              <a:lstStyle/>
              <a:p>
                <a:r>
                  <a:rPr lang="ja-JP" altLang="en-US">
                    <a:noFill/>
                  </a:rPr>
                  <a:t> </a:t>
                </a:r>
              </a:p>
            </p:txBody>
          </p:sp>
        </mc:Fallback>
      </mc:AlternateContent>
      <p:pic>
        <p:nvPicPr>
          <p:cNvPr id="9" name="図 8"/>
          <p:cNvPicPr>
            <a:picLocks/>
          </p:cNvPicPr>
          <p:nvPr/>
        </p:nvPicPr>
        <p:blipFill>
          <a:blip r:embed="rId6" cstate="email">
            <a:extLst>
              <a:ext uri="{28A0092B-C50C-407E-A947-70E740481C1C}">
                <a14:useLocalDpi xmlns:a14="http://schemas.microsoft.com/office/drawing/2010/main"/>
              </a:ext>
            </a:extLst>
          </a:blip>
          <a:stretch>
            <a:fillRect/>
          </a:stretch>
        </p:blipFill>
        <p:spPr>
          <a:xfrm>
            <a:off x="3522559" y="2087831"/>
            <a:ext cx="2103508" cy="1335469"/>
          </a:xfrm>
          <a:prstGeom prst="rect">
            <a:avLst/>
          </a:prstGeom>
        </p:spPr>
      </p:pic>
      <mc:AlternateContent xmlns:mc="http://schemas.openxmlformats.org/markup-compatibility/2006" xmlns:a14="http://schemas.microsoft.com/office/drawing/2010/main">
        <mc:Choice Requires="a14">
          <p:sp>
            <p:nvSpPr>
              <p:cNvPr id="10" name="正方形/長方形 9"/>
              <p:cNvSpPr/>
              <p:nvPr/>
            </p:nvSpPr>
            <p:spPr>
              <a:xfrm>
                <a:off x="6151777" y="1743734"/>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6151777" y="1743734"/>
                <a:ext cx="1230209" cy="347916"/>
              </a:xfrm>
              <a:prstGeom prst="rect">
                <a:avLst/>
              </a:prstGeom>
              <a:blipFill>
                <a:blip r:embed="rId7"/>
                <a:stretch>
                  <a:fillRect b="-10526"/>
                </a:stretch>
              </a:blipFill>
            </p:spPr>
            <p:txBody>
              <a:bodyPr/>
              <a:lstStyle/>
              <a:p>
                <a:r>
                  <a:rPr lang="ja-JP" altLang="en-US">
                    <a:noFill/>
                  </a:rPr>
                  <a:t> </a:t>
                </a:r>
              </a:p>
            </p:txBody>
          </p:sp>
        </mc:Fallback>
      </mc:AlternateContent>
      <p:pic>
        <p:nvPicPr>
          <p:cNvPr id="11" name="図 10"/>
          <p:cNvPicPr>
            <a:picLocks/>
          </p:cNvPicPr>
          <p:nvPr/>
        </p:nvPicPr>
        <p:blipFill>
          <a:blip r:embed="rId8" cstate="email">
            <a:extLst>
              <a:ext uri="{28A0092B-C50C-407E-A947-70E740481C1C}">
                <a14:useLocalDpi xmlns:a14="http://schemas.microsoft.com/office/drawing/2010/main"/>
              </a:ext>
            </a:extLst>
          </a:blip>
          <a:stretch>
            <a:fillRect/>
          </a:stretch>
        </p:blipFill>
        <p:spPr>
          <a:xfrm>
            <a:off x="5679064" y="2109583"/>
            <a:ext cx="2230007" cy="969618"/>
          </a:xfrm>
          <a:prstGeom prst="rect">
            <a:avLst/>
          </a:prstGeom>
        </p:spPr>
      </p:pic>
      <p:sp>
        <p:nvSpPr>
          <p:cNvPr id="17" name="テキスト ボックス 16"/>
          <p:cNvSpPr txBox="1"/>
          <p:nvPr/>
        </p:nvSpPr>
        <p:spPr>
          <a:xfrm>
            <a:off x="2108841" y="3916349"/>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96   135</a:t>
            </a:r>
            <a:endParaRPr lang="ja-JP" altLang="en-US" sz="1385" dirty="0">
              <a:latin typeface="Meiryo" charset="-128"/>
              <a:ea typeface="Meiryo" charset="-128"/>
              <a:cs typeface="Meiryo" charset="-128"/>
            </a:endParaRPr>
          </a:p>
        </p:txBody>
      </p:sp>
      <p:sp>
        <p:nvSpPr>
          <p:cNvPr id="18" name="テキスト ボックス 17"/>
          <p:cNvSpPr txBox="1"/>
          <p:nvPr/>
        </p:nvSpPr>
        <p:spPr>
          <a:xfrm>
            <a:off x="4138289" y="3460261"/>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9.2   10.5</a:t>
            </a:r>
            <a:endParaRPr lang="ja-JP" altLang="en-US" sz="1385" dirty="0">
              <a:latin typeface="Meiryo" charset="-128"/>
              <a:ea typeface="Meiryo" charset="-128"/>
              <a:cs typeface="Meiryo" charset="-128"/>
            </a:endParaRPr>
          </a:p>
        </p:txBody>
      </p:sp>
      <p:sp>
        <p:nvSpPr>
          <p:cNvPr id="19" name="テキスト ボックス 18"/>
          <p:cNvSpPr txBox="1"/>
          <p:nvPr/>
        </p:nvSpPr>
        <p:spPr>
          <a:xfrm>
            <a:off x="6349703" y="316760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492   505</a:t>
            </a:r>
            <a:endParaRPr lang="ja-JP" altLang="en-US" sz="1385"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14" name="タイトル 1">
                <a:extLst>
                  <a:ext uri="{FF2B5EF4-FFF2-40B4-BE49-F238E27FC236}">
                    <a16:creationId xmlns:a16="http://schemas.microsoft.com/office/drawing/2014/main" id="{B1ADA550-A07B-C246-8CB1-1AAB3961E9CB}"/>
                  </a:ext>
                </a:extLst>
              </p:cNvPr>
              <p:cNvSpPr>
                <a:spLocks noGrp="1"/>
              </p:cNvSpPr>
              <p:nvPr>
                <p:ph type="title"/>
              </p:nvPr>
            </p:nvSpPr>
            <p:spPr>
              <a:xfrm>
                <a:off x="632283" y="66499"/>
                <a:ext cx="5915025" cy="739151"/>
              </a:xfrm>
            </p:spPr>
            <p:txBody>
              <a:bodyPr/>
              <a:lstStyle/>
              <a:p>
                <a:r>
                  <a:rPr kumimoji="1" lang="ja-JP" altLang="en-US" b="1" dirty="0">
                    <a:solidFill>
                      <a:schemeClr val="tx1"/>
                    </a:solidFill>
                  </a:rPr>
                  <a:t>無限通りの正規分布</a:t>
                </a:r>
                <a14:m>
                  <m:oMath xmlns:m="http://schemas.openxmlformats.org/officeDocument/2006/math">
                    <m:r>
                      <a:rPr kumimoji="1" lang="en-US" altLang="ja-JP" b="1" i="1" smtClean="0">
                        <a:solidFill>
                          <a:schemeClr val="tx1"/>
                        </a:solidFill>
                        <a:latin typeface="Cambria Math" charset="0"/>
                      </a:rPr>
                      <m:t>𝑵</m:t>
                    </m:r>
                    <m:r>
                      <a:rPr kumimoji="1" lang="en-US" altLang="ja-JP" b="1" i="1" smtClean="0">
                        <a:solidFill>
                          <a:schemeClr val="tx1"/>
                        </a:solidFill>
                        <a:latin typeface="Cambria Math" charset="0"/>
                      </a:rPr>
                      <m:t>(</m:t>
                    </m:r>
                    <m:r>
                      <a:rPr kumimoji="1" lang="en-US" altLang="ja-JP" b="1" i="1" smtClean="0">
                        <a:solidFill>
                          <a:schemeClr val="tx1"/>
                        </a:solidFill>
                        <a:latin typeface="Cambria Math" charset="0"/>
                        <a:ea typeface="Cambria Math" charset="0"/>
                        <a:cs typeface="Cambria Math" charset="0"/>
                      </a:rPr>
                      <m:t>𝝁</m:t>
                    </m:r>
                    <m:r>
                      <a:rPr kumimoji="1" lang="en-US" altLang="ja-JP" b="1" i="1" smtClean="0">
                        <a:solidFill>
                          <a:schemeClr val="tx1"/>
                        </a:solidFill>
                        <a:latin typeface="Cambria Math" charset="0"/>
                        <a:ea typeface="Cambria Math" charset="0"/>
                        <a:cs typeface="Cambria Math" charset="0"/>
                      </a:rPr>
                      <m:t>,</m:t>
                    </m:r>
                    <m:r>
                      <a:rPr kumimoji="1" lang="en-US" altLang="ja-JP" b="1" i="1" smtClean="0">
                        <a:solidFill>
                          <a:schemeClr val="tx1"/>
                        </a:solidFill>
                        <a:latin typeface="Cambria Math" charset="0"/>
                        <a:ea typeface="Cambria Math" charset="0"/>
                        <a:cs typeface="Cambria Math" charset="0"/>
                      </a:rPr>
                      <m:t>𝝈</m:t>
                    </m:r>
                    <m:r>
                      <a:rPr kumimoji="1" lang="en-US" altLang="ja-JP" b="1" i="1" smtClean="0">
                        <a:solidFill>
                          <a:schemeClr val="tx1"/>
                        </a:solidFill>
                        <a:latin typeface="Cambria Math" charset="0"/>
                        <a:ea typeface="Cambria Math" charset="0"/>
                        <a:cs typeface="Cambria Math" charset="0"/>
                      </a:rPr>
                      <m:t>)</m:t>
                    </m:r>
                  </m:oMath>
                </a14:m>
                <a:endParaRPr kumimoji="1" lang="ja-JP" altLang="en-US" b="1" i="1" dirty="0">
                  <a:solidFill>
                    <a:schemeClr val="tx1"/>
                  </a:solidFill>
                </a:endParaRPr>
              </a:p>
            </p:txBody>
          </p:sp>
        </mc:Choice>
        <mc:Fallback xmlns="">
          <p:sp>
            <p:nvSpPr>
              <p:cNvPr id="14" name="タイトル 1">
                <a:extLst>
                  <a:ext uri="{FF2B5EF4-FFF2-40B4-BE49-F238E27FC236}">
                    <a16:creationId xmlns:a16="http://schemas.microsoft.com/office/drawing/2014/main" id="{B1ADA550-A07B-C246-8CB1-1AAB3961E9CB}"/>
                  </a:ext>
                </a:extLst>
              </p:cNvPr>
              <p:cNvSpPr>
                <a:spLocks noGrp="1" noRot="1" noChangeAspect="1" noMove="1" noResize="1" noEditPoints="1" noAdjustHandles="1" noChangeArrowheads="1" noChangeShapeType="1" noTextEdit="1"/>
              </p:cNvSpPr>
              <p:nvPr>
                <p:ph type="title"/>
              </p:nvPr>
            </p:nvSpPr>
            <p:spPr>
              <a:xfrm>
                <a:off x="632283" y="66499"/>
                <a:ext cx="5915025" cy="739151"/>
              </a:xfrm>
              <a:blipFill>
                <a:blip r:embed="rId9"/>
                <a:stretch>
                  <a:fillRect l="-14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6286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7" name="テキスト ボックス 6"/>
          <p:cNvSpPr txBox="1"/>
          <p:nvPr/>
        </p:nvSpPr>
        <p:spPr>
          <a:xfrm>
            <a:off x="1657014" y="1186850"/>
            <a:ext cx="1430200" cy="305468"/>
          </a:xfrm>
          <a:prstGeom prst="rect">
            <a:avLst/>
          </a:prstGeom>
          <a:noFill/>
        </p:spPr>
        <p:txBody>
          <a:bodyPr wrap="none" rtlCol="0">
            <a:spAutoFit/>
          </a:bodyPr>
          <a:lstStyle/>
          <a:p>
            <a:r>
              <a:rPr kumimoji="1" lang="ja-JP" altLang="en-US" sz="1385" b="1" dirty="0">
                <a:latin typeface="メイリオ" panose="020B0604030504040204" pitchFamily="50" charset="-128"/>
                <a:ea typeface="メイリオ" panose="020B0604030504040204" pitchFamily="50" charset="-128"/>
              </a:rPr>
              <a:t>例：コイン投げ</a:t>
            </a:r>
          </a:p>
        </p:txBody>
      </p:sp>
      <p:sp>
        <p:nvSpPr>
          <p:cNvPr id="6" name="テキスト ボックス 5">
            <a:extLst>
              <a:ext uri="{FF2B5EF4-FFF2-40B4-BE49-F238E27FC236}">
                <a16:creationId xmlns:a16="http://schemas.microsoft.com/office/drawing/2014/main" id="{D85E05A8-2A3F-F44D-979A-0E2F8EAD063F}"/>
              </a:ext>
            </a:extLst>
          </p:cNvPr>
          <p:cNvSpPr txBox="1"/>
          <p:nvPr/>
        </p:nvSpPr>
        <p:spPr>
          <a:xfrm>
            <a:off x="2198976" y="1751882"/>
            <a:ext cx="896399"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標本空間</a:t>
            </a:r>
            <a:endParaRPr kumimoji="1" lang="ja-JP" altLang="en-US" sz="1385" dirty="0">
              <a:latin typeface="メイリオ" panose="020B0604030504040204" pitchFamily="50" charset="-128"/>
              <a:ea typeface="メイリオ" panose="020B0604030504040204" pitchFamily="50" charset="-128"/>
            </a:endParaRPr>
          </a:p>
        </p:txBody>
      </p:sp>
      <p:sp>
        <p:nvSpPr>
          <p:cNvPr id="5" name="コンテンツ プレースホルダー 4">
            <a:extLst>
              <a:ext uri="{FF2B5EF4-FFF2-40B4-BE49-F238E27FC236}">
                <a16:creationId xmlns:a16="http://schemas.microsoft.com/office/drawing/2014/main" id="{E8110639-5E15-4842-BE74-7D8C6F363729}"/>
              </a:ext>
            </a:extLst>
          </p:cNvPr>
          <p:cNvSpPr>
            <a:spLocks noGrp="1"/>
          </p:cNvSpPr>
          <p:nvPr>
            <p:ph idx="1"/>
          </p:nvPr>
        </p:nvSpPr>
        <p:spPr/>
        <p:txBody>
          <a:bodyPr/>
          <a:lstStyle/>
          <a:p>
            <a:endParaRPr lang="ja-JP" altLang="en-US"/>
          </a:p>
        </p:txBody>
      </p:sp>
      <p:sp>
        <p:nvSpPr>
          <p:cNvPr id="3" name="楕円 2">
            <a:extLst>
              <a:ext uri="{FF2B5EF4-FFF2-40B4-BE49-F238E27FC236}">
                <a16:creationId xmlns:a16="http://schemas.microsoft.com/office/drawing/2014/main" id="{ED8C2E14-EB38-4FEC-AEFF-CB700771D653}"/>
              </a:ext>
            </a:extLst>
          </p:cNvPr>
          <p:cNvSpPr/>
          <p:nvPr/>
        </p:nvSpPr>
        <p:spPr bwMode="auto">
          <a:xfrm>
            <a:off x="2350157" y="2132535"/>
            <a:ext cx="646276" cy="60465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楕円 36">
            <a:extLst>
              <a:ext uri="{FF2B5EF4-FFF2-40B4-BE49-F238E27FC236}">
                <a16:creationId xmlns:a16="http://schemas.microsoft.com/office/drawing/2014/main" id="{5E2CC3F0-CAB6-4E8C-938A-8FE2D63183EA}"/>
              </a:ext>
            </a:extLst>
          </p:cNvPr>
          <p:cNvSpPr/>
          <p:nvPr/>
        </p:nvSpPr>
        <p:spPr bwMode="auto">
          <a:xfrm>
            <a:off x="2369480" y="3156130"/>
            <a:ext cx="646276" cy="604652"/>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2" name="テキスト ボックス 11">
            <a:extLst>
              <a:ext uri="{FF2B5EF4-FFF2-40B4-BE49-F238E27FC236}">
                <a16:creationId xmlns:a16="http://schemas.microsoft.com/office/drawing/2014/main" id="{BFEF6DE9-5740-4513-97EB-334E3713D797}"/>
              </a:ext>
            </a:extLst>
          </p:cNvPr>
          <p:cNvSpPr txBox="1"/>
          <p:nvPr/>
        </p:nvSpPr>
        <p:spPr>
          <a:xfrm>
            <a:off x="2504827" y="2289131"/>
            <a:ext cx="1107766" cy="369332"/>
          </a:xfrm>
          <a:prstGeom prst="rect">
            <a:avLst/>
          </a:prstGeom>
          <a:noFill/>
        </p:spPr>
        <p:txBody>
          <a:bodyPr wrap="square" rtlCol="0">
            <a:spAutoFit/>
          </a:bodyPr>
          <a:lstStyle/>
          <a:p>
            <a:pPr algn="l"/>
            <a:r>
              <a:rPr kumimoji="1" lang="ja-JP" altLang="en-US" sz="1800" b="1" dirty="0">
                <a:latin typeface="メイリオ" panose="020B0604030504040204" pitchFamily="50" charset="-128"/>
                <a:ea typeface="メイリオ" panose="020B0604030504040204" pitchFamily="50" charset="-128"/>
              </a:rPr>
              <a:t>表</a:t>
            </a:r>
          </a:p>
        </p:txBody>
      </p:sp>
      <p:sp>
        <p:nvSpPr>
          <p:cNvPr id="44" name="テキスト ボックス 43">
            <a:extLst>
              <a:ext uri="{FF2B5EF4-FFF2-40B4-BE49-F238E27FC236}">
                <a16:creationId xmlns:a16="http://schemas.microsoft.com/office/drawing/2014/main" id="{B0A1E060-3CD1-46AB-97D8-E952E1FA75C5}"/>
              </a:ext>
            </a:extLst>
          </p:cNvPr>
          <p:cNvSpPr txBox="1"/>
          <p:nvPr/>
        </p:nvSpPr>
        <p:spPr>
          <a:xfrm>
            <a:off x="2510248" y="3308818"/>
            <a:ext cx="1107766" cy="369332"/>
          </a:xfrm>
          <a:prstGeom prst="rect">
            <a:avLst/>
          </a:prstGeom>
          <a:noFill/>
        </p:spPr>
        <p:txBody>
          <a:bodyPr wrap="square" rtlCol="0">
            <a:spAutoFit/>
          </a:bodyPr>
          <a:lstStyle/>
          <a:p>
            <a:pPr algn="l"/>
            <a:r>
              <a:rPr kumimoji="1" lang="ja-JP" altLang="en-US" sz="1800" b="1" dirty="0">
                <a:solidFill>
                  <a:schemeClr val="bg1"/>
                </a:solidFill>
                <a:latin typeface="メイリオ" panose="020B0604030504040204" pitchFamily="50" charset="-128"/>
                <a:ea typeface="メイリオ" panose="020B0604030504040204" pitchFamily="50" charset="-128"/>
              </a:rPr>
              <a:t>裏</a:t>
            </a:r>
          </a:p>
        </p:txBody>
      </p:sp>
      <p:sp>
        <p:nvSpPr>
          <p:cNvPr id="69" name="円/楕円 32">
            <a:extLst>
              <a:ext uri="{FF2B5EF4-FFF2-40B4-BE49-F238E27FC236}">
                <a16:creationId xmlns:a16="http://schemas.microsoft.com/office/drawing/2014/main" id="{8B1B888F-A6A2-4BCB-A69D-222EADDE8124}"/>
              </a:ext>
            </a:extLst>
          </p:cNvPr>
          <p:cNvSpPr/>
          <p:nvPr/>
        </p:nvSpPr>
        <p:spPr>
          <a:xfrm>
            <a:off x="1540205" y="2037229"/>
            <a:ext cx="2296344" cy="18669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62568886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502091" y="1698657"/>
            <a:ext cx="2103508" cy="2205692"/>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1794456" y="1276287"/>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794456" y="1276287"/>
                <a:ext cx="1230209" cy="347916"/>
              </a:xfrm>
              <a:prstGeom prst="rect">
                <a:avLst/>
              </a:prstGeom>
              <a:blipFill>
                <a:blip r:embed="rId4"/>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023747" y="1666326"/>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4023747" y="1666326"/>
                <a:ext cx="992964" cy="347916"/>
              </a:xfrm>
              <a:prstGeom prst="rect">
                <a:avLst/>
              </a:prstGeom>
              <a:blipFill>
                <a:blip r:embed="rId5"/>
                <a:stretch>
                  <a:fillRect b="-10526"/>
                </a:stretch>
              </a:blipFill>
            </p:spPr>
            <p:txBody>
              <a:bodyPr/>
              <a:lstStyle/>
              <a:p>
                <a:r>
                  <a:rPr lang="ja-JP" altLang="en-US">
                    <a:noFill/>
                  </a:rPr>
                  <a:t> </a:t>
                </a:r>
              </a:p>
            </p:txBody>
          </p:sp>
        </mc:Fallback>
      </mc:AlternateContent>
      <p:pic>
        <p:nvPicPr>
          <p:cNvPr id="9" name="図 8"/>
          <p:cNvPicPr>
            <a:picLocks/>
          </p:cNvPicPr>
          <p:nvPr/>
        </p:nvPicPr>
        <p:blipFill>
          <a:blip r:embed="rId6" cstate="email">
            <a:extLst>
              <a:ext uri="{28A0092B-C50C-407E-A947-70E740481C1C}">
                <a14:useLocalDpi xmlns:a14="http://schemas.microsoft.com/office/drawing/2010/main"/>
              </a:ext>
            </a:extLst>
          </a:blip>
          <a:stretch>
            <a:fillRect/>
          </a:stretch>
        </p:blipFill>
        <p:spPr>
          <a:xfrm>
            <a:off x="3522559" y="2087831"/>
            <a:ext cx="2103508" cy="1335469"/>
          </a:xfrm>
          <a:prstGeom prst="rect">
            <a:avLst/>
          </a:prstGeom>
        </p:spPr>
      </p:pic>
      <mc:AlternateContent xmlns:mc="http://schemas.openxmlformats.org/markup-compatibility/2006" xmlns:a14="http://schemas.microsoft.com/office/drawing/2010/main">
        <mc:Choice Requires="a14">
          <p:sp>
            <p:nvSpPr>
              <p:cNvPr id="10" name="正方形/長方形 9"/>
              <p:cNvSpPr/>
              <p:nvPr/>
            </p:nvSpPr>
            <p:spPr>
              <a:xfrm>
                <a:off x="6151777" y="1743734"/>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6151777" y="1743734"/>
                <a:ext cx="1230209" cy="347916"/>
              </a:xfrm>
              <a:prstGeom prst="rect">
                <a:avLst/>
              </a:prstGeom>
              <a:blipFill>
                <a:blip r:embed="rId7"/>
                <a:stretch>
                  <a:fillRect b="-10526"/>
                </a:stretch>
              </a:blipFill>
            </p:spPr>
            <p:txBody>
              <a:bodyPr/>
              <a:lstStyle/>
              <a:p>
                <a:r>
                  <a:rPr lang="ja-JP" altLang="en-US">
                    <a:noFill/>
                  </a:rPr>
                  <a:t> </a:t>
                </a:r>
              </a:p>
            </p:txBody>
          </p:sp>
        </mc:Fallback>
      </mc:AlternateContent>
      <p:pic>
        <p:nvPicPr>
          <p:cNvPr id="11" name="図 10"/>
          <p:cNvPicPr>
            <a:picLocks/>
          </p:cNvPicPr>
          <p:nvPr/>
        </p:nvPicPr>
        <p:blipFill>
          <a:blip r:embed="rId8" cstate="email">
            <a:extLst>
              <a:ext uri="{28A0092B-C50C-407E-A947-70E740481C1C}">
                <a14:useLocalDpi xmlns:a14="http://schemas.microsoft.com/office/drawing/2010/main"/>
              </a:ext>
            </a:extLst>
          </a:blip>
          <a:stretch>
            <a:fillRect/>
          </a:stretch>
        </p:blipFill>
        <p:spPr>
          <a:xfrm>
            <a:off x="5679064" y="2109583"/>
            <a:ext cx="2230007" cy="969618"/>
          </a:xfrm>
          <a:prstGeom prst="rect">
            <a:avLst/>
          </a:prstGeom>
        </p:spPr>
      </p:pic>
      <p:sp>
        <p:nvSpPr>
          <p:cNvPr id="14" name="角丸四角形吹き出し 13"/>
          <p:cNvSpPr/>
          <p:nvPr/>
        </p:nvSpPr>
        <p:spPr>
          <a:xfrm>
            <a:off x="3201497" y="4197003"/>
            <a:ext cx="4436393" cy="650078"/>
          </a:xfrm>
          <a:prstGeom prst="wedgeRoundRectCallout">
            <a:avLst>
              <a:gd name="adj1" fmla="val -68071"/>
              <a:gd name="adj2" fmla="val -16780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385" dirty="0">
              <a:solidFill>
                <a:schemeClr val="tx1"/>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3199856" y="4250141"/>
                <a:ext cx="4455772" cy="5686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350" i="1">
                          <a:latin typeface="Cambria Math" charset="0"/>
                        </a:rPr>
                        <m:t>𝑃</m:t>
                      </m:r>
                      <m:d>
                        <m:dPr>
                          <m:ctrlPr>
                            <a:rPr lang="ja-JP" altLang="en-US" sz="1350" i="1">
                              <a:latin typeface="Cambria Math" panose="02040503050406030204" pitchFamily="18" charset="0"/>
                            </a:rPr>
                          </m:ctrlPr>
                        </m:dPr>
                        <m:e>
                          <m:r>
                            <a:rPr lang="ja-JP" altLang="en-US" sz="1350">
                              <a:latin typeface="Cambria Math" charset="0"/>
                            </a:rPr>
                            <m:t>96&lt;</m:t>
                          </m:r>
                          <m:r>
                            <a:rPr lang="ja-JP" altLang="en-US" sz="1350" i="1">
                              <a:latin typeface="Cambria Math" charset="0"/>
                            </a:rPr>
                            <m:t>𝑋</m:t>
                          </m:r>
                          <m:r>
                            <a:rPr lang="ja-JP" altLang="en-US" sz="1350">
                              <a:latin typeface="Cambria Math" charset="0"/>
                            </a:rPr>
                            <m:t>&lt;</m:t>
                          </m:r>
                          <m:r>
                            <a:rPr lang="en-US" altLang="ja-JP" sz="1350" i="1">
                              <a:latin typeface="Cambria Math" panose="02040503050406030204" pitchFamily="18" charset="0"/>
                            </a:rPr>
                            <m:t>135</m:t>
                          </m:r>
                        </m:e>
                      </m:d>
                      <m:r>
                        <a:rPr lang="ja-JP" altLang="en-US" sz="1350">
                          <a:latin typeface="Cambria Math" charset="0"/>
                        </a:rPr>
                        <m:t>=</m:t>
                      </m:r>
                      <m:nary>
                        <m:naryPr>
                          <m:limLoc m:val="subSup"/>
                          <m:ctrlPr>
                            <a:rPr lang="ja-JP" altLang="en-US" sz="1350" i="1">
                              <a:latin typeface="Cambria Math" panose="02040503050406030204" pitchFamily="18" charset="0"/>
                            </a:rPr>
                          </m:ctrlPr>
                        </m:naryPr>
                        <m:sub>
                          <m:r>
                            <a:rPr lang="ja-JP" altLang="en-US" sz="1350">
                              <a:latin typeface="Cambria Math" charset="0"/>
                            </a:rPr>
                            <m:t>96</m:t>
                          </m:r>
                        </m:sub>
                        <m:sup>
                          <m:r>
                            <a:rPr lang="ja-JP" altLang="en-US" sz="1350">
                              <a:latin typeface="Cambria Math" charset="0"/>
                            </a:rPr>
                            <m:t>1</m:t>
                          </m:r>
                          <m:r>
                            <a:rPr lang="en-US" altLang="ja-JP" sz="1350" i="1">
                              <a:latin typeface="Cambria Math" panose="02040503050406030204" pitchFamily="18" charset="0"/>
                            </a:rPr>
                            <m:t>35</m:t>
                          </m:r>
                        </m:sup>
                        <m:e>
                          <m:f>
                            <m:fPr>
                              <m:ctrlPr>
                                <a:rPr lang="ja-JP" altLang="en-US" sz="1350" i="1">
                                  <a:latin typeface="Cambria Math" panose="02040503050406030204" pitchFamily="18" charset="0"/>
                                </a:rPr>
                              </m:ctrlPr>
                            </m:fPr>
                            <m:num>
                              <m:r>
                                <a:rPr lang="ja-JP" altLang="en-US" sz="1350">
                                  <a:latin typeface="Cambria Math" charset="0"/>
                                </a:rPr>
                                <m:t>1</m:t>
                              </m:r>
                            </m:num>
                            <m:den>
                              <m:rad>
                                <m:radPr>
                                  <m:degHide m:val="on"/>
                                  <m:ctrlPr>
                                    <a:rPr lang="ja-JP" altLang="en-US" sz="1350" i="1">
                                      <a:latin typeface="Cambria Math" panose="02040503050406030204" pitchFamily="18" charset="0"/>
                                    </a:rPr>
                                  </m:ctrlPr>
                                </m:radPr>
                                <m:deg/>
                                <m:e>
                                  <m:r>
                                    <a:rPr lang="ja-JP" altLang="en-US" sz="1350">
                                      <a:latin typeface="Cambria Math" charset="0"/>
                                    </a:rPr>
                                    <m:t>2</m:t>
                                  </m:r>
                                  <m:r>
                                    <a:rPr lang="ja-JP" altLang="en-US" sz="1350" i="1">
                                      <a:latin typeface="Cambria Math" charset="0"/>
                                    </a:rPr>
                                    <m:t>𝜋</m:t>
                                  </m:r>
                                  <m:sSup>
                                    <m:sSupPr>
                                      <m:ctrlPr>
                                        <a:rPr lang="ja-JP" altLang="en-US" sz="1350" i="1">
                                          <a:latin typeface="Cambria Math" panose="02040503050406030204" pitchFamily="18" charset="0"/>
                                        </a:rPr>
                                      </m:ctrlPr>
                                    </m:sSupPr>
                                    <m:e>
                                      <m:r>
                                        <a:rPr lang="en-US" altLang="ja-JP" sz="1350" i="1">
                                          <a:latin typeface="Cambria Math" charset="0"/>
                                        </a:rPr>
                                        <m:t>30</m:t>
                                      </m:r>
                                    </m:e>
                                    <m:sup>
                                      <m:r>
                                        <a:rPr lang="ja-JP" altLang="en-US" sz="1350">
                                          <a:latin typeface="Cambria Math" charset="0"/>
                                        </a:rPr>
                                        <m:t>2</m:t>
                                      </m:r>
                                    </m:sup>
                                  </m:sSup>
                                </m:e>
                              </m:rad>
                            </m:den>
                          </m:f>
                          <m:r>
                            <m:rPr>
                              <m:sty m:val="p"/>
                            </m:rPr>
                            <a:rPr lang="ja-JP" altLang="en-US" sz="1350">
                              <a:latin typeface="Cambria Math" charset="0"/>
                            </a:rPr>
                            <m:t>exp</m:t>
                          </m:r>
                          <m:d>
                            <m:dPr>
                              <m:ctrlPr>
                                <a:rPr lang="ja-JP" altLang="en-US" sz="1350" i="1">
                                  <a:latin typeface="Cambria Math" panose="02040503050406030204" pitchFamily="18" charset="0"/>
                                </a:rPr>
                              </m:ctrlPr>
                            </m:dPr>
                            <m:e>
                              <m:r>
                                <a:rPr lang="ja-JP" altLang="en-US" sz="1350">
                                  <a:latin typeface="Cambria Math" charset="0"/>
                                </a:rPr>
                                <m:t>−</m:t>
                              </m:r>
                              <m:f>
                                <m:fPr>
                                  <m:ctrlPr>
                                    <a:rPr lang="ja-JP" altLang="en-US" sz="1350" i="1">
                                      <a:latin typeface="Cambria Math" panose="02040503050406030204" pitchFamily="18" charset="0"/>
                                    </a:rPr>
                                  </m:ctrlPr>
                                </m:fPr>
                                <m:num>
                                  <m:sSup>
                                    <m:sSupPr>
                                      <m:ctrlPr>
                                        <a:rPr lang="ja-JP" altLang="en-US" sz="1350" i="1">
                                          <a:latin typeface="Cambria Math" panose="02040503050406030204" pitchFamily="18" charset="0"/>
                                        </a:rPr>
                                      </m:ctrlPr>
                                    </m:sSupPr>
                                    <m:e>
                                      <m:d>
                                        <m:dPr>
                                          <m:ctrlPr>
                                            <a:rPr lang="ja-JP" altLang="en-US" sz="1350" i="1">
                                              <a:latin typeface="Cambria Math" panose="02040503050406030204" pitchFamily="18" charset="0"/>
                                            </a:rPr>
                                          </m:ctrlPr>
                                        </m:dPr>
                                        <m:e>
                                          <m:r>
                                            <a:rPr lang="ja-JP" altLang="en-US" sz="1350" i="1">
                                              <a:latin typeface="Cambria Math" charset="0"/>
                                            </a:rPr>
                                            <m:t>𝑥</m:t>
                                          </m:r>
                                          <m:r>
                                            <a:rPr lang="ja-JP" altLang="en-US" sz="1350">
                                              <a:latin typeface="Cambria Math" charset="0"/>
                                            </a:rPr>
                                            <m:t>−</m:t>
                                          </m:r>
                                          <m:r>
                                            <a:rPr lang="en-US" altLang="ja-JP" sz="1350" i="1">
                                              <a:latin typeface="Cambria Math" charset="0"/>
                                            </a:rPr>
                                            <m:t>120</m:t>
                                          </m:r>
                                        </m:e>
                                      </m:d>
                                    </m:e>
                                    <m:sup>
                                      <m:r>
                                        <a:rPr lang="ja-JP" altLang="en-US" sz="1350">
                                          <a:latin typeface="Cambria Math" charset="0"/>
                                        </a:rPr>
                                        <m:t>2</m:t>
                                      </m:r>
                                    </m:sup>
                                  </m:sSup>
                                </m:num>
                                <m:den>
                                  <m:r>
                                    <a:rPr lang="ja-JP" altLang="en-US" sz="1350">
                                      <a:latin typeface="Cambria Math" charset="0"/>
                                    </a:rPr>
                                    <m:t>2</m:t>
                                  </m:r>
                                  <m:sSup>
                                    <m:sSupPr>
                                      <m:ctrlPr>
                                        <a:rPr lang="ja-JP" altLang="en-US" sz="1350" i="1">
                                          <a:latin typeface="Cambria Math" panose="02040503050406030204" pitchFamily="18" charset="0"/>
                                        </a:rPr>
                                      </m:ctrlPr>
                                    </m:sSupPr>
                                    <m:e>
                                      <m:r>
                                        <a:rPr lang="en-US" altLang="ja-JP" sz="1350" i="1">
                                          <a:latin typeface="Cambria Math" charset="0"/>
                                        </a:rPr>
                                        <m:t> </m:t>
                                      </m:r>
                                      <m:r>
                                        <a:rPr lang="en-US" altLang="ja-JP" sz="1350" i="1">
                                          <a:latin typeface="Cambria Math" charset="0"/>
                                          <a:ea typeface="Cambria Math" charset="0"/>
                                          <a:cs typeface="Cambria Math" charset="0"/>
                                        </a:rPr>
                                        <m:t>×</m:t>
                                      </m:r>
                                      <m:r>
                                        <a:rPr lang="en-US" altLang="ja-JP" sz="1350" i="1">
                                          <a:latin typeface="Cambria Math" charset="0"/>
                                        </a:rPr>
                                        <m:t>30</m:t>
                                      </m:r>
                                    </m:e>
                                    <m:sup>
                                      <m:r>
                                        <a:rPr lang="ja-JP" altLang="en-US" sz="1350">
                                          <a:latin typeface="Cambria Math" charset="0"/>
                                        </a:rPr>
                                        <m:t>2</m:t>
                                      </m:r>
                                    </m:sup>
                                  </m:sSup>
                                </m:den>
                              </m:f>
                            </m:e>
                          </m:d>
                        </m:e>
                      </m:nary>
                      <m:r>
                        <a:rPr lang="ja-JP" altLang="en-US" sz="1350" i="1">
                          <a:latin typeface="Cambria Math" charset="0"/>
                        </a:rPr>
                        <m:t>𝑑𝑥</m:t>
                      </m:r>
                    </m:oMath>
                  </m:oMathPara>
                </a14:m>
                <a:endParaRPr lang="ja-JP" altLang="en-US" sz="135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3199856" y="4250141"/>
                <a:ext cx="4455772" cy="568617"/>
              </a:xfrm>
              <a:prstGeom prst="rect">
                <a:avLst/>
              </a:prstGeom>
              <a:blipFill>
                <a:blip r:embed="rId9"/>
                <a:stretch>
                  <a:fillRect t="-140860" b="-211828"/>
                </a:stretch>
              </a:blipFill>
            </p:spPr>
            <p:txBody>
              <a:bodyPr/>
              <a:lstStyle/>
              <a:p>
                <a:r>
                  <a:rPr lang="ja-JP" altLang="en-US">
                    <a:noFill/>
                  </a:rPr>
                  <a:t> </a:t>
                </a:r>
              </a:p>
            </p:txBody>
          </p:sp>
        </mc:Fallback>
      </mc:AlternateContent>
      <p:sp>
        <p:nvSpPr>
          <p:cNvPr id="17" name="テキスト ボックス 16"/>
          <p:cNvSpPr txBox="1"/>
          <p:nvPr/>
        </p:nvSpPr>
        <p:spPr>
          <a:xfrm>
            <a:off x="2108841" y="3916349"/>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96   135</a:t>
            </a:r>
            <a:endParaRPr lang="ja-JP" altLang="en-US" sz="1385" dirty="0">
              <a:latin typeface="Meiryo" charset="-128"/>
              <a:ea typeface="Meiryo" charset="-128"/>
              <a:cs typeface="Meiryo" charset="-128"/>
            </a:endParaRPr>
          </a:p>
        </p:txBody>
      </p:sp>
      <p:sp>
        <p:nvSpPr>
          <p:cNvPr id="18" name="テキスト ボックス 17"/>
          <p:cNvSpPr txBox="1"/>
          <p:nvPr/>
        </p:nvSpPr>
        <p:spPr>
          <a:xfrm>
            <a:off x="4138289" y="3460261"/>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9.2   10.5</a:t>
            </a:r>
            <a:endParaRPr lang="ja-JP" altLang="en-US" sz="1385" dirty="0">
              <a:latin typeface="Meiryo" charset="-128"/>
              <a:ea typeface="Meiryo" charset="-128"/>
              <a:cs typeface="Meiryo" charset="-128"/>
            </a:endParaRPr>
          </a:p>
        </p:txBody>
      </p:sp>
      <p:sp>
        <p:nvSpPr>
          <p:cNvPr id="19" name="テキスト ボックス 18"/>
          <p:cNvSpPr txBox="1"/>
          <p:nvPr/>
        </p:nvSpPr>
        <p:spPr>
          <a:xfrm>
            <a:off x="6349703" y="316760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492   505</a:t>
            </a:r>
            <a:endParaRPr lang="ja-JP" altLang="en-US" sz="1385"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0" name="タイトル 1">
                <a:extLst>
                  <a:ext uri="{FF2B5EF4-FFF2-40B4-BE49-F238E27FC236}">
                    <a16:creationId xmlns:a16="http://schemas.microsoft.com/office/drawing/2014/main" id="{6D7E5DA2-18B7-8D4C-90F8-54B2767C7828}"/>
                  </a:ext>
                </a:extLst>
              </p:cNvPr>
              <p:cNvSpPr>
                <a:spLocks noGrp="1"/>
              </p:cNvSpPr>
              <p:nvPr>
                <p:ph type="title"/>
              </p:nvPr>
            </p:nvSpPr>
            <p:spPr>
              <a:xfrm>
                <a:off x="632283" y="66499"/>
                <a:ext cx="5915025" cy="739151"/>
              </a:xfrm>
            </p:spPr>
            <p:txBody>
              <a:bodyPr/>
              <a:lstStyle/>
              <a:p>
                <a:r>
                  <a:rPr kumimoji="1" lang="ja-JP" altLang="en-US" b="1" dirty="0">
                    <a:solidFill>
                      <a:schemeClr val="tx1"/>
                    </a:solidFill>
                  </a:rPr>
                  <a:t>無限通りの正規分布</a:t>
                </a:r>
                <a14:m>
                  <m:oMath xmlns:m="http://schemas.openxmlformats.org/officeDocument/2006/math">
                    <m:r>
                      <a:rPr kumimoji="1" lang="en-US" altLang="ja-JP" b="1" i="1" smtClean="0">
                        <a:solidFill>
                          <a:schemeClr val="tx1"/>
                        </a:solidFill>
                        <a:latin typeface="Cambria Math" charset="0"/>
                      </a:rPr>
                      <m:t>𝑵</m:t>
                    </m:r>
                    <m:r>
                      <a:rPr kumimoji="1" lang="en-US" altLang="ja-JP" b="1" i="1" smtClean="0">
                        <a:solidFill>
                          <a:schemeClr val="tx1"/>
                        </a:solidFill>
                        <a:latin typeface="Cambria Math" charset="0"/>
                      </a:rPr>
                      <m:t>(</m:t>
                    </m:r>
                    <m:r>
                      <a:rPr kumimoji="1" lang="en-US" altLang="ja-JP" b="1" i="1" smtClean="0">
                        <a:solidFill>
                          <a:schemeClr val="tx1"/>
                        </a:solidFill>
                        <a:latin typeface="Cambria Math" charset="0"/>
                        <a:ea typeface="Cambria Math" charset="0"/>
                        <a:cs typeface="Cambria Math" charset="0"/>
                      </a:rPr>
                      <m:t>𝝁</m:t>
                    </m:r>
                    <m:r>
                      <a:rPr kumimoji="1" lang="en-US" altLang="ja-JP" b="1" i="1" smtClean="0">
                        <a:solidFill>
                          <a:schemeClr val="tx1"/>
                        </a:solidFill>
                        <a:latin typeface="Cambria Math" charset="0"/>
                        <a:ea typeface="Cambria Math" charset="0"/>
                        <a:cs typeface="Cambria Math" charset="0"/>
                      </a:rPr>
                      <m:t>,</m:t>
                    </m:r>
                    <m:r>
                      <a:rPr kumimoji="1" lang="en-US" altLang="ja-JP" b="1" i="1" smtClean="0">
                        <a:solidFill>
                          <a:schemeClr val="tx1"/>
                        </a:solidFill>
                        <a:latin typeface="Cambria Math" charset="0"/>
                        <a:ea typeface="Cambria Math" charset="0"/>
                        <a:cs typeface="Cambria Math" charset="0"/>
                      </a:rPr>
                      <m:t>𝝈</m:t>
                    </m:r>
                    <m:r>
                      <a:rPr kumimoji="1" lang="en-US" altLang="ja-JP" b="1" i="1" smtClean="0">
                        <a:solidFill>
                          <a:schemeClr val="tx1"/>
                        </a:solidFill>
                        <a:latin typeface="Cambria Math" charset="0"/>
                        <a:ea typeface="Cambria Math" charset="0"/>
                        <a:cs typeface="Cambria Math" charset="0"/>
                      </a:rPr>
                      <m:t>)</m:t>
                    </m:r>
                  </m:oMath>
                </a14:m>
                <a:endParaRPr kumimoji="1" lang="ja-JP" altLang="en-US" b="1" i="1" dirty="0">
                  <a:solidFill>
                    <a:schemeClr val="tx1"/>
                  </a:solidFill>
                </a:endParaRPr>
              </a:p>
            </p:txBody>
          </p:sp>
        </mc:Choice>
        <mc:Fallback xmlns="">
          <p:sp>
            <p:nvSpPr>
              <p:cNvPr id="20" name="タイトル 1">
                <a:extLst>
                  <a:ext uri="{FF2B5EF4-FFF2-40B4-BE49-F238E27FC236}">
                    <a16:creationId xmlns:a16="http://schemas.microsoft.com/office/drawing/2014/main" id="{6D7E5DA2-18B7-8D4C-90F8-54B2767C7828}"/>
                  </a:ext>
                </a:extLst>
              </p:cNvPr>
              <p:cNvSpPr>
                <a:spLocks noGrp="1" noRot="1" noChangeAspect="1" noMove="1" noResize="1" noEditPoints="1" noAdjustHandles="1" noChangeArrowheads="1" noChangeShapeType="1" noTextEdit="1"/>
              </p:cNvSpPr>
              <p:nvPr>
                <p:ph type="title"/>
              </p:nvPr>
            </p:nvSpPr>
            <p:spPr>
              <a:xfrm>
                <a:off x="632283" y="66499"/>
                <a:ext cx="5915025" cy="739151"/>
              </a:xfrm>
              <a:blipFill>
                <a:blip r:embed="rId10"/>
                <a:stretch>
                  <a:fillRect l="-14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3696057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p:cNvSpPr txBox="1"/>
          <p:nvPr/>
        </p:nvSpPr>
        <p:spPr>
          <a:xfrm>
            <a:off x="4138289" y="3460261"/>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9.2   10.5</a:t>
            </a:r>
            <a:endParaRPr lang="ja-JP" altLang="en-US" sz="1385" dirty="0">
              <a:latin typeface="Meiryo" charset="-128"/>
              <a:ea typeface="Meiryo" charset="-128"/>
              <a:cs typeface="Meiryo" charset="-128"/>
            </a:endParaRPr>
          </a:p>
        </p:txBody>
      </p:sp>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502091" y="1698657"/>
            <a:ext cx="2103508" cy="2205692"/>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1794456" y="1276287"/>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794456" y="1276287"/>
                <a:ext cx="1230209" cy="347916"/>
              </a:xfrm>
              <a:prstGeom prst="rect">
                <a:avLst/>
              </a:prstGeom>
              <a:blipFill>
                <a:blip r:embed="rId4"/>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023747" y="1666326"/>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4023747" y="1666326"/>
                <a:ext cx="992964" cy="347916"/>
              </a:xfrm>
              <a:prstGeom prst="rect">
                <a:avLst/>
              </a:prstGeom>
              <a:blipFill>
                <a:blip r:embed="rId5"/>
                <a:stretch>
                  <a:fillRect b="-10526"/>
                </a:stretch>
              </a:blipFill>
            </p:spPr>
            <p:txBody>
              <a:bodyPr/>
              <a:lstStyle/>
              <a:p>
                <a:r>
                  <a:rPr lang="ja-JP" altLang="en-US">
                    <a:noFill/>
                  </a:rPr>
                  <a:t> </a:t>
                </a:r>
              </a:p>
            </p:txBody>
          </p:sp>
        </mc:Fallback>
      </mc:AlternateContent>
      <p:pic>
        <p:nvPicPr>
          <p:cNvPr id="9" name="図 8"/>
          <p:cNvPicPr>
            <a:picLocks/>
          </p:cNvPicPr>
          <p:nvPr/>
        </p:nvPicPr>
        <p:blipFill>
          <a:blip r:embed="rId6" cstate="email">
            <a:extLst>
              <a:ext uri="{28A0092B-C50C-407E-A947-70E740481C1C}">
                <a14:useLocalDpi xmlns:a14="http://schemas.microsoft.com/office/drawing/2010/main"/>
              </a:ext>
            </a:extLst>
          </a:blip>
          <a:stretch>
            <a:fillRect/>
          </a:stretch>
        </p:blipFill>
        <p:spPr>
          <a:xfrm>
            <a:off x="3522559" y="2087831"/>
            <a:ext cx="2103508" cy="1335469"/>
          </a:xfrm>
          <a:prstGeom prst="rect">
            <a:avLst/>
          </a:prstGeom>
        </p:spPr>
      </p:pic>
      <mc:AlternateContent xmlns:mc="http://schemas.openxmlformats.org/markup-compatibility/2006" xmlns:a14="http://schemas.microsoft.com/office/drawing/2010/main">
        <mc:Choice Requires="a14">
          <p:sp>
            <p:nvSpPr>
              <p:cNvPr id="10" name="正方形/長方形 9"/>
              <p:cNvSpPr/>
              <p:nvPr/>
            </p:nvSpPr>
            <p:spPr>
              <a:xfrm>
                <a:off x="6151777" y="1743734"/>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6151777" y="1743734"/>
                <a:ext cx="1230209" cy="347916"/>
              </a:xfrm>
              <a:prstGeom prst="rect">
                <a:avLst/>
              </a:prstGeom>
              <a:blipFill>
                <a:blip r:embed="rId7"/>
                <a:stretch>
                  <a:fillRect b="-10526"/>
                </a:stretch>
              </a:blipFill>
            </p:spPr>
            <p:txBody>
              <a:bodyPr/>
              <a:lstStyle/>
              <a:p>
                <a:r>
                  <a:rPr lang="ja-JP" altLang="en-US">
                    <a:noFill/>
                  </a:rPr>
                  <a:t> </a:t>
                </a:r>
              </a:p>
            </p:txBody>
          </p:sp>
        </mc:Fallback>
      </mc:AlternateContent>
      <p:pic>
        <p:nvPicPr>
          <p:cNvPr id="11" name="図 10"/>
          <p:cNvPicPr>
            <a:picLocks/>
          </p:cNvPicPr>
          <p:nvPr/>
        </p:nvPicPr>
        <p:blipFill>
          <a:blip r:embed="rId8" cstate="email">
            <a:extLst>
              <a:ext uri="{28A0092B-C50C-407E-A947-70E740481C1C}">
                <a14:useLocalDpi xmlns:a14="http://schemas.microsoft.com/office/drawing/2010/main"/>
              </a:ext>
            </a:extLst>
          </a:blip>
          <a:stretch>
            <a:fillRect/>
          </a:stretch>
        </p:blipFill>
        <p:spPr>
          <a:xfrm>
            <a:off x="5679064" y="2109583"/>
            <a:ext cx="2230007" cy="969618"/>
          </a:xfrm>
          <a:prstGeom prst="rect">
            <a:avLst/>
          </a:prstGeom>
        </p:spPr>
      </p:pic>
      <p:sp>
        <p:nvSpPr>
          <p:cNvPr id="14" name="角丸四角形吹き出し 13"/>
          <p:cNvSpPr/>
          <p:nvPr/>
        </p:nvSpPr>
        <p:spPr>
          <a:xfrm>
            <a:off x="3201497" y="4197003"/>
            <a:ext cx="4436393" cy="650078"/>
          </a:xfrm>
          <a:prstGeom prst="wedgeRoundRectCallout">
            <a:avLst>
              <a:gd name="adj1" fmla="val -21695"/>
              <a:gd name="adj2" fmla="val -20913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385" dirty="0">
              <a:solidFill>
                <a:schemeClr val="tx1"/>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3247946" y="4250141"/>
                <a:ext cx="4359591" cy="5686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350" i="1">
                          <a:latin typeface="Cambria Math" charset="0"/>
                        </a:rPr>
                        <m:t>𝑃</m:t>
                      </m:r>
                      <m:d>
                        <m:dPr>
                          <m:ctrlPr>
                            <a:rPr lang="ja-JP" altLang="en-US" sz="1350" i="1">
                              <a:latin typeface="Cambria Math" panose="02040503050406030204" pitchFamily="18" charset="0"/>
                            </a:rPr>
                          </m:ctrlPr>
                        </m:dPr>
                        <m:e>
                          <m:r>
                            <a:rPr lang="en-US" altLang="ja-JP" sz="1350">
                              <a:latin typeface="Cambria Math" panose="02040503050406030204" pitchFamily="18" charset="0"/>
                            </a:rPr>
                            <m:t>9.2</m:t>
                          </m:r>
                          <m:r>
                            <a:rPr lang="ja-JP" altLang="en-US" sz="1350">
                              <a:latin typeface="Cambria Math" charset="0"/>
                            </a:rPr>
                            <m:t>&lt;</m:t>
                          </m:r>
                          <m:r>
                            <a:rPr lang="ja-JP" altLang="en-US" sz="1350" i="1">
                              <a:latin typeface="Cambria Math" charset="0"/>
                            </a:rPr>
                            <m:t>𝑋</m:t>
                          </m:r>
                          <m:r>
                            <a:rPr lang="ja-JP" altLang="en-US" sz="1350">
                              <a:latin typeface="Cambria Math" charset="0"/>
                            </a:rPr>
                            <m:t>&lt;</m:t>
                          </m:r>
                          <m:r>
                            <a:rPr lang="en-US" altLang="ja-JP" sz="1350" i="1">
                              <a:latin typeface="Cambria Math" panose="02040503050406030204" pitchFamily="18" charset="0"/>
                            </a:rPr>
                            <m:t>10.5</m:t>
                          </m:r>
                        </m:e>
                      </m:d>
                      <m:r>
                        <a:rPr lang="ja-JP" altLang="en-US" sz="1350">
                          <a:latin typeface="Cambria Math" charset="0"/>
                        </a:rPr>
                        <m:t>=</m:t>
                      </m:r>
                      <m:nary>
                        <m:naryPr>
                          <m:limLoc m:val="subSup"/>
                          <m:ctrlPr>
                            <a:rPr lang="ja-JP" altLang="en-US" sz="1350" i="1">
                              <a:latin typeface="Cambria Math" panose="02040503050406030204" pitchFamily="18" charset="0"/>
                            </a:rPr>
                          </m:ctrlPr>
                        </m:naryPr>
                        <m:sub>
                          <m:r>
                            <a:rPr lang="ja-JP" altLang="en-US" sz="1350">
                              <a:latin typeface="Cambria Math" charset="0"/>
                            </a:rPr>
                            <m:t>9</m:t>
                          </m:r>
                          <m:r>
                            <a:rPr lang="en-US" altLang="ja-JP" sz="1350" i="1">
                              <a:latin typeface="Cambria Math" panose="02040503050406030204" pitchFamily="18" charset="0"/>
                            </a:rPr>
                            <m:t>.2</m:t>
                          </m:r>
                        </m:sub>
                        <m:sup>
                          <m:r>
                            <a:rPr lang="ja-JP" altLang="en-US" sz="1350">
                              <a:latin typeface="Cambria Math" charset="0"/>
                            </a:rPr>
                            <m:t>1</m:t>
                          </m:r>
                          <m:r>
                            <a:rPr lang="en-US" altLang="ja-JP" sz="1350" i="1">
                              <a:latin typeface="Cambria Math" panose="02040503050406030204" pitchFamily="18" charset="0"/>
                            </a:rPr>
                            <m:t>0.5</m:t>
                          </m:r>
                        </m:sup>
                        <m:e>
                          <m:f>
                            <m:fPr>
                              <m:ctrlPr>
                                <a:rPr lang="ja-JP" altLang="en-US" sz="1350" i="1">
                                  <a:latin typeface="Cambria Math" panose="02040503050406030204" pitchFamily="18" charset="0"/>
                                </a:rPr>
                              </m:ctrlPr>
                            </m:fPr>
                            <m:num>
                              <m:r>
                                <a:rPr lang="ja-JP" altLang="en-US" sz="1350">
                                  <a:latin typeface="Cambria Math" charset="0"/>
                                </a:rPr>
                                <m:t>1</m:t>
                              </m:r>
                            </m:num>
                            <m:den>
                              <m:rad>
                                <m:radPr>
                                  <m:degHide m:val="on"/>
                                  <m:ctrlPr>
                                    <a:rPr lang="ja-JP" altLang="en-US" sz="1350" i="1">
                                      <a:latin typeface="Cambria Math" panose="02040503050406030204" pitchFamily="18" charset="0"/>
                                    </a:rPr>
                                  </m:ctrlPr>
                                </m:radPr>
                                <m:deg/>
                                <m:e>
                                  <m:r>
                                    <a:rPr lang="ja-JP" altLang="en-US" sz="1350">
                                      <a:latin typeface="Cambria Math" charset="0"/>
                                    </a:rPr>
                                    <m:t>2</m:t>
                                  </m:r>
                                  <m:r>
                                    <a:rPr lang="ja-JP" altLang="en-US" sz="1350" i="1">
                                      <a:latin typeface="Cambria Math" charset="0"/>
                                    </a:rPr>
                                    <m:t>𝜋</m:t>
                                  </m:r>
                                  <m:sSup>
                                    <m:sSupPr>
                                      <m:ctrlPr>
                                        <a:rPr lang="ja-JP" altLang="en-US" sz="1350" i="1">
                                          <a:latin typeface="Cambria Math" panose="02040503050406030204" pitchFamily="18" charset="0"/>
                                        </a:rPr>
                                      </m:ctrlPr>
                                    </m:sSupPr>
                                    <m:e>
                                      <m:r>
                                        <a:rPr lang="en-US" altLang="ja-JP" sz="1350" i="1">
                                          <a:latin typeface="Cambria Math" panose="02040503050406030204" pitchFamily="18" charset="0"/>
                                        </a:rPr>
                                        <m:t>1</m:t>
                                      </m:r>
                                    </m:e>
                                    <m:sup>
                                      <m:r>
                                        <a:rPr lang="ja-JP" altLang="en-US" sz="1350">
                                          <a:latin typeface="Cambria Math" charset="0"/>
                                        </a:rPr>
                                        <m:t>2</m:t>
                                      </m:r>
                                    </m:sup>
                                  </m:sSup>
                                </m:e>
                              </m:rad>
                            </m:den>
                          </m:f>
                          <m:r>
                            <m:rPr>
                              <m:sty m:val="p"/>
                            </m:rPr>
                            <a:rPr lang="ja-JP" altLang="en-US" sz="1350">
                              <a:latin typeface="Cambria Math" charset="0"/>
                            </a:rPr>
                            <m:t>exp</m:t>
                          </m:r>
                          <m:d>
                            <m:dPr>
                              <m:ctrlPr>
                                <a:rPr lang="ja-JP" altLang="en-US" sz="1350" i="1">
                                  <a:latin typeface="Cambria Math" panose="02040503050406030204" pitchFamily="18" charset="0"/>
                                </a:rPr>
                              </m:ctrlPr>
                            </m:dPr>
                            <m:e>
                              <m:r>
                                <a:rPr lang="ja-JP" altLang="en-US" sz="1350">
                                  <a:latin typeface="Cambria Math" charset="0"/>
                                </a:rPr>
                                <m:t>−</m:t>
                              </m:r>
                              <m:f>
                                <m:fPr>
                                  <m:ctrlPr>
                                    <a:rPr lang="ja-JP" altLang="en-US" sz="1350" i="1">
                                      <a:latin typeface="Cambria Math" panose="02040503050406030204" pitchFamily="18" charset="0"/>
                                    </a:rPr>
                                  </m:ctrlPr>
                                </m:fPr>
                                <m:num>
                                  <m:sSup>
                                    <m:sSupPr>
                                      <m:ctrlPr>
                                        <a:rPr lang="ja-JP" altLang="en-US" sz="1350" i="1">
                                          <a:latin typeface="Cambria Math" panose="02040503050406030204" pitchFamily="18" charset="0"/>
                                        </a:rPr>
                                      </m:ctrlPr>
                                    </m:sSupPr>
                                    <m:e>
                                      <m:d>
                                        <m:dPr>
                                          <m:ctrlPr>
                                            <a:rPr lang="ja-JP" altLang="en-US" sz="1350" i="1">
                                              <a:latin typeface="Cambria Math" panose="02040503050406030204" pitchFamily="18" charset="0"/>
                                            </a:rPr>
                                          </m:ctrlPr>
                                        </m:dPr>
                                        <m:e>
                                          <m:r>
                                            <a:rPr lang="ja-JP" altLang="en-US" sz="1350" i="1">
                                              <a:latin typeface="Cambria Math" charset="0"/>
                                            </a:rPr>
                                            <m:t>𝑥</m:t>
                                          </m:r>
                                          <m:r>
                                            <a:rPr lang="ja-JP" altLang="en-US" sz="1350">
                                              <a:latin typeface="Cambria Math" charset="0"/>
                                            </a:rPr>
                                            <m:t>−</m:t>
                                          </m:r>
                                          <m:r>
                                            <a:rPr lang="en-US" altLang="ja-JP" sz="1350" i="1">
                                              <a:latin typeface="Cambria Math" charset="0"/>
                                            </a:rPr>
                                            <m:t>10</m:t>
                                          </m:r>
                                        </m:e>
                                      </m:d>
                                    </m:e>
                                    <m:sup>
                                      <m:r>
                                        <a:rPr lang="ja-JP" altLang="en-US" sz="1350">
                                          <a:latin typeface="Cambria Math" charset="0"/>
                                        </a:rPr>
                                        <m:t>2</m:t>
                                      </m:r>
                                    </m:sup>
                                  </m:sSup>
                                </m:num>
                                <m:den>
                                  <m:r>
                                    <a:rPr lang="ja-JP" altLang="en-US" sz="1350">
                                      <a:latin typeface="Cambria Math" charset="0"/>
                                    </a:rPr>
                                    <m:t>2</m:t>
                                  </m:r>
                                  <m:sSup>
                                    <m:sSupPr>
                                      <m:ctrlPr>
                                        <a:rPr lang="ja-JP" altLang="en-US" sz="1350" i="1">
                                          <a:latin typeface="Cambria Math" panose="02040503050406030204" pitchFamily="18" charset="0"/>
                                        </a:rPr>
                                      </m:ctrlPr>
                                    </m:sSupPr>
                                    <m:e>
                                      <m:r>
                                        <a:rPr lang="en-US" altLang="ja-JP" sz="1350" i="1">
                                          <a:latin typeface="Cambria Math" charset="0"/>
                                        </a:rPr>
                                        <m:t> </m:t>
                                      </m:r>
                                      <m:r>
                                        <a:rPr lang="en-US" altLang="ja-JP" sz="1350" i="1">
                                          <a:latin typeface="Cambria Math" charset="0"/>
                                          <a:ea typeface="Cambria Math" charset="0"/>
                                          <a:cs typeface="Cambria Math" charset="0"/>
                                        </a:rPr>
                                        <m:t>×</m:t>
                                      </m:r>
                                      <m:r>
                                        <a:rPr lang="en-US" altLang="ja-JP" sz="1350" i="1">
                                          <a:latin typeface="Cambria Math" panose="02040503050406030204" pitchFamily="18" charset="0"/>
                                          <a:ea typeface="Cambria Math" charset="0"/>
                                          <a:cs typeface="Cambria Math" charset="0"/>
                                        </a:rPr>
                                        <m:t>1</m:t>
                                      </m:r>
                                    </m:e>
                                    <m:sup>
                                      <m:r>
                                        <a:rPr lang="ja-JP" altLang="en-US" sz="1350">
                                          <a:latin typeface="Cambria Math" charset="0"/>
                                        </a:rPr>
                                        <m:t>2</m:t>
                                      </m:r>
                                    </m:sup>
                                  </m:sSup>
                                </m:den>
                              </m:f>
                            </m:e>
                          </m:d>
                        </m:e>
                      </m:nary>
                      <m:r>
                        <a:rPr lang="ja-JP" altLang="en-US" sz="1350" i="1">
                          <a:latin typeface="Cambria Math" charset="0"/>
                        </a:rPr>
                        <m:t>𝑑𝑥</m:t>
                      </m:r>
                    </m:oMath>
                  </m:oMathPara>
                </a14:m>
                <a:endParaRPr lang="ja-JP" altLang="en-US" sz="135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3247946" y="4250141"/>
                <a:ext cx="4359591" cy="568617"/>
              </a:xfrm>
              <a:prstGeom prst="rect">
                <a:avLst/>
              </a:prstGeom>
              <a:blipFill>
                <a:blip r:embed="rId9"/>
                <a:stretch>
                  <a:fillRect t="-140860" b="-211828"/>
                </a:stretch>
              </a:blipFill>
            </p:spPr>
            <p:txBody>
              <a:bodyPr/>
              <a:lstStyle/>
              <a:p>
                <a:r>
                  <a:rPr lang="ja-JP" altLang="en-US">
                    <a:noFill/>
                  </a:rPr>
                  <a:t> </a:t>
                </a:r>
              </a:p>
            </p:txBody>
          </p:sp>
        </mc:Fallback>
      </mc:AlternateContent>
      <p:sp>
        <p:nvSpPr>
          <p:cNvPr id="17" name="テキスト ボックス 16"/>
          <p:cNvSpPr txBox="1"/>
          <p:nvPr/>
        </p:nvSpPr>
        <p:spPr>
          <a:xfrm>
            <a:off x="2108841" y="3916349"/>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96   135</a:t>
            </a:r>
            <a:endParaRPr lang="ja-JP" altLang="en-US" sz="1385" dirty="0">
              <a:latin typeface="Meiryo" charset="-128"/>
              <a:ea typeface="Meiryo" charset="-128"/>
              <a:cs typeface="Meiryo" charset="-128"/>
            </a:endParaRPr>
          </a:p>
        </p:txBody>
      </p:sp>
      <p:sp>
        <p:nvSpPr>
          <p:cNvPr id="19" name="テキスト ボックス 18"/>
          <p:cNvSpPr txBox="1"/>
          <p:nvPr/>
        </p:nvSpPr>
        <p:spPr>
          <a:xfrm>
            <a:off x="6349703" y="316760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492   505</a:t>
            </a:r>
            <a:endParaRPr lang="ja-JP" altLang="en-US" sz="1385"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0" name="タイトル 1">
                <a:extLst>
                  <a:ext uri="{FF2B5EF4-FFF2-40B4-BE49-F238E27FC236}">
                    <a16:creationId xmlns:a16="http://schemas.microsoft.com/office/drawing/2014/main" id="{E4181944-E813-7048-9466-9C62EFBF30E8}"/>
                  </a:ext>
                </a:extLst>
              </p:cNvPr>
              <p:cNvSpPr>
                <a:spLocks noGrp="1"/>
              </p:cNvSpPr>
              <p:nvPr>
                <p:ph type="title"/>
              </p:nvPr>
            </p:nvSpPr>
            <p:spPr>
              <a:xfrm>
                <a:off x="632283" y="66499"/>
                <a:ext cx="5915025" cy="739151"/>
              </a:xfrm>
            </p:spPr>
            <p:txBody>
              <a:bodyPr/>
              <a:lstStyle/>
              <a:p>
                <a:r>
                  <a:rPr kumimoji="1" lang="ja-JP" altLang="en-US" b="1" dirty="0">
                    <a:solidFill>
                      <a:schemeClr val="tx1"/>
                    </a:solidFill>
                  </a:rPr>
                  <a:t>無限通りの正規分布</a:t>
                </a:r>
                <a14:m>
                  <m:oMath xmlns:m="http://schemas.openxmlformats.org/officeDocument/2006/math">
                    <m:r>
                      <a:rPr kumimoji="1" lang="en-US" altLang="ja-JP" b="1" i="1" smtClean="0">
                        <a:solidFill>
                          <a:schemeClr val="tx1"/>
                        </a:solidFill>
                        <a:latin typeface="Cambria Math" charset="0"/>
                      </a:rPr>
                      <m:t>𝑵</m:t>
                    </m:r>
                    <m:r>
                      <a:rPr kumimoji="1" lang="en-US" altLang="ja-JP" b="1" i="1" smtClean="0">
                        <a:solidFill>
                          <a:schemeClr val="tx1"/>
                        </a:solidFill>
                        <a:latin typeface="Cambria Math" charset="0"/>
                      </a:rPr>
                      <m:t>(</m:t>
                    </m:r>
                    <m:r>
                      <a:rPr kumimoji="1" lang="en-US" altLang="ja-JP" b="1" i="1" smtClean="0">
                        <a:solidFill>
                          <a:schemeClr val="tx1"/>
                        </a:solidFill>
                        <a:latin typeface="Cambria Math" charset="0"/>
                        <a:ea typeface="Cambria Math" charset="0"/>
                        <a:cs typeface="Cambria Math" charset="0"/>
                      </a:rPr>
                      <m:t>𝝁</m:t>
                    </m:r>
                    <m:r>
                      <a:rPr kumimoji="1" lang="en-US" altLang="ja-JP" b="1" i="1" smtClean="0">
                        <a:solidFill>
                          <a:schemeClr val="tx1"/>
                        </a:solidFill>
                        <a:latin typeface="Cambria Math" charset="0"/>
                        <a:ea typeface="Cambria Math" charset="0"/>
                        <a:cs typeface="Cambria Math" charset="0"/>
                      </a:rPr>
                      <m:t>,</m:t>
                    </m:r>
                    <m:r>
                      <a:rPr kumimoji="1" lang="en-US" altLang="ja-JP" b="1" i="1" smtClean="0">
                        <a:solidFill>
                          <a:schemeClr val="tx1"/>
                        </a:solidFill>
                        <a:latin typeface="Cambria Math" charset="0"/>
                        <a:ea typeface="Cambria Math" charset="0"/>
                        <a:cs typeface="Cambria Math" charset="0"/>
                      </a:rPr>
                      <m:t>𝝈</m:t>
                    </m:r>
                    <m:r>
                      <a:rPr kumimoji="1" lang="en-US" altLang="ja-JP" b="1" i="1" smtClean="0">
                        <a:solidFill>
                          <a:schemeClr val="tx1"/>
                        </a:solidFill>
                        <a:latin typeface="Cambria Math" charset="0"/>
                        <a:ea typeface="Cambria Math" charset="0"/>
                        <a:cs typeface="Cambria Math" charset="0"/>
                      </a:rPr>
                      <m:t>)</m:t>
                    </m:r>
                  </m:oMath>
                </a14:m>
                <a:endParaRPr kumimoji="1" lang="ja-JP" altLang="en-US" b="1" i="1" dirty="0">
                  <a:solidFill>
                    <a:schemeClr val="tx1"/>
                  </a:solidFill>
                </a:endParaRPr>
              </a:p>
            </p:txBody>
          </p:sp>
        </mc:Choice>
        <mc:Fallback xmlns="">
          <p:sp>
            <p:nvSpPr>
              <p:cNvPr id="20" name="タイトル 1">
                <a:extLst>
                  <a:ext uri="{FF2B5EF4-FFF2-40B4-BE49-F238E27FC236}">
                    <a16:creationId xmlns:a16="http://schemas.microsoft.com/office/drawing/2014/main" id="{E4181944-E813-7048-9466-9C62EFBF30E8}"/>
                  </a:ext>
                </a:extLst>
              </p:cNvPr>
              <p:cNvSpPr>
                <a:spLocks noGrp="1" noRot="1" noChangeAspect="1" noMove="1" noResize="1" noEditPoints="1" noAdjustHandles="1" noChangeArrowheads="1" noChangeShapeType="1" noTextEdit="1"/>
              </p:cNvSpPr>
              <p:nvPr>
                <p:ph type="title"/>
              </p:nvPr>
            </p:nvSpPr>
            <p:spPr>
              <a:xfrm>
                <a:off x="632283" y="66499"/>
                <a:ext cx="5915025" cy="739151"/>
              </a:xfrm>
              <a:blipFill>
                <a:blip r:embed="rId10"/>
                <a:stretch>
                  <a:fillRect l="-14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38783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p:cNvSpPr txBox="1"/>
          <p:nvPr/>
        </p:nvSpPr>
        <p:spPr>
          <a:xfrm>
            <a:off x="6349703" y="316760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492   505</a:t>
            </a:r>
            <a:endParaRPr lang="ja-JP" altLang="en-US" sz="1385" dirty="0">
              <a:latin typeface="Meiryo" charset="-128"/>
              <a:ea typeface="Meiryo" charset="-128"/>
              <a:cs typeface="Meiryo" charset="-128"/>
            </a:endParaRPr>
          </a:p>
        </p:txBody>
      </p:sp>
      <p:sp>
        <p:nvSpPr>
          <p:cNvPr id="18" name="テキスト ボックス 17"/>
          <p:cNvSpPr txBox="1"/>
          <p:nvPr/>
        </p:nvSpPr>
        <p:spPr>
          <a:xfrm>
            <a:off x="4138289" y="3460261"/>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9.2   10.5</a:t>
            </a:r>
            <a:endParaRPr lang="ja-JP" altLang="en-US" sz="1385" dirty="0">
              <a:latin typeface="Meiryo" charset="-128"/>
              <a:ea typeface="Meiryo" charset="-128"/>
              <a:cs typeface="Meiryo" charset="-128"/>
            </a:endParaRPr>
          </a:p>
        </p:txBody>
      </p:sp>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502091" y="1698657"/>
            <a:ext cx="2103508" cy="2205692"/>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1794456" y="1276287"/>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794456" y="1276287"/>
                <a:ext cx="1230209" cy="347916"/>
              </a:xfrm>
              <a:prstGeom prst="rect">
                <a:avLst/>
              </a:prstGeom>
              <a:blipFill>
                <a:blip r:embed="rId4"/>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4023747" y="1666326"/>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4023747" y="1666326"/>
                <a:ext cx="992964" cy="347916"/>
              </a:xfrm>
              <a:prstGeom prst="rect">
                <a:avLst/>
              </a:prstGeom>
              <a:blipFill>
                <a:blip r:embed="rId5"/>
                <a:stretch>
                  <a:fillRect b="-10526"/>
                </a:stretch>
              </a:blipFill>
            </p:spPr>
            <p:txBody>
              <a:bodyPr/>
              <a:lstStyle/>
              <a:p>
                <a:r>
                  <a:rPr lang="ja-JP" altLang="en-US">
                    <a:noFill/>
                  </a:rPr>
                  <a:t> </a:t>
                </a:r>
              </a:p>
            </p:txBody>
          </p:sp>
        </mc:Fallback>
      </mc:AlternateContent>
      <p:pic>
        <p:nvPicPr>
          <p:cNvPr id="9" name="図 8"/>
          <p:cNvPicPr>
            <a:picLocks/>
          </p:cNvPicPr>
          <p:nvPr/>
        </p:nvPicPr>
        <p:blipFill>
          <a:blip r:embed="rId6" cstate="email">
            <a:extLst>
              <a:ext uri="{28A0092B-C50C-407E-A947-70E740481C1C}">
                <a14:useLocalDpi xmlns:a14="http://schemas.microsoft.com/office/drawing/2010/main"/>
              </a:ext>
            </a:extLst>
          </a:blip>
          <a:stretch>
            <a:fillRect/>
          </a:stretch>
        </p:blipFill>
        <p:spPr>
          <a:xfrm>
            <a:off x="3522559" y="2087831"/>
            <a:ext cx="2103508" cy="1335469"/>
          </a:xfrm>
          <a:prstGeom prst="rect">
            <a:avLst/>
          </a:prstGeom>
        </p:spPr>
      </p:pic>
      <mc:AlternateContent xmlns:mc="http://schemas.openxmlformats.org/markup-compatibility/2006" xmlns:a14="http://schemas.microsoft.com/office/drawing/2010/main">
        <mc:Choice Requires="a14">
          <p:sp>
            <p:nvSpPr>
              <p:cNvPr id="10" name="正方形/長方形 9"/>
              <p:cNvSpPr/>
              <p:nvPr/>
            </p:nvSpPr>
            <p:spPr>
              <a:xfrm>
                <a:off x="6151777" y="1743734"/>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6151777" y="1743734"/>
                <a:ext cx="1230209" cy="347916"/>
              </a:xfrm>
              <a:prstGeom prst="rect">
                <a:avLst/>
              </a:prstGeom>
              <a:blipFill>
                <a:blip r:embed="rId7"/>
                <a:stretch>
                  <a:fillRect b="-10526"/>
                </a:stretch>
              </a:blipFill>
            </p:spPr>
            <p:txBody>
              <a:bodyPr/>
              <a:lstStyle/>
              <a:p>
                <a:r>
                  <a:rPr lang="ja-JP" altLang="en-US">
                    <a:noFill/>
                  </a:rPr>
                  <a:t> </a:t>
                </a:r>
              </a:p>
            </p:txBody>
          </p:sp>
        </mc:Fallback>
      </mc:AlternateContent>
      <p:pic>
        <p:nvPicPr>
          <p:cNvPr id="11" name="図 10"/>
          <p:cNvPicPr>
            <a:picLocks/>
          </p:cNvPicPr>
          <p:nvPr/>
        </p:nvPicPr>
        <p:blipFill>
          <a:blip r:embed="rId8" cstate="email">
            <a:extLst>
              <a:ext uri="{28A0092B-C50C-407E-A947-70E740481C1C}">
                <a14:useLocalDpi xmlns:a14="http://schemas.microsoft.com/office/drawing/2010/main"/>
              </a:ext>
            </a:extLst>
          </a:blip>
          <a:stretch>
            <a:fillRect/>
          </a:stretch>
        </p:blipFill>
        <p:spPr>
          <a:xfrm>
            <a:off x="5679064" y="2109583"/>
            <a:ext cx="2230007" cy="969618"/>
          </a:xfrm>
          <a:prstGeom prst="rect">
            <a:avLst/>
          </a:prstGeom>
        </p:spPr>
      </p:pic>
      <p:sp>
        <p:nvSpPr>
          <p:cNvPr id="14" name="角丸四角形吹き出し 13"/>
          <p:cNvSpPr/>
          <p:nvPr/>
        </p:nvSpPr>
        <p:spPr>
          <a:xfrm>
            <a:off x="3201497" y="4197003"/>
            <a:ext cx="4436393" cy="650078"/>
          </a:xfrm>
          <a:prstGeom prst="wedgeRoundRectCallout">
            <a:avLst>
              <a:gd name="adj1" fmla="val 29302"/>
              <a:gd name="adj2" fmla="val -24829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385" dirty="0">
              <a:solidFill>
                <a:schemeClr val="tx1"/>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16" name="正方形/長方形 15"/>
              <p:cNvSpPr/>
              <p:nvPr/>
            </p:nvSpPr>
            <p:spPr>
              <a:xfrm>
                <a:off x="3151766" y="4250141"/>
                <a:ext cx="4551952" cy="5686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350" i="1">
                          <a:latin typeface="Cambria Math" charset="0"/>
                        </a:rPr>
                        <m:t>𝑃</m:t>
                      </m:r>
                      <m:d>
                        <m:dPr>
                          <m:ctrlPr>
                            <a:rPr lang="ja-JP" altLang="en-US" sz="1350" i="1">
                              <a:latin typeface="Cambria Math" panose="02040503050406030204" pitchFamily="18" charset="0"/>
                            </a:rPr>
                          </m:ctrlPr>
                        </m:dPr>
                        <m:e>
                          <m:r>
                            <a:rPr lang="en-US" altLang="ja-JP" sz="1350">
                              <a:latin typeface="Cambria Math" panose="02040503050406030204" pitchFamily="18" charset="0"/>
                            </a:rPr>
                            <m:t>492</m:t>
                          </m:r>
                          <m:r>
                            <a:rPr lang="ja-JP" altLang="en-US" sz="1350">
                              <a:latin typeface="Cambria Math" charset="0"/>
                            </a:rPr>
                            <m:t>&lt;</m:t>
                          </m:r>
                          <m:r>
                            <a:rPr lang="ja-JP" altLang="en-US" sz="1350" i="1">
                              <a:latin typeface="Cambria Math" charset="0"/>
                            </a:rPr>
                            <m:t>𝑋</m:t>
                          </m:r>
                          <m:r>
                            <a:rPr lang="ja-JP" altLang="en-US" sz="1350">
                              <a:latin typeface="Cambria Math" charset="0"/>
                            </a:rPr>
                            <m:t>&lt;</m:t>
                          </m:r>
                          <m:r>
                            <a:rPr lang="en-US" altLang="ja-JP" sz="1350" i="1">
                              <a:latin typeface="Cambria Math" panose="02040503050406030204" pitchFamily="18" charset="0"/>
                            </a:rPr>
                            <m:t>505</m:t>
                          </m:r>
                        </m:e>
                      </m:d>
                      <m:r>
                        <a:rPr lang="ja-JP" altLang="en-US" sz="1350">
                          <a:latin typeface="Cambria Math" charset="0"/>
                        </a:rPr>
                        <m:t>=</m:t>
                      </m:r>
                      <m:nary>
                        <m:naryPr>
                          <m:limLoc m:val="subSup"/>
                          <m:ctrlPr>
                            <a:rPr lang="ja-JP" altLang="en-US" sz="1350" i="1">
                              <a:latin typeface="Cambria Math" panose="02040503050406030204" pitchFamily="18" charset="0"/>
                            </a:rPr>
                          </m:ctrlPr>
                        </m:naryPr>
                        <m:sub>
                          <m:r>
                            <m:rPr>
                              <m:brk m:alnAt="1"/>
                            </m:rPr>
                            <a:rPr lang="en-US" altLang="ja-JP" sz="1350">
                              <a:latin typeface="Cambria Math" panose="02040503050406030204" pitchFamily="18" charset="0"/>
                            </a:rPr>
                            <m:t>4</m:t>
                          </m:r>
                          <m:r>
                            <a:rPr lang="ja-JP" altLang="en-US" sz="1350">
                              <a:latin typeface="Cambria Math" charset="0"/>
                            </a:rPr>
                            <m:t>9</m:t>
                          </m:r>
                          <m:r>
                            <a:rPr lang="en-US" altLang="ja-JP" sz="1350" i="1">
                              <a:latin typeface="Cambria Math" panose="02040503050406030204" pitchFamily="18" charset="0"/>
                            </a:rPr>
                            <m:t>2</m:t>
                          </m:r>
                        </m:sub>
                        <m:sup>
                          <m:r>
                            <a:rPr lang="en-US" altLang="ja-JP" sz="1350">
                              <a:latin typeface="Cambria Math" panose="02040503050406030204" pitchFamily="18" charset="0"/>
                            </a:rPr>
                            <m:t>5</m:t>
                          </m:r>
                          <m:r>
                            <a:rPr lang="en-US" altLang="ja-JP" sz="1350" i="1">
                              <a:latin typeface="Cambria Math" panose="02040503050406030204" pitchFamily="18" charset="0"/>
                            </a:rPr>
                            <m:t>05</m:t>
                          </m:r>
                        </m:sup>
                        <m:e>
                          <m:f>
                            <m:fPr>
                              <m:ctrlPr>
                                <a:rPr lang="ja-JP" altLang="en-US" sz="1350" i="1">
                                  <a:latin typeface="Cambria Math" panose="02040503050406030204" pitchFamily="18" charset="0"/>
                                </a:rPr>
                              </m:ctrlPr>
                            </m:fPr>
                            <m:num>
                              <m:r>
                                <a:rPr lang="ja-JP" altLang="en-US" sz="1350">
                                  <a:latin typeface="Cambria Math" charset="0"/>
                                </a:rPr>
                                <m:t>1</m:t>
                              </m:r>
                            </m:num>
                            <m:den>
                              <m:rad>
                                <m:radPr>
                                  <m:degHide m:val="on"/>
                                  <m:ctrlPr>
                                    <a:rPr lang="ja-JP" altLang="en-US" sz="1350" i="1">
                                      <a:latin typeface="Cambria Math" panose="02040503050406030204" pitchFamily="18" charset="0"/>
                                    </a:rPr>
                                  </m:ctrlPr>
                                </m:radPr>
                                <m:deg/>
                                <m:e>
                                  <m:r>
                                    <a:rPr lang="ja-JP" altLang="en-US" sz="1350">
                                      <a:latin typeface="Cambria Math" charset="0"/>
                                    </a:rPr>
                                    <m:t>2</m:t>
                                  </m:r>
                                  <m:r>
                                    <a:rPr lang="ja-JP" altLang="en-US" sz="1350" i="1">
                                      <a:latin typeface="Cambria Math" charset="0"/>
                                    </a:rPr>
                                    <m:t>𝜋</m:t>
                                  </m:r>
                                  <m:sSup>
                                    <m:sSupPr>
                                      <m:ctrlPr>
                                        <a:rPr lang="ja-JP" altLang="en-US" sz="1350" i="1">
                                          <a:latin typeface="Cambria Math" panose="02040503050406030204" pitchFamily="18" charset="0"/>
                                        </a:rPr>
                                      </m:ctrlPr>
                                    </m:sSupPr>
                                    <m:e>
                                      <m:r>
                                        <a:rPr lang="en-US" altLang="ja-JP" sz="1350" i="1">
                                          <a:latin typeface="Cambria Math" panose="02040503050406030204" pitchFamily="18" charset="0"/>
                                        </a:rPr>
                                        <m:t>10</m:t>
                                      </m:r>
                                    </m:e>
                                    <m:sup>
                                      <m:r>
                                        <a:rPr lang="ja-JP" altLang="en-US" sz="1350">
                                          <a:latin typeface="Cambria Math" charset="0"/>
                                        </a:rPr>
                                        <m:t>2</m:t>
                                      </m:r>
                                    </m:sup>
                                  </m:sSup>
                                </m:e>
                              </m:rad>
                            </m:den>
                          </m:f>
                          <m:r>
                            <m:rPr>
                              <m:sty m:val="p"/>
                            </m:rPr>
                            <a:rPr lang="ja-JP" altLang="en-US" sz="1350">
                              <a:latin typeface="Cambria Math" charset="0"/>
                            </a:rPr>
                            <m:t>exp</m:t>
                          </m:r>
                          <m:d>
                            <m:dPr>
                              <m:ctrlPr>
                                <a:rPr lang="ja-JP" altLang="en-US" sz="1350" i="1">
                                  <a:latin typeface="Cambria Math" panose="02040503050406030204" pitchFamily="18" charset="0"/>
                                </a:rPr>
                              </m:ctrlPr>
                            </m:dPr>
                            <m:e>
                              <m:r>
                                <a:rPr lang="ja-JP" altLang="en-US" sz="1350">
                                  <a:latin typeface="Cambria Math" charset="0"/>
                                </a:rPr>
                                <m:t>−</m:t>
                              </m:r>
                              <m:f>
                                <m:fPr>
                                  <m:ctrlPr>
                                    <a:rPr lang="ja-JP" altLang="en-US" sz="1350" i="1">
                                      <a:latin typeface="Cambria Math" panose="02040503050406030204" pitchFamily="18" charset="0"/>
                                    </a:rPr>
                                  </m:ctrlPr>
                                </m:fPr>
                                <m:num>
                                  <m:sSup>
                                    <m:sSupPr>
                                      <m:ctrlPr>
                                        <a:rPr lang="ja-JP" altLang="en-US" sz="1350" i="1">
                                          <a:latin typeface="Cambria Math" panose="02040503050406030204" pitchFamily="18" charset="0"/>
                                        </a:rPr>
                                      </m:ctrlPr>
                                    </m:sSupPr>
                                    <m:e>
                                      <m:d>
                                        <m:dPr>
                                          <m:ctrlPr>
                                            <a:rPr lang="ja-JP" altLang="en-US" sz="1350" i="1">
                                              <a:latin typeface="Cambria Math" panose="02040503050406030204" pitchFamily="18" charset="0"/>
                                            </a:rPr>
                                          </m:ctrlPr>
                                        </m:dPr>
                                        <m:e>
                                          <m:r>
                                            <a:rPr lang="ja-JP" altLang="en-US" sz="1350" i="1">
                                              <a:latin typeface="Cambria Math" charset="0"/>
                                            </a:rPr>
                                            <m:t>𝑥</m:t>
                                          </m:r>
                                          <m:r>
                                            <a:rPr lang="ja-JP" altLang="en-US" sz="1350">
                                              <a:latin typeface="Cambria Math" charset="0"/>
                                            </a:rPr>
                                            <m:t>−</m:t>
                                          </m:r>
                                          <m:r>
                                            <a:rPr lang="en-US" altLang="ja-JP" sz="1350" i="1">
                                              <a:latin typeface="Cambria Math" panose="02040503050406030204" pitchFamily="18" charset="0"/>
                                            </a:rPr>
                                            <m:t>50</m:t>
                                          </m:r>
                                          <m:r>
                                            <a:rPr lang="en-US" altLang="ja-JP" sz="1350" i="1">
                                              <a:latin typeface="Cambria Math" charset="0"/>
                                            </a:rPr>
                                            <m:t>0</m:t>
                                          </m:r>
                                        </m:e>
                                      </m:d>
                                    </m:e>
                                    <m:sup>
                                      <m:r>
                                        <a:rPr lang="ja-JP" altLang="en-US" sz="1350">
                                          <a:latin typeface="Cambria Math" charset="0"/>
                                        </a:rPr>
                                        <m:t>2</m:t>
                                      </m:r>
                                    </m:sup>
                                  </m:sSup>
                                </m:num>
                                <m:den>
                                  <m:r>
                                    <a:rPr lang="ja-JP" altLang="en-US" sz="1350">
                                      <a:latin typeface="Cambria Math" charset="0"/>
                                    </a:rPr>
                                    <m:t>2</m:t>
                                  </m:r>
                                  <m:sSup>
                                    <m:sSupPr>
                                      <m:ctrlPr>
                                        <a:rPr lang="ja-JP" altLang="en-US" sz="1350" i="1">
                                          <a:latin typeface="Cambria Math" panose="02040503050406030204" pitchFamily="18" charset="0"/>
                                        </a:rPr>
                                      </m:ctrlPr>
                                    </m:sSupPr>
                                    <m:e>
                                      <m:r>
                                        <a:rPr lang="en-US" altLang="ja-JP" sz="1350" i="1">
                                          <a:latin typeface="Cambria Math" charset="0"/>
                                        </a:rPr>
                                        <m:t> </m:t>
                                      </m:r>
                                      <m:r>
                                        <a:rPr lang="en-US" altLang="ja-JP" sz="1350" i="1">
                                          <a:latin typeface="Cambria Math" charset="0"/>
                                          <a:ea typeface="Cambria Math" charset="0"/>
                                          <a:cs typeface="Cambria Math" charset="0"/>
                                        </a:rPr>
                                        <m:t>×</m:t>
                                      </m:r>
                                      <m:r>
                                        <a:rPr lang="en-US" altLang="ja-JP" sz="1350" i="1">
                                          <a:latin typeface="Cambria Math" panose="02040503050406030204" pitchFamily="18" charset="0"/>
                                          <a:ea typeface="Cambria Math" charset="0"/>
                                          <a:cs typeface="Cambria Math" charset="0"/>
                                        </a:rPr>
                                        <m:t>10</m:t>
                                      </m:r>
                                    </m:e>
                                    <m:sup>
                                      <m:r>
                                        <a:rPr lang="ja-JP" altLang="en-US" sz="1350">
                                          <a:latin typeface="Cambria Math" charset="0"/>
                                        </a:rPr>
                                        <m:t>2</m:t>
                                      </m:r>
                                    </m:sup>
                                  </m:sSup>
                                </m:den>
                              </m:f>
                            </m:e>
                          </m:d>
                        </m:e>
                      </m:nary>
                      <m:r>
                        <a:rPr lang="ja-JP" altLang="en-US" sz="1350" i="1">
                          <a:latin typeface="Cambria Math" charset="0"/>
                        </a:rPr>
                        <m:t>𝑑𝑥</m:t>
                      </m:r>
                    </m:oMath>
                  </m:oMathPara>
                </a14:m>
                <a:endParaRPr lang="ja-JP" altLang="en-US" sz="135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3151766" y="4250141"/>
                <a:ext cx="4551952" cy="568617"/>
              </a:xfrm>
              <a:prstGeom prst="rect">
                <a:avLst/>
              </a:prstGeom>
              <a:blipFill>
                <a:blip r:embed="rId9"/>
                <a:stretch>
                  <a:fillRect t="-140860" b="-211828"/>
                </a:stretch>
              </a:blipFill>
            </p:spPr>
            <p:txBody>
              <a:bodyPr/>
              <a:lstStyle/>
              <a:p>
                <a:r>
                  <a:rPr lang="ja-JP" altLang="en-US">
                    <a:noFill/>
                  </a:rPr>
                  <a:t> </a:t>
                </a:r>
              </a:p>
            </p:txBody>
          </p:sp>
        </mc:Fallback>
      </mc:AlternateContent>
      <p:sp>
        <p:nvSpPr>
          <p:cNvPr id="17" name="テキスト ボックス 16"/>
          <p:cNvSpPr txBox="1"/>
          <p:nvPr/>
        </p:nvSpPr>
        <p:spPr>
          <a:xfrm>
            <a:off x="2108841" y="3916349"/>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96   135</a:t>
            </a:r>
            <a:endParaRPr lang="ja-JP" altLang="en-US" sz="1385"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0" name="タイトル 1">
                <a:extLst>
                  <a:ext uri="{FF2B5EF4-FFF2-40B4-BE49-F238E27FC236}">
                    <a16:creationId xmlns:a16="http://schemas.microsoft.com/office/drawing/2014/main" id="{7BFA5134-653A-8147-9728-5705EE87EB20}"/>
                  </a:ext>
                </a:extLst>
              </p:cNvPr>
              <p:cNvSpPr>
                <a:spLocks noGrp="1"/>
              </p:cNvSpPr>
              <p:nvPr>
                <p:ph type="title"/>
              </p:nvPr>
            </p:nvSpPr>
            <p:spPr>
              <a:xfrm>
                <a:off x="632283" y="66499"/>
                <a:ext cx="5915025" cy="739151"/>
              </a:xfrm>
            </p:spPr>
            <p:txBody>
              <a:bodyPr/>
              <a:lstStyle/>
              <a:p>
                <a:r>
                  <a:rPr kumimoji="1" lang="ja-JP" altLang="en-US" b="1" dirty="0">
                    <a:solidFill>
                      <a:schemeClr val="tx1"/>
                    </a:solidFill>
                  </a:rPr>
                  <a:t>無限通りの正規分布</a:t>
                </a:r>
                <a14:m>
                  <m:oMath xmlns:m="http://schemas.openxmlformats.org/officeDocument/2006/math">
                    <m:r>
                      <a:rPr kumimoji="1" lang="en-US" altLang="ja-JP" b="1" i="1" smtClean="0">
                        <a:solidFill>
                          <a:schemeClr val="tx1"/>
                        </a:solidFill>
                        <a:latin typeface="Cambria Math" charset="0"/>
                      </a:rPr>
                      <m:t>𝑵</m:t>
                    </m:r>
                    <m:r>
                      <a:rPr kumimoji="1" lang="en-US" altLang="ja-JP" b="1" i="1" smtClean="0">
                        <a:solidFill>
                          <a:schemeClr val="tx1"/>
                        </a:solidFill>
                        <a:latin typeface="Cambria Math" charset="0"/>
                      </a:rPr>
                      <m:t>(</m:t>
                    </m:r>
                    <m:r>
                      <a:rPr kumimoji="1" lang="en-US" altLang="ja-JP" b="1" i="1" smtClean="0">
                        <a:solidFill>
                          <a:schemeClr val="tx1"/>
                        </a:solidFill>
                        <a:latin typeface="Cambria Math" charset="0"/>
                        <a:ea typeface="Cambria Math" charset="0"/>
                        <a:cs typeface="Cambria Math" charset="0"/>
                      </a:rPr>
                      <m:t>𝝁</m:t>
                    </m:r>
                    <m:r>
                      <a:rPr kumimoji="1" lang="en-US" altLang="ja-JP" b="1" i="1" smtClean="0">
                        <a:solidFill>
                          <a:schemeClr val="tx1"/>
                        </a:solidFill>
                        <a:latin typeface="Cambria Math" charset="0"/>
                        <a:ea typeface="Cambria Math" charset="0"/>
                        <a:cs typeface="Cambria Math" charset="0"/>
                      </a:rPr>
                      <m:t>,</m:t>
                    </m:r>
                    <m:r>
                      <a:rPr kumimoji="1" lang="en-US" altLang="ja-JP" b="1" i="1" smtClean="0">
                        <a:solidFill>
                          <a:schemeClr val="tx1"/>
                        </a:solidFill>
                        <a:latin typeface="Cambria Math" charset="0"/>
                        <a:ea typeface="Cambria Math" charset="0"/>
                        <a:cs typeface="Cambria Math" charset="0"/>
                      </a:rPr>
                      <m:t>𝝈</m:t>
                    </m:r>
                    <m:r>
                      <a:rPr kumimoji="1" lang="en-US" altLang="ja-JP" b="1" i="1" smtClean="0">
                        <a:solidFill>
                          <a:schemeClr val="tx1"/>
                        </a:solidFill>
                        <a:latin typeface="Cambria Math" charset="0"/>
                        <a:ea typeface="Cambria Math" charset="0"/>
                        <a:cs typeface="Cambria Math" charset="0"/>
                      </a:rPr>
                      <m:t>)</m:t>
                    </m:r>
                  </m:oMath>
                </a14:m>
                <a:endParaRPr kumimoji="1" lang="ja-JP" altLang="en-US" b="1" i="1" dirty="0">
                  <a:solidFill>
                    <a:schemeClr val="tx1"/>
                  </a:solidFill>
                </a:endParaRPr>
              </a:p>
            </p:txBody>
          </p:sp>
        </mc:Choice>
        <mc:Fallback xmlns="">
          <p:sp>
            <p:nvSpPr>
              <p:cNvPr id="20" name="タイトル 1">
                <a:extLst>
                  <a:ext uri="{FF2B5EF4-FFF2-40B4-BE49-F238E27FC236}">
                    <a16:creationId xmlns:a16="http://schemas.microsoft.com/office/drawing/2014/main" id="{7BFA5134-653A-8147-9728-5705EE87EB20}"/>
                  </a:ext>
                </a:extLst>
              </p:cNvPr>
              <p:cNvSpPr>
                <a:spLocks noGrp="1" noRot="1" noChangeAspect="1" noMove="1" noResize="1" noEditPoints="1" noAdjustHandles="1" noChangeArrowheads="1" noChangeShapeType="1" noTextEdit="1"/>
              </p:cNvSpPr>
              <p:nvPr>
                <p:ph type="title"/>
              </p:nvPr>
            </p:nvSpPr>
            <p:spPr>
              <a:xfrm>
                <a:off x="632283" y="66499"/>
                <a:ext cx="5915025" cy="739151"/>
              </a:xfrm>
              <a:blipFill>
                <a:blip r:embed="rId10"/>
                <a:stretch>
                  <a:fillRect l="-149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445407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2989" y="1838289"/>
            <a:ext cx="2083710" cy="748086"/>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91995" y="1830255"/>
            <a:ext cx="2521962" cy="815996"/>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4481" y="1713895"/>
            <a:ext cx="1259924" cy="900554"/>
          </a:xfrm>
          <a:prstGeom prst="rect">
            <a:avLst/>
          </a:prstGeom>
        </p:spPr>
      </p:pic>
      <mc:AlternateContent xmlns:mc="http://schemas.openxmlformats.org/markup-compatibility/2006" xmlns:a14="http://schemas.microsoft.com/office/drawing/2010/main">
        <mc:Choice Requires="a14">
          <p:sp>
            <p:nvSpPr>
              <p:cNvPr id="32" name="正方形/長方形 31"/>
              <p:cNvSpPr/>
              <p:nvPr/>
            </p:nvSpPr>
            <p:spPr>
              <a:xfrm>
                <a:off x="1976641" y="1297058"/>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1976641" y="1297058"/>
                <a:ext cx="1230209" cy="347916"/>
              </a:xfrm>
              <a:prstGeom prst="rect">
                <a:avLst/>
              </a:prstGeom>
              <a:blipFill>
                <a:blip r:embed="rId6"/>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4277960" y="1292242"/>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277960" y="1292242"/>
                <a:ext cx="992964" cy="347916"/>
              </a:xfrm>
              <a:prstGeom prst="rect">
                <a:avLst/>
              </a:prstGeom>
              <a:blipFill>
                <a:blip r:embed="rId7"/>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229740" y="1294449"/>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6229740" y="1294449"/>
                <a:ext cx="1230209" cy="347916"/>
              </a:xfrm>
              <a:prstGeom prst="rect">
                <a:avLst/>
              </a:prstGeom>
              <a:blipFill>
                <a:blip r:embed="rId8"/>
                <a:stretch>
                  <a:fillRect b="-105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068050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2989" y="1838289"/>
            <a:ext cx="2083710" cy="748086"/>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91995" y="1830255"/>
            <a:ext cx="2521962" cy="815996"/>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4481" y="1713895"/>
            <a:ext cx="1259924" cy="900554"/>
          </a:xfrm>
          <a:prstGeom prst="rect">
            <a:avLst/>
          </a:prstGeom>
        </p:spPr>
      </p:pic>
      <mc:AlternateContent xmlns:mc="http://schemas.openxmlformats.org/markup-compatibility/2006" xmlns:a14="http://schemas.microsoft.com/office/drawing/2010/main">
        <mc:Choice Requires="a14">
          <p:sp>
            <p:nvSpPr>
              <p:cNvPr id="32" name="正方形/長方形 31"/>
              <p:cNvSpPr/>
              <p:nvPr/>
            </p:nvSpPr>
            <p:spPr>
              <a:xfrm>
                <a:off x="1976641" y="1297058"/>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1976641" y="1297058"/>
                <a:ext cx="1230209" cy="347916"/>
              </a:xfrm>
              <a:prstGeom prst="rect">
                <a:avLst/>
              </a:prstGeom>
              <a:blipFill>
                <a:blip r:embed="rId6"/>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正方形/長方形 32"/>
              <p:cNvSpPr/>
              <p:nvPr/>
            </p:nvSpPr>
            <p:spPr>
              <a:xfrm>
                <a:off x="4277960" y="1292242"/>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33" name="正方形/長方形 32"/>
              <p:cNvSpPr>
                <a:spLocks noRot="1" noChangeAspect="1" noMove="1" noResize="1" noEditPoints="1" noAdjustHandles="1" noChangeArrowheads="1" noChangeShapeType="1" noTextEdit="1"/>
              </p:cNvSpPr>
              <p:nvPr/>
            </p:nvSpPr>
            <p:spPr>
              <a:xfrm>
                <a:off x="4277960" y="1292242"/>
                <a:ext cx="992964" cy="347916"/>
              </a:xfrm>
              <a:prstGeom prst="rect">
                <a:avLst/>
              </a:prstGeom>
              <a:blipFill>
                <a:blip r:embed="rId7"/>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229740" y="1294449"/>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34" name="正方形/長方形 33"/>
              <p:cNvSpPr>
                <a:spLocks noRot="1" noChangeAspect="1" noMove="1" noResize="1" noEditPoints="1" noAdjustHandles="1" noChangeArrowheads="1" noChangeShapeType="1" noTextEdit="1"/>
              </p:cNvSpPr>
              <p:nvPr/>
            </p:nvSpPr>
            <p:spPr>
              <a:xfrm>
                <a:off x="6229740" y="1294449"/>
                <a:ext cx="1230209" cy="347916"/>
              </a:xfrm>
              <a:prstGeom prst="rect">
                <a:avLst/>
              </a:prstGeom>
              <a:blipFill>
                <a:blip r:embed="rId8"/>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898260" y="3491440"/>
                <a:ext cx="1114226" cy="4744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𝑧</m:t>
                      </m:r>
                      <m:r>
                        <a:rPr lang="en-US" altLang="ja-JP" sz="1800" i="1">
                          <a:latin typeface="Cambria Math" charset="0"/>
                          <a:ea typeface="Meiryo" charset="-128"/>
                          <a:cs typeface="Meiryo" charset="-128"/>
                        </a:rPr>
                        <m:t>=</m:t>
                      </m:r>
                      <m:f>
                        <m:fPr>
                          <m:ctrlPr>
                            <a:rPr lang="mr-IN" altLang="ja-JP" sz="1800" i="1">
                              <a:latin typeface="Cambria Math" panose="02040503050406030204" pitchFamily="18" charset="0"/>
                              <a:ea typeface="Meiryo" charset="-128"/>
                              <a:cs typeface="Meiryo" charset="-128"/>
                            </a:rPr>
                          </m:ctrlPr>
                        </m:fPr>
                        <m:num>
                          <m:r>
                            <a:rPr lang="en-US" altLang="ja-JP" sz="1800" i="1">
                              <a:latin typeface="Cambria Math" charset="0"/>
                              <a:ea typeface="Meiryo" charset="-128"/>
                              <a:cs typeface="Meiryo" charset="-128"/>
                            </a:rPr>
                            <m:t>𝑥</m:t>
                          </m:r>
                          <m:r>
                            <a:rPr lang="en-US" altLang="ja-JP" sz="1800" i="1">
                              <a:latin typeface="Cambria Math" charset="0"/>
                              <a:ea typeface="Meiryo" charset="-128"/>
                              <a:cs typeface="Meiryo" charset="-128"/>
                            </a:rPr>
                            <m:t>−</m:t>
                          </m:r>
                          <m:r>
                            <a:rPr lang="en-US" altLang="ja-JP" sz="1800" i="1">
                              <a:latin typeface="Cambria Math" charset="0"/>
                              <a:ea typeface="Meiryo" charset="-128"/>
                              <a:cs typeface="Meiryo" charset="-128"/>
                            </a:rPr>
                            <m:t>𝜇</m:t>
                          </m:r>
                        </m:num>
                        <m:den>
                          <m:r>
                            <a:rPr lang="mr-IN" altLang="ja-JP" sz="1800" i="1">
                              <a:latin typeface="Cambria Math" charset="0"/>
                              <a:ea typeface="Meiryo" charset="-128"/>
                              <a:cs typeface="Meiryo" charset="-128"/>
                            </a:rPr>
                            <m:t>𝜎</m:t>
                          </m:r>
                        </m:den>
                      </m:f>
                    </m:oMath>
                  </m:oMathPara>
                </a14:m>
                <a:endParaRPr lang="ja-JP" altLang="en-US" sz="180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898260" y="3491440"/>
                <a:ext cx="1114226" cy="474425"/>
              </a:xfrm>
              <a:prstGeom prst="rect">
                <a:avLst/>
              </a:prstGeom>
              <a:blipFill>
                <a:blip r:embed="rId9"/>
                <a:stretch>
                  <a:fillRect/>
                </a:stretch>
              </a:blipFill>
            </p:spPr>
            <p:txBody>
              <a:bodyPr/>
              <a:lstStyle/>
              <a:p>
                <a:r>
                  <a:rPr lang="ja-JP" altLang="en-US">
                    <a:noFill/>
                  </a:rPr>
                  <a:t> </a:t>
                </a:r>
              </a:p>
            </p:txBody>
          </p:sp>
        </mc:Fallback>
      </mc:AlternateContent>
      <p:sp>
        <p:nvSpPr>
          <p:cNvPr id="29" name="角丸四角形 28"/>
          <p:cNvSpPr/>
          <p:nvPr/>
        </p:nvSpPr>
        <p:spPr>
          <a:xfrm>
            <a:off x="1623206" y="3180793"/>
            <a:ext cx="1559759" cy="987865"/>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30" name="テキスト ボックス 29"/>
          <p:cNvSpPr txBox="1"/>
          <p:nvPr/>
        </p:nvSpPr>
        <p:spPr>
          <a:xfrm>
            <a:off x="1945987" y="3065626"/>
            <a:ext cx="1007162" cy="305468"/>
          </a:xfrm>
          <a:prstGeom prst="rect">
            <a:avLst/>
          </a:prstGeom>
          <a:solidFill>
            <a:schemeClr val="bg1"/>
          </a:solidFill>
        </p:spPr>
        <p:txBody>
          <a:bodyPr wrap="square" rtlCol="0">
            <a:spAutoFit/>
          </a:bodyPr>
          <a:lstStyle/>
          <a:p>
            <a:r>
              <a:rPr lang="ja-JP" altLang="en-US" sz="1385" dirty="0">
                <a:latin typeface="Meiryo" charset="-128"/>
                <a:ea typeface="Meiryo" charset="-128"/>
                <a:cs typeface="Meiryo" charset="-128"/>
              </a:rPr>
              <a:t>変換公式</a:t>
            </a:r>
          </a:p>
        </p:txBody>
      </p:sp>
      <p:pic>
        <p:nvPicPr>
          <p:cNvPr id="21" name="図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66380" y="3491440"/>
            <a:ext cx="2316618" cy="1069055"/>
          </a:xfrm>
          <a:prstGeom prst="rect">
            <a:avLst/>
          </a:prstGeom>
        </p:spPr>
      </p:pic>
      <p:sp>
        <p:nvSpPr>
          <p:cNvPr id="22" name="下矢印 21"/>
          <p:cNvSpPr/>
          <p:nvPr/>
        </p:nvSpPr>
        <p:spPr>
          <a:xfrm rot="2762765">
            <a:off x="5772971" y="2757966"/>
            <a:ext cx="418212" cy="78199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23" name="下矢印 22"/>
          <p:cNvSpPr/>
          <p:nvPr/>
        </p:nvSpPr>
        <p:spPr>
          <a:xfrm rot="18539681">
            <a:off x="3428121" y="2766173"/>
            <a:ext cx="418212" cy="80758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24" name="下矢印 23"/>
          <p:cNvSpPr/>
          <p:nvPr/>
        </p:nvSpPr>
        <p:spPr>
          <a:xfrm>
            <a:off x="4648688" y="2853540"/>
            <a:ext cx="418212" cy="49437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mc:AlternateContent xmlns:mc="http://schemas.openxmlformats.org/markup-compatibility/2006" xmlns:a14="http://schemas.microsoft.com/office/drawing/2010/main">
        <mc:Choice Requires="a14">
          <p:sp>
            <p:nvSpPr>
              <p:cNvPr id="35" name="正方形/長方形 34"/>
              <p:cNvSpPr/>
              <p:nvPr/>
            </p:nvSpPr>
            <p:spPr>
              <a:xfrm>
                <a:off x="6010922" y="3694073"/>
                <a:ext cx="1531188" cy="578748"/>
              </a:xfrm>
              <a:prstGeom prst="rect">
                <a:avLst/>
              </a:prstGeom>
              <a:noFill/>
            </p:spPr>
            <p:txBody>
              <a:bodyPr wrap="none">
                <a:spAutoFit/>
              </a:bodyPr>
              <a:lstStyle/>
              <a:p>
                <a:r>
                  <a:rPr lang="ja-JP" altLang="en-US" sz="1500" i="1" dirty="0">
                    <a:solidFill>
                      <a:srgbClr val="FF0000"/>
                    </a:solidFill>
                    <a:latin typeface="Meiryo" charset="-128"/>
                    <a:ea typeface="Meiryo" charset="-128"/>
                    <a:cs typeface="Meiryo" charset="-128"/>
                  </a:rPr>
                  <a:t>標準化正規分布</a:t>
                </a:r>
                <a:endParaRPr lang="en-US" altLang="ja-JP" sz="1500" i="1" dirty="0">
                  <a:solidFill>
                    <a:srgbClr val="FF0000"/>
                  </a:solidFill>
                  <a:latin typeface="Meiryo" charset="-128"/>
                  <a:ea typeface="Meiryo" charset="-128"/>
                  <a:cs typeface="Meiryo" charset="-128"/>
                </a:endParaRPr>
              </a:p>
              <a:p>
                <a:pPr/>
                <a14:m>
                  <m:oMathPara xmlns:m="http://schemas.openxmlformats.org/officeDocument/2006/math">
                    <m:oMathParaPr>
                      <m:jc m:val="centerGroup"/>
                    </m:oMathParaPr>
                    <m:oMath xmlns:m="http://schemas.openxmlformats.org/officeDocument/2006/math">
                      <m:r>
                        <a:rPr lang="en-US" altLang="ja-JP" sz="1661" i="1">
                          <a:solidFill>
                            <a:srgbClr val="FF0000"/>
                          </a:solidFill>
                          <a:latin typeface="Cambria Math" charset="0"/>
                          <a:ea typeface="Meiryo" charset="-128"/>
                          <a:cs typeface="Meiryo" charset="-128"/>
                        </a:rPr>
                        <m:t>𝑁</m:t>
                      </m:r>
                      <m:r>
                        <a:rPr lang="en-US" altLang="ja-JP" sz="1661" i="1">
                          <a:solidFill>
                            <a:srgbClr val="FF0000"/>
                          </a:solidFill>
                          <a:latin typeface="Cambria Math" charset="0"/>
                          <a:ea typeface="Meiryo" charset="-128"/>
                          <a:cs typeface="Meiryo" charset="-128"/>
                        </a:rPr>
                        <m:t>(0,1)</m:t>
                      </m:r>
                    </m:oMath>
                  </m:oMathPara>
                </a14:m>
                <a:endParaRPr lang="ja-JP" altLang="en-US" sz="1661" i="1" dirty="0">
                  <a:solidFill>
                    <a:srgbClr val="FF0000"/>
                  </a:solidFill>
                  <a:latin typeface="Meiryo" charset="-128"/>
                  <a:ea typeface="Meiryo" charset="-128"/>
                  <a:cs typeface="Meiryo"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6010922" y="3694073"/>
                <a:ext cx="1531188" cy="578748"/>
              </a:xfrm>
              <a:prstGeom prst="rect">
                <a:avLst/>
              </a:prstGeom>
              <a:blipFill>
                <a:blip r:embed="rId10"/>
                <a:stretch>
                  <a:fillRect l="-797" t="-1053" r="-797" b="-52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2806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DB43ABEE-45FF-D54D-8E49-E82EEA586E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73693" y="3148029"/>
            <a:ext cx="1959366" cy="1596083"/>
          </a:xfrm>
          <a:prstGeom prst="rect">
            <a:avLst/>
          </a:prstGeom>
        </p:spPr>
      </p:pic>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15824" y="1121521"/>
            <a:ext cx="3270926" cy="1596083"/>
          </a:xfrm>
          <a:prstGeom prst="rect">
            <a:avLst/>
          </a:prstGeom>
        </p:spPr>
      </p:pic>
      <mc:AlternateContent xmlns:mc="http://schemas.openxmlformats.org/markup-compatibility/2006" xmlns:a14="http://schemas.microsoft.com/office/drawing/2010/main">
        <mc:Choice Requires="a14">
          <p:sp>
            <p:nvSpPr>
              <p:cNvPr id="32" name="正方形/長方形 31"/>
              <p:cNvSpPr/>
              <p:nvPr/>
            </p:nvSpPr>
            <p:spPr>
              <a:xfrm>
                <a:off x="6771767" y="943532"/>
                <a:ext cx="1318823"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(120,30)</m:t>
                      </m:r>
                    </m:oMath>
                  </m:oMathPara>
                </a14:m>
                <a:endParaRPr lang="ja-JP" altLang="en-US" sz="1800"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6771767" y="943532"/>
                <a:ext cx="1318823" cy="369332"/>
              </a:xfrm>
              <a:prstGeom prst="rect">
                <a:avLst/>
              </a:prstGeom>
              <a:blipFill>
                <a:blip r:embed="rId4"/>
                <a:stretch>
                  <a:fillRect b="-10000"/>
                </a:stretch>
              </a:blipFill>
            </p:spPr>
            <p:txBody>
              <a:bodyPr/>
              <a:lstStyle/>
              <a:p>
                <a:r>
                  <a:rPr lang="ja-JP" altLang="en-US">
                    <a:noFill/>
                  </a:rPr>
                  <a:t> </a:t>
                </a:r>
              </a:p>
            </p:txBody>
          </p:sp>
        </mc:Fallback>
      </mc:AlternateContent>
      <p:grpSp>
        <p:nvGrpSpPr>
          <p:cNvPr id="38" name="図形グループ 37"/>
          <p:cNvGrpSpPr/>
          <p:nvPr/>
        </p:nvGrpSpPr>
        <p:grpSpPr>
          <a:xfrm>
            <a:off x="3085504" y="3473499"/>
            <a:ext cx="4437620" cy="1612373"/>
            <a:chOff x="2939302" y="4758403"/>
            <a:chExt cx="5916826" cy="2149830"/>
          </a:xfrm>
        </p:grpSpPr>
        <mc:AlternateContent xmlns:mc="http://schemas.openxmlformats.org/markup-compatibility/2006" xmlns:a14="http://schemas.microsoft.com/office/drawing/2010/main">
          <mc:Choice Requires="a14">
            <p:sp>
              <p:nvSpPr>
                <p:cNvPr id="28" name="テキスト ボックス 27"/>
                <p:cNvSpPr txBox="1"/>
                <p:nvPr/>
              </p:nvSpPr>
              <p:spPr>
                <a:xfrm>
                  <a:off x="6924915" y="5191554"/>
                  <a:ext cx="1609438" cy="6852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950" i="1">
                            <a:latin typeface="Cambria Math" charset="0"/>
                            <a:ea typeface="Meiryo" charset="-128"/>
                            <a:cs typeface="Meiryo" charset="-128"/>
                          </a:rPr>
                          <m:t>𝑧</m:t>
                        </m:r>
                        <m:r>
                          <a:rPr lang="en-US" altLang="ja-JP" sz="1950" i="1">
                            <a:latin typeface="Cambria Math" charset="0"/>
                            <a:ea typeface="Meiryo" charset="-128"/>
                            <a:cs typeface="Meiryo" charset="-128"/>
                          </a:rPr>
                          <m:t>=</m:t>
                        </m:r>
                        <m:f>
                          <m:fPr>
                            <m:ctrlPr>
                              <a:rPr lang="mr-IN" altLang="ja-JP" sz="1950" i="1">
                                <a:latin typeface="Cambria Math" panose="02040503050406030204" pitchFamily="18" charset="0"/>
                                <a:ea typeface="Meiryo" charset="-128"/>
                                <a:cs typeface="Meiryo" charset="-128"/>
                              </a:rPr>
                            </m:ctrlPr>
                          </m:fPr>
                          <m:num>
                            <m:r>
                              <a:rPr lang="en-US" altLang="ja-JP" sz="1950" i="1">
                                <a:latin typeface="Cambria Math" charset="0"/>
                                <a:ea typeface="Meiryo" charset="-128"/>
                                <a:cs typeface="Meiryo" charset="-128"/>
                              </a:rPr>
                              <m:t>𝑥</m:t>
                            </m:r>
                            <m:r>
                              <a:rPr lang="en-US" altLang="ja-JP" sz="1950" i="1">
                                <a:latin typeface="Cambria Math" charset="0"/>
                                <a:ea typeface="Meiryo" charset="-128"/>
                                <a:cs typeface="Meiryo" charset="-128"/>
                              </a:rPr>
                              <m:t>−</m:t>
                            </m:r>
                            <m:r>
                              <a:rPr lang="en-US" altLang="ja-JP" sz="1950" i="1">
                                <a:latin typeface="Cambria Math" charset="0"/>
                                <a:ea typeface="Meiryo" charset="-128"/>
                                <a:cs typeface="Meiryo" charset="-128"/>
                              </a:rPr>
                              <m:t>𝜇</m:t>
                            </m:r>
                          </m:num>
                          <m:den>
                            <m:r>
                              <a:rPr lang="mr-IN" altLang="ja-JP" sz="1950" i="1">
                                <a:latin typeface="Cambria Math" charset="0"/>
                                <a:ea typeface="Meiryo" charset="-128"/>
                                <a:cs typeface="Meiryo" charset="-128"/>
                              </a:rPr>
                              <m:t>𝜎</m:t>
                            </m:r>
                          </m:den>
                        </m:f>
                      </m:oMath>
                    </m:oMathPara>
                  </a14:m>
                  <a:endParaRPr lang="ja-JP" altLang="en-US" sz="195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6924915" y="5191554"/>
                  <a:ext cx="1609438" cy="685231"/>
                </a:xfrm>
                <a:prstGeom prst="rect">
                  <a:avLst/>
                </a:prstGeom>
                <a:blipFill>
                  <a:blip r:embed="rId5"/>
                  <a:stretch>
                    <a:fillRect l="-1042" t="-2439" b="-9756"/>
                  </a:stretch>
                </a:blipFill>
              </p:spPr>
              <p:txBody>
                <a:bodyPr/>
                <a:lstStyle/>
                <a:p>
                  <a:r>
                    <a:rPr lang="ja-JP" altLang="en-US">
                      <a:noFill/>
                    </a:rPr>
                    <a:t> </a:t>
                  </a:r>
                </a:p>
              </p:txBody>
            </p:sp>
          </mc:Fallback>
        </mc:AlternateContent>
        <p:grpSp>
          <p:nvGrpSpPr>
            <p:cNvPr id="37" name="図形グループ 36"/>
            <p:cNvGrpSpPr/>
            <p:nvPr/>
          </p:nvGrpSpPr>
          <p:grpSpPr>
            <a:xfrm>
              <a:off x="2939302" y="4758403"/>
              <a:ext cx="5916826" cy="2149830"/>
              <a:chOff x="2939302" y="4758403"/>
              <a:chExt cx="5916826" cy="2149830"/>
            </a:xfrm>
          </p:grpSpPr>
          <p:sp>
            <p:nvSpPr>
              <p:cNvPr id="29" name="角丸四角形 28"/>
              <p:cNvSpPr/>
              <p:nvPr/>
            </p:nvSpPr>
            <p:spPr>
              <a:xfrm>
                <a:off x="6603143" y="4758403"/>
                <a:ext cx="2252985" cy="1426916"/>
              </a:xfrm>
              <a:prstGeom prst="roundRect">
                <a:avLst/>
              </a:prstGeom>
              <a:solidFill>
                <a:schemeClr val="accent2">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97"/>
              </a:p>
            </p:txBody>
          </p:sp>
          <mc:AlternateContent xmlns:mc="http://schemas.openxmlformats.org/markup-compatibility/2006" xmlns:a14="http://schemas.microsoft.com/office/drawing/2010/main">
            <mc:Choice Requires="a14">
              <p:sp>
                <p:nvSpPr>
                  <p:cNvPr id="31" name="正方形/長方形 30"/>
                  <p:cNvSpPr/>
                  <p:nvPr/>
                </p:nvSpPr>
                <p:spPr>
                  <a:xfrm>
                    <a:off x="2939302" y="6477346"/>
                    <a:ext cx="46217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𝑧</m:t>
                          </m:r>
                        </m:oMath>
                      </m:oMathPara>
                    </a14:m>
                    <a:endParaRPr lang="ja-JP" altLang="en-US" sz="1500" dirty="0">
                      <a:latin typeface="Meiryo" charset="-128"/>
                      <a:ea typeface="Meiryo" charset="-128"/>
                      <a:cs typeface="Meiryo" charset="-128"/>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2939302" y="6477346"/>
                    <a:ext cx="462177" cy="430887"/>
                  </a:xfrm>
                  <a:prstGeom prst="rect">
                    <a:avLst/>
                  </a:prstGeom>
                  <a:blipFill>
                    <a:blip r:embed="rId6"/>
                    <a:stretch>
                      <a:fillRect/>
                    </a:stretch>
                  </a:blipFill>
                </p:spPr>
                <p:txBody>
                  <a:bodyPr/>
                  <a:lstStyle/>
                  <a:p>
                    <a:r>
                      <a:rPr lang="ja-JP" altLang="en-US">
                        <a:noFill/>
                      </a:rPr>
                      <a:t> </a:t>
                    </a:r>
                  </a:p>
                </p:txBody>
              </p:sp>
            </mc:Fallback>
          </mc:AlternateContent>
        </p:grpSp>
      </p:grpSp>
      <p:sp>
        <p:nvSpPr>
          <p:cNvPr id="3" name="テキスト ボックス 2">
            <a:extLst>
              <a:ext uri="{FF2B5EF4-FFF2-40B4-BE49-F238E27FC236}">
                <a16:creationId xmlns:a16="http://schemas.microsoft.com/office/drawing/2014/main" id="{2E1BDA4F-7BD0-C842-A42D-AFE7C5C5160D}"/>
              </a:ext>
            </a:extLst>
          </p:cNvPr>
          <p:cNvSpPr txBox="1"/>
          <p:nvPr/>
        </p:nvSpPr>
        <p:spPr>
          <a:xfrm>
            <a:off x="2764863" y="4785789"/>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０</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749CC36-3E15-AE49-AE6B-6DB6DBC0CB9D}"/>
                  </a:ext>
                </a:extLst>
              </p:cNvPr>
              <p:cNvSpPr txBox="1"/>
              <p:nvPr/>
            </p:nvSpPr>
            <p:spPr>
              <a:xfrm>
                <a:off x="6367396" y="2724660"/>
                <a:ext cx="567784"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749CC36-3E15-AE49-AE6B-6DB6DBC0CB9D}"/>
                  </a:ext>
                </a:extLst>
              </p:cNvPr>
              <p:cNvSpPr txBox="1">
                <a:spLocks noRot="1" noChangeAspect="1" noMove="1" noResize="1" noEditPoints="1" noAdjustHandles="1" noChangeArrowheads="1" noChangeShapeType="1" noTextEdit="1"/>
              </p:cNvSpPr>
              <p:nvPr/>
            </p:nvSpPr>
            <p:spPr>
              <a:xfrm>
                <a:off x="6367396" y="2724660"/>
                <a:ext cx="567784" cy="3231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8B24F66-D6E2-644A-B63A-448469FCF2CC}"/>
                  </a:ext>
                </a:extLst>
              </p:cNvPr>
              <p:cNvSpPr txBox="1"/>
              <p:nvPr/>
            </p:nvSpPr>
            <p:spPr>
              <a:xfrm>
                <a:off x="7063197" y="2717604"/>
                <a:ext cx="3588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38B24F66-D6E2-644A-B63A-448469FCF2CC}"/>
                  </a:ext>
                </a:extLst>
              </p:cNvPr>
              <p:cNvSpPr txBox="1">
                <a:spLocks noRot="1" noChangeAspect="1" noMove="1" noResize="1" noEditPoints="1" noAdjustHandles="1" noChangeArrowheads="1" noChangeShapeType="1" noTextEdit="1"/>
              </p:cNvSpPr>
              <p:nvPr/>
            </p:nvSpPr>
            <p:spPr>
              <a:xfrm>
                <a:off x="7063197" y="2717604"/>
                <a:ext cx="358816" cy="323165"/>
              </a:xfrm>
              <a:prstGeom prst="rect">
                <a:avLst/>
              </a:prstGeom>
              <a:blipFill>
                <a:blip r:embed="rId8"/>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88217B33-01DC-3D4C-9CE7-2B5986FCF4E1}"/>
              </a:ext>
            </a:extLst>
          </p:cNvPr>
          <p:cNvCxnSpPr>
            <a:cxnSpLocks/>
          </p:cNvCxnSpPr>
          <p:nvPr/>
        </p:nvCxnSpPr>
        <p:spPr>
          <a:xfrm>
            <a:off x="6651287" y="18343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EE31302-7D48-884E-8D6A-63E5022FA339}"/>
              </a:ext>
            </a:extLst>
          </p:cNvPr>
          <p:cNvCxnSpPr>
            <a:cxnSpLocks/>
          </p:cNvCxnSpPr>
          <p:nvPr/>
        </p:nvCxnSpPr>
        <p:spPr>
          <a:xfrm>
            <a:off x="2953376" y="3934283"/>
            <a:ext cx="29793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1C0A16B-32A6-4446-9018-973F6D87C852}"/>
              </a:ext>
            </a:extLst>
          </p:cNvPr>
          <p:cNvSpPr txBox="1"/>
          <p:nvPr/>
        </p:nvSpPr>
        <p:spPr>
          <a:xfrm>
            <a:off x="2861493" y="4153458"/>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１</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3A1C73E-7F17-A543-B3F9-83CA49AF3B7D}"/>
                  </a:ext>
                </a:extLst>
              </p:cNvPr>
              <p:cNvSpPr txBox="1"/>
              <p:nvPr/>
            </p:nvSpPr>
            <p:spPr>
              <a:xfrm>
                <a:off x="6642147" y="18738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39" name="テキスト ボックス 38">
                <a:extLst>
                  <a:ext uri="{FF2B5EF4-FFF2-40B4-BE49-F238E27FC236}">
                    <a16:creationId xmlns:a16="http://schemas.microsoft.com/office/drawing/2014/main" id="{93A1C73E-7F17-A543-B3F9-83CA49AF3B7D}"/>
                  </a:ext>
                </a:extLst>
              </p:cNvPr>
              <p:cNvSpPr txBox="1">
                <a:spLocks noRot="1" noChangeAspect="1" noMove="1" noResize="1" noEditPoints="1" noAdjustHandles="1" noChangeArrowheads="1" noChangeShapeType="1" noTextEdit="1"/>
              </p:cNvSpPr>
              <p:nvPr/>
            </p:nvSpPr>
            <p:spPr>
              <a:xfrm>
                <a:off x="6642147" y="1873881"/>
                <a:ext cx="461986" cy="323165"/>
              </a:xfrm>
              <a:prstGeom prst="rect">
                <a:avLst/>
              </a:prstGeom>
              <a:blipFill>
                <a:blip r:embed="rId9"/>
                <a:stretch>
                  <a:fillRect/>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64EDE6E1-53B6-BC4C-B232-E47C1736D827}"/>
              </a:ext>
            </a:extLst>
          </p:cNvPr>
          <p:cNvCxnSpPr>
            <a:cxnSpLocks/>
          </p:cNvCxnSpPr>
          <p:nvPr/>
        </p:nvCxnSpPr>
        <p:spPr>
          <a:xfrm>
            <a:off x="6651287" y="258101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32258DF-8DF8-7E4A-94CF-C006A26432D5}"/>
              </a:ext>
            </a:extLst>
          </p:cNvPr>
          <p:cNvCxnSpPr>
            <a:cxnSpLocks/>
          </p:cNvCxnSpPr>
          <p:nvPr/>
        </p:nvCxnSpPr>
        <p:spPr>
          <a:xfrm>
            <a:off x="7219699" y="2586081"/>
            <a:ext cx="1" cy="160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C0D5130-9E96-0B47-ADE3-F56EAA08348B}"/>
              </a:ext>
            </a:extLst>
          </p:cNvPr>
          <p:cNvCxnSpPr>
            <a:cxnSpLocks/>
          </p:cNvCxnSpPr>
          <p:nvPr/>
        </p:nvCxnSpPr>
        <p:spPr>
          <a:xfrm>
            <a:off x="2956600" y="4604446"/>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4219CBA5-3A91-1447-8E55-B2272DF5A556}"/>
                  </a:ext>
                </a:extLst>
              </p:cNvPr>
              <p:cNvSpPr/>
              <p:nvPr/>
            </p:nvSpPr>
            <p:spPr>
              <a:xfrm>
                <a:off x="1596783" y="3417530"/>
                <a:ext cx="934102"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(0,1)</m:t>
                      </m:r>
                    </m:oMath>
                  </m:oMathPara>
                </a14:m>
                <a:endParaRPr lang="ja-JP" altLang="en-US" sz="1800" i="1" dirty="0">
                  <a:latin typeface="Meiryo" charset="-128"/>
                  <a:ea typeface="Meiryo" charset="-128"/>
                  <a:cs typeface="Meiryo" charset="-128"/>
                </a:endParaRPr>
              </a:p>
            </p:txBody>
          </p:sp>
        </mc:Choice>
        <mc:Fallback xmlns="">
          <p:sp>
            <p:nvSpPr>
              <p:cNvPr id="33" name="正方形/長方形 32">
                <a:extLst>
                  <a:ext uri="{FF2B5EF4-FFF2-40B4-BE49-F238E27FC236}">
                    <a16:creationId xmlns:a16="http://schemas.microsoft.com/office/drawing/2014/main" id="{4219CBA5-3A91-1447-8E55-B2272DF5A556}"/>
                  </a:ext>
                </a:extLst>
              </p:cNvPr>
              <p:cNvSpPr>
                <a:spLocks noRot="1" noChangeAspect="1" noMove="1" noResize="1" noEditPoints="1" noAdjustHandles="1" noChangeArrowheads="1" noChangeShapeType="1" noTextEdit="1"/>
              </p:cNvSpPr>
              <p:nvPr/>
            </p:nvSpPr>
            <p:spPr>
              <a:xfrm>
                <a:off x="1596783" y="3417530"/>
                <a:ext cx="934102" cy="369332"/>
              </a:xfrm>
              <a:prstGeom prst="rect">
                <a:avLst/>
              </a:prstGeom>
              <a:blipFill>
                <a:blip r:embed="rId10"/>
                <a:stretch>
                  <a:fillRect b="-10000"/>
                </a:stretch>
              </a:blipFill>
            </p:spPr>
            <p:txBody>
              <a:bodyPr/>
              <a:lstStyle/>
              <a:p>
                <a:r>
                  <a:rPr lang="ja-JP" altLang="en-US">
                    <a:noFill/>
                  </a:rPr>
                  <a:t> </a:t>
                </a:r>
              </a:p>
            </p:txBody>
          </p:sp>
        </mc:Fallback>
      </mc:AlternateContent>
      <p:cxnSp>
        <p:nvCxnSpPr>
          <p:cNvPr id="34" name="直線コネクタ 33">
            <a:extLst>
              <a:ext uri="{FF2B5EF4-FFF2-40B4-BE49-F238E27FC236}">
                <a16:creationId xmlns:a16="http://schemas.microsoft.com/office/drawing/2014/main" id="{08049C82-980F-724F-8CDF-B00BBE4D33AE}"/>
              </a:ext>
            </a:extLst>
          </p:cNvPr>
          <p:cNvCxnSpPr>
            <a:cxnSpLocks/>
          </p:cNvCxnSpPr>
          <p:nvPr/>
        </p:nvCxnSpPr>
        <p:spPr>
          <a:xfrm>
            <a:off x="3247881" y="463025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39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a:extLst>
              <a:ext uri="{FF2B5EF4-FFF2-40B4-BE49-F238E27FC236}">
                <a16:creationId xmlns:a16="http://schemas.microsoft.com/office/drawing/2014/main" id="{6E91E830-F60D-DD48-B599-DF88C145DE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73693" y="3148029"/>
            <a:ext cx="1959366" cy="1596083"/>
          </a:xfrm>
          <a:prstGeom prst="rect">
            <a:avLst/>
          </a:prstGeom>
        </p:spPr>
      </p:pic>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15824" y="1121521"/>
            <a:ext cx="3270926" cy="1596083"/>
          </a:xfrm>
          <a:prstGeom prst="rect">
            <a:avLst/>
          </a:prstGeom>
        </p:spPr>
      </p:pic>
      <mc:AlternateContent xmlns:mc="http://schemas.openxmlformats.org/markup-compatibility/2006" xmlns:a14="http://schemas.microsoft.com/office/drawing/2010/main">
        <mc:Choice Requires="a14">
          <p:sp>
            <p:nvSpPr>
              <p:cNvPr id="32" name="正方形/長方形 31"/>
              <p:cNvSpPr/>
              <p:nvPr/>
            </p:nvSpPr>
            <p:spPr>
              <a:xfrm>
                <a:off x="6771767" y="943532"/>
                <a:ext cx="1318823"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(120,30)</m:t>
                      </m:r>
                    </m:oMath>
                  </m:oMathPara>
                </a14:m>
                <a:endParaRPr lang="ja-JP" altLang="en-US" sz="1800"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6771767" y="943532"/>
                <a:ext cx="1318823" cy="369332"/>
              </a:xfrm>
              <a:prstGeom prst="rect">
                <a:avLst/>
              </a:prstGeom>
              <a:blipFill>
                <a:blip r:embed="rId4"/>
                <a:stretch>
                  <a:fillRect b="-10000"/>
                </a:stretch>
              </a:blipFill>
            </p:spPr>
            <p:txBody>
              <a:bodyPr/>
              <a:lstStyle/>
              <a:p>
                <a:r>
                  <a:rPr lang="ja-JP" altLang="en-US">
                    <a:noFill/>
                  </a:rPr>
                  <a:t> </a:t>
                </a:r>
              </a:p>
            </p:txBody>
          </p:sp>
        </mc:Fallback>
      </mc:AlternateContent>
      <p:grpSp>
        <p:nvGrpSpPr>
          <p:cNvPr id="38" name="図形グループ 37"/>
          <p:cNvGrpSpPr/>
          <p:nvPr/>
        </p:nvGrpSpPr>
        <p:grpSpPr>
          <a:xfrm>
            <a:off x="4065598" y="3473499"/>
            <a:ext cx="3457526" cy="1419241"/>
            <a:chOff x="4246094" y="4758403"/>
            <a:chExt cx="4610034" cy="1892320"/>
          </a:xfrm>
        </p:grpSpPr>
        <mc:AlternateContent xmlns:mc="http://schemas.openxmlformats.org/markup-compatibility/2006" xmlns:a14="http://schemas.microsoft.com/office/drawing/2010/main">
          <mc:Choice Requires="a14">
            <p:sp>
              <p:nvSpPr>
                <p:cNvPr id="28" name="テキスト ボックス 27"/>
                <p:cNvSpPr txBox="1"/>
                <p:nvPr/>
              </p:nvSpPr>
              <p:spPr>
                <a:xfrm>
                  <a:off x="6924915" y="5191554"/>
                  <a:ext cx="1609438" cy="6852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950" i="1">
                            <a:latin typeface="Cambria Math" charset="0"/>
                            <a:ea typeface="Meiryo" charset="-128"/>
                            <a:cs typeface="Meiryo" charset="-128"/>
                          </a:rPr>
                          <m:t>𝑧</m:t>
                        </m:r>
                        <m:r>
                          <a:rPr lang="en-US" altLang="ja-JP" sz="1950" i="1">
                            <a:latin typeface="Cambria Math" charset="0"/>
                            <a:ea typeface="Meiryo" charset="-128"/>
                            <a:cs typeface="Meiryo" charset="-128"/>
                          </a:rPr>
                          <m:t>=</m:t>
                        </m:r>
                        <m:f>
                          <m:fPr>
                            <m:ctrlPr>
                              <a:rPr lang="mr-IN" altLang="ja-JP" sz="1950" i="1">
                                <a:latin typeface="Cambria Math" panose="02040503050406030204" pitchFamily="18" charset="0"/>
                                <a:ea typeface="Meiryo" charset="-128"/>
                                <a:cs typeface="Meiryo" charset="-128"/>
                              </a:rPr>
                            </m:ctrlPr>
                          </m:fPr>
                          <m:num>
                            <m:r>
                              <a:rPr lang="en-US" altLang="ja-JP" sz="1950" i="1">
                                <a:latin typeface="Cambria Math" charset="0"/>
                                <a:ea typeface="Meiryo" charset="-128"/>
                                <a:cs typeface="Meiryo" charset="-128"/>
                              </a:rPr>
                              <m:t>𝑥</m:t>
                            </m:r>
                            <m:r>
                              <a:rPr lang="en-US" altLang="ja-JP" sz="1950" i="1">
                                <a:latin typeface="Cambria Math" charset="0"/>
                                <a:ea typeface="Meiryo" charset="-128"/>
                                <a:cs typeface="Meiryo" charset="-128"/>
                              </a:rPr>
                              <m:t>−</m:t>
                            </m:r>
                            <m:r>
                              <a:rPr lang="en-US" altLang="ja-JP" sz="1950" i="1">
                                <a:latin typeface="Cambria Math" charset="0"/>
                                <a:ea typeface="Meiryo" charset="-128"/>
                                <a:cs typeface="Meiryo" charset="-128"/>
                              </a:rPr>
                              <m:t>𝜇</m:t>
                            </m:r>
                          </m:num>
                          <m:den>
                            <m:r>
                              <a:rPr lang="mr-IN" altLang="ja-JP" sz="1950" i="1">
                                <a:latin typeface="Cambria Math" charset="0"/>
                                <a:ea typeface="Meiryo" charset="-128"/>
                                <a:cs typeface="Meiryo" charset="-128"/>
                              </a:rPr>
                              <m:t>𝜎</m:t>
                            </m:r>
                          </m:den>
                        </m:f>
                      </m:oMath>
                    </m:oMathPara>
                  </a14:m>
                  <a:endParaRPr lang="ja-JP" altLang="en-US" sz="195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6924915" y="5191554"/>
                  <a:ext cx="1609438" cy="685230"/>
                </a:xfrm>
                <a:prstGeom prst="rect">
                  <a:avLst/>
                </a:prstGeom>
                <a:blipFill>
                  <a:blip r:embed="rId5"/>
                  <a:stretch>
                    <a:fillRect l="-1042" t="-2439" b="-9756"/>
                  </a:stretch>
                </a:blipFill>
              </p:spPr>
              <p:txBody>
                <a:bodyPr/>
                <a:lstStyle/>
                <a:p>
                  <a:r>
                    <a:rPr lang="ja-JP" altLang="en-US">
                      <a:noFill/>
                    </a:rPr>
                    <a:t> </a:t>
                  </a:r>
                </a:p>
              </p:txBody>
            </p:sp>
          </mc:Fallback>
        </mc:AlternateContent>
        <p:grpSp>
          <p:nvGrpSpPr>
            <p:cNvPr id="37" name="図形グループ 36"/>
            <p:cNvGrpSpPr/>
            <p:nvPr/>
          </p:nvGrpSpPr>
          <p:grpSpPr>
            <a:xfrm>
              <a:off x="4246094" y="4758403"/>
              <a:ext cx="4610034" cy="1892320"/>
              <a:chOff x="4246094" y="4758403"/>
              <a:chExt cx="4610034" cy="1892320"/>
            </a:xfrm>
          </p:grpSpPr>
          <p:sp>
            <p:nvSpPr>
              <p:cNvPr id="29" name="角丸四角形 28"/>
              <p:cNvSpPr/>
              <p:nvPr/>
            </p:nvSpPr>
            <p:spPr>
              <a:xfrm>
                <a:off x="6603143" y="4758403"/>
                <a:ext cx="2252985" cy="1426916"/>
              </a:xfrm>
              <a:prstGeom prst="roundRect">
                <a:avLst/>
              </a:prstGeom>
              <a:solidFill>
                <a:schemeClr val="accent2">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97"/>
              </a:p>
            </p:txBody>
          </p:sp>
          <p:sp>
            <p:nvSpPr>
              <p:cNvPr id="31" name="正方形/長方形 30"/>
              <p:cNvSpPr/>
              <p:nvPr/>
            </p:nvSpPr>
            <p:spPr>
              <a:xfrm>
                <a:off x="4246094" y="6219836"/>
                <a:ext cx="246308" cy="430887"/>
              </a:xfrm>
              <a:prstGeom prst="rect">
                <a:avLst/>
              </a:prstGeom>
            </p:spPr>
            <p:txBody>
              <a:bodyPr wrap="none">
                <a:spAutoFit/>
              </a:bodyPr>
              <a:lstStyle/>
              <a:p>
                <a:endParaRPr lang="ja-JP" altLang="en-US" sz="1500" dirty="0">
                  <a:latin typeface="Meiryo" charset="-128"/>
                  <a:ea typeface="Meiryo" charset="-128"/>
                  <a:cs typeface="Meiryo" charset="-128"/>
                </a:endParaRPr>
              </a:p>
            </p:txBody>
          </p:sp>
        </p:grpSp>
      </p:grpSp>
      <p:sp>
        <p:nvSpPr>
          <p:cNvPr id="3" name="テキスト ボックス 2">
            <a:extLst>
              <a:ext uri="{FF2B5EF4-FFF2-40B4-BE49-F238E27FC236}">
                <a16:creationId xmlns:a16="http://schemas.microsoft.com/office/drawing/2014/main" id="{2E1BDA4F-7BD0-C842-A42D-AFE7C5C5160D}"/>
              </a:ext>
            </a:extLst>
          </p:cNvPr>
          <p:cNvSpPr txBox="1"/>
          <p:nvPr/>
        </p:nvSpPr>
        <p:spPr>
          <a:xfrm>
            <a:off x="2764863" y="4785789"/>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０</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749CC36-3E15-AE49-AE6B-6DB6DBC0CB9D}"/>
                  </a:ext>
                </a:extLst>
              </p:cNvPr>
              <p:cNvSpPr txBox="1"/>
              <p:nvPr/>
            </p:nvSpPr>
            <p:spPr>
              <a:xfrm>
                <a:off x="6367396" y="2724660"/>
                <a:ext cx="567784"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749CC36-3E15-AE49-AE6B-6DB6DBC0CB9D}"/>
                  </a:ext>
                </a:extLst>
              </p:cNvPr>
              <p:cNvSpPr txBox="1">
                <a:spLocks noRot="1" noChangeAspect="1" noMove="1" noResize="1" noEditPoints="1" noAdjustHandles="1" noChangeArrowheads="1" noChangeShapeType="1" noTextEdit="1"/>
              </p:cNvSpPr>
              <p:nvPr/>
            </p:nvSpPr>
            <p:spPr>
              <a:xfrm>
                <a:off x="6367396" y="2724660"/>
                <a:ext cx="567784" cy="3231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8B24F66-D6E2-644A-B63A-448469FCF2CC}"/>
                  </a:ext>
                </a:extLst>
              </p:cNvPr>
              <p:cNvSpPr txBox="1"/>
              <p:nvPr/>
            </p:nvSpPr>
            <p:spPr>
              <a:xfrm>
                <a:off x="7063197" y="2717604"/>
                <a:ext cx="3588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38B24F66-D6E2-644A-B63A-448469FCF2CC}"/>
                  </a:ext>
                </a:extLst>
              </p:cNvPr>
              <p:cNvSpPr txBox="1">
                <a:spLocks noRot="1" noChangeAspect="1" noMove="1" noResize="1" noEditPoints="1" noAdjustHandles="1" noChangeArrowheads="1" noChangeShapeType="1" noTextEdit="1"/>
              </p:cNvSpPr>
              <p:nvPr/>
            </p:nvSpPr>
            <p:spPr>
              <a:xfrm>
                <a:off x="7063197" y="2717604"/>
                <a:ext cx="358816" cy="323165"/>
              </a:xfrm>
              <a:prstGeom prst="rect">
                <a:avLst/>
              </a:prstGeom>
              <a:blipFill>
                <a:blip r:embed="rId7"/>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88217B33-01DC-3D4C-9CE7-2B5986FCF4E1}"/>
              </a:ext>
            </a:extLst>
          </p:cNvPr>
          <p:cNvCxnSpPr>
            <a:cxnSpLocks/>
          </p:cNvCxnSpPr>
          <p:nvPr/>
        </p:nvCxnSpPr>
        <p:spPr>
          <a:xfrm>
            <a:off x="6651287" y="18343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EE31302-7D48-884E-8D6A-63E5022FA339}"/>
              </a:ext>
            </a:extLst>
          </p:cNvPr>
          <p:cNvCxnSpPr>
            <a:cxnSpLocks/>
          </p:cNvCxnSpPr>
          <p:nvPr/>
        </p:nvCxnSpPr>
        <p:spPr>
          <a:xfrm>
            <a:off x="2953376" y="3934283"/>
            <a:ext cx="29793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1C0A16B-32A6-4446-9018-973F6D87C852}"/>
              </a:ext>
            </a:extLst>
          </p:cNvPr>
          <p:cNvSpPr txBox="1"/>
          <p:nvPr/>
        </p:nvSpPr>
        <p:spPr>
          <a:xfrm>
            <a:off x="2861493" y="4153458"/>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１</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3A1C73E-7F17-A543-B3F9-83CA49AF3B7D}"/>
                  </a:ext>
                </a:extLst>
              </p:cNvPr>
              <p:cNvSpPr txBox="1"/>
              <p:nvPr/>
            </p:nvSpPr>
            <p:spPr>
              <a:xfrm>
                <a:off x="6642147" y="18738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39" name="テキスト ボックス 38">
                <a:extLst>
                  <a:ext uri="{FF2B5EF4-FFF2-40B4-BE49-F238E27FC236}">
                    <a16:creationId xmlns:a16="http://schemas.microsoft.com/office/drawing/2014/main" id="{93A1C73E-7F17-A543-B3F9-83CA49AF3B7D}"/>
                  </a:ext>
                </a:extLst>
              </p:cNvPr>
              <p:cNvSpPr txBox="1">
                <a:spLocks noRot="1" noChangeAspect="1" noMove="1" noResize="1" noEditPoints="1" noAdjustHandles="1" noChangeArrowheads="1" noChangeShapeType="1" noTextEdit="1"/>
              </p:cNvSpPr>
              <p:nvPr/>
            </p:nvSpPr>
            <p:spPr>
              <a:xfrm>
                <a:off x="6642147" y="1873881"/>
                <a:ext cx="461986" cy="323165"/>
              </a:xfrm>
              <a:prstGeom prst="rect">
                <a:avLst/>
              </a:prstGeom>
              <a:blipFill>
                <a:blip r:embed="rId8"/>
                <a:stretch>
                  <a:fillRect/>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64EDE6E1-53B6-BC4C-B232-E47C1736D827}"/>
              </a:ext>
            </a:extLst>
          </p:cNvPr>
          <p:cNvCxnSpPr>
            <a:cxnSpLocks/>
          </p:cNvCxnSpPr>
          <p:nvPr/>
        </p:nvCxnSpPr>
        <p:spPr>
          <a:xfrm>
            <a:off x="6651287" y="258101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32258DF-8DF8-7E4A-94CF-C006A26432D5}"/>
              </a:ext>
            </a:extLst>
          </p:cNvPr>
          <p:cNvCxnSpPr>
            <a:cxnSpLocks/>
          </p:cNvCxnSpPr>
          <p:nvPr/>
        </p:nvCxnSpPr>
        <p:spPr>
          <a:xfrm>
            <a:off x="7219699" y="2586081"/>
            <a:ext cx="1" cy="160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C0D5130-9E96-0B47-ADE3-F56EAA08348B}"/>
              </a:ext>
            </a:extLst>
          </p:cNvPr>
          <p:cNvCxnSpPr>
            <a:cxnSpLocks/>
          </p:cNvCxnSpPr>
          <p:nvPr/>
        </p:nvCxnSpPr>
        <p:spPr>
          <a:xfrm>
            <a:off x="2956600" y="4604446"/>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FF6B50A3-27F8-6443-82AF-8807A78FC68D}"/>
              </a:ext>
            </a:extLst>
          </p:cNvPr>
          <p:cNvCxnSpPr>
            <a:cxnSpLocks/>
          </p:cNvCxnSpPr>
          <p:nvPr/>
        </p:nvCxnSpPr>
        <p:spPr>
          <a:xfrm flipH="1">
            <a:off x="7094992" y="1289781"/>
            <a:ext cx="230945" cy="250858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AE336AA-4EDE-6F44-9F07-EB7A501E3FC3}"/>
              </a:ext>
            </a:extLst>
          </p:cNvPr>
          <p:cNvCxnSpPr>
            <a:cxnSpLocks/>
          </p:cNvCxnSpPr>
          <p:nvPr/>
        </p:nvCxnSpPr>
        <p:spPr>
          <a:xfrm flipH="1">
            <a:off x="7219699" y="1289781"/>
            <a:ext cx="575562" cy="2910187"/>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a:extLst>
              <a:ext uri="{FF2B5EF4-FFF2-40B4-BE49-F238E27FC236}">
                <a16:creationId xmlns:a16="http://schemas.microsoft.com/office/drawing/2014/main" id="{E9CBC46A-DA94-7E41-B4C8-48464BE75126}"/>
              </a:ext>
            </a:extLst>
          </p:cNvPr>
          <p:cNvSpPr/>
          <p:nvPr/>
        </p:nvSpPr>
        <p:spPr>
          <a:xfrm>
            <a:off x="7140538" y="887756"/>
            <a:ext cx="443702" cy="4394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0"/>
          </a:p>
        </p:txBody>
      </p:sp>
      <p:sp>
        <p:nvSpPr>
          <p:cNvPr id="33" name="円/楕円 32">
            <a:extLst>
              <a:ext uri="{FF2B5EF4-FFF2-40B4-BE49-F238E27FC236}">
                <a16:creationId xmlns:a16="http://schemas.microsoft.com/office/drawing/2014/main" id="{F37C45D1-68B7-9E41-B1E6-2F14B5F75680}"/>
              </a:ext>
            </a:extLst>
          </p:cNvPr>
          <p:cNvSpPr/>
          <p:nvPr/>
        </p:nvSpPr>
        <p:spPr>
          <a:xfrm>
            <a:off x="7517728" y="899186"/>
            <a:ext cx="443702" cy="4394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0"/>
          </a:p>
        </p:txBody>
      </p:sp>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C8E7CA48-ECE9-BB4D-A041-782008D37E7F}"/>
                  </a:ext>
                </a:extLst>
              </p:cNvPr>
              <p:cNvSpPr/>
              <p:nvPr/>
            </p:nvSpPr>
            <p:spPr>
              <a:xfrm>
                <a:off x="1596783" y="3417530"/>
                <a:ext cx="934102"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(0,1)</m:t>
                      </m:r>
                    </m:oMath>
                  </m:oMathPara>
                </a14:m>
                <a:endParaRPr lang="ja-JP" altLang="en-US" sz="1800" i="1" dirty="0">
                  <a:latin typeface="Meiryo" charset="-128"/>
                  <a:ea typeface="Meiryo" charset="-128"/>
                  <a:cs typeface="Meiryo" charset="-128"/>
                </a:endParaRPr>
              </a:p>
            </p:txBody>
          </p:sp>
        </mc:Choice>
        <mc:Fallback xmlns="">
          <p:sp>
            <p:nvSpPr>
              <p:cNvPr id="40" name="正方形/長方形 39">
                <a:extLst>
                  <a:ext uri="{FF2B5EF4-FFF2-40B4-BE49-F238E27FC236}">
                    <a16:creationId xmlns:a16="http://schemas.microsoft.com/office/drawing/2014/main" id="{C8E7CA48-ECE9-BB4D-A041-782008D37E7F}"/>
                  </a:ext>
                </a:extLst>
              </p:cNvPr>
              <p:cNvSpPr>
                <a:spLocks noRot="1" noChangeAspect="1" noMove="1" noResize="1" noEditPoints="1" noAdjustHandles="1" noChangeArrowheads="1" noChangeShapeType="1" noTextEdit="1"/>
              </p:cNvSpPr>
              <p:nvPr/>
            </p:nvSpPr>
            <p:spPr>
              <a:xfrm>
                <a:off x="1596783" y="3417530"/>
                <a:ext cx="934102" cy="369332"/>
              </a:xfrm>
              <a:prstGeom prst="rect">
                <a:avLst/>
              </a:prstGeom>
              <a:blipFill>
                <a:blip r:embed="rId9"/>
                <a:stretch>
                  <a:fillRect b="-10000"/>
                </a:stretch>
              </a:blipFill>
            </p:spPr>
            <p:txBody>
              <a:bodyPr/>
              <a:lstStyle/>
              <a:p>
                <a:r>
                  <a:rPr lang="ja-JP" altLang="en-US">
                    <a:noFill/>
                  </a:rPr>
                  <a:t> </a:t>
                </a:r>
              </a:p>
            </p:txBody>
          </p:sp>
        </mc:Fallback>
      </mc:AlternateContent>
      <p:grpSp>
        <p:nvGrpSpPr>
          <p:cNvPr id="41" name="図形グループ 37">
            <a:extLst>
              <a:ext uri="{FF2B5EF4-FFF2-40B4-BE49-F238E27FC236}">
                <a16:creationId xmlns:a16="http://schemas.microsoft.com/office/drawing/2014/main" id="{D25BBEBE-BDFB-EC48-B15C-41CC1BEB98D5}"/>
              </a:ext>
            </a:extLst>
          </p:cNvPr>
          <p:cNvGrpSpPr/>
          <p:nvPr/>
        </p:nvGrpSpPr>
        <p:grpSpPr>
          <a:xfrm>
            <a:off x="3085504" y="3473499"/>
            <a:ext cx="4437620" cy="1612373"/>
            <a:chOff x="2939302" y="4758403"/>
            <a:chExt cx="5916826" cy="2149830"/>
          </a:xfrm>
        </p:grpSpPr>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F00F729-4487-BD40-951D-1FC19AC13C30}"/>
                    </a:ext>
                  </a:extLst>
                </p:cNvPr>
                <p:cNvSpPr txBox="1"/>
                <p:nvPr/>
              </p:nvSpPr>
              <p:spPr>
                <a:xfrm>
                  <a:off x="6924915" y="5191554"/>
                  <a:ext cx="1609438" cy="6852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950" i="1">
                            <a:latin typeface="Cambria Math" charset="0"/>
                            <a:ea typeface="Meiryo" charset="-128"/>
                            <a:cs typeface="Meiryo" charset="-128"/>
                          </a:rPr>
                          <m:t>𝑧</m:t>
                        </m:r>
                        <m:r>
                          <a:rPr lang="en-US" altLang="ja-JP" sz="1950" i="1">
                            <a:latin typeface="Cambria Math" charset="0"/>
                            <a:ea typeface="Meiryo" charset="-128"/>
                            <a:cs typeface="Meiryo" charset="-128"/>
                          </a:rPr>
                          <m:t>=</m:t>
                        </m:r>
                        <m:f>
                          <m:fPr>
                            <m:ctrlPr>
                              <a:rPr lang="mr-IN" altLang="ja-JP" sz="1950" i="1">
                                <a:latin typeface="Cambria Math" panose="02040503050406030204" pitchFamily="18" charset="0"/>
                                <a:ea typeface="Meiryo" charset="-128"/>
                                <a:cs typeface="Meiryo" charset="-128"/>
                              </a:rPr>
                            </m:ctrlPr>
                          </m:fPr>
                          <m:num>
                            <m:r>
                              <a:rPr lang="en-US" altLang="ja-JP" sz="1950" i="1">
                                <a:latin typeface="Cambria Math" charset="0"/>
                                <a:ea typeface="Meiryo" charset="-128"/>
                                <a:cs typeface="Meiryo" charset="-128"/>
                              </a:rPr>
                              <m:t>𝑥</m:t>
                            </m:r>
                            <m:r>
                              <a:rPr lang="en-US" altLang="ja-JP" sz="1950" i="1">
                                <a:latin typeface="Cambria Math" charset="0"/>
                                <a:ea typeface="Meiryo" charset="-128"/>
                                <a:cs typeface="Meiryo" charset="-128"/>
                              </a:rPr>
                              <m:t>−</m:t>
                            </m:r>
                            <m:r>
                              <a:rPr lang="en-US" altLang="ja-JP" sz="1950" i="1">
                                <a:latin typeface="Cambria Math" charset="0"/>
                                <a:ea typeface="Meiryo" charset="-128"/>
                                <a:cs typeface="Meiryo" charset="-128"/>
                              </a:rPr>
                              <m:t>𝜇</m:t>
                            </m:r>
                          </m:num>
                          <m:den>
                            <m:r>
                              <a:rPr lang="mr-IN" altLang="ja-JP" sz="1950" i="1">
                                <a:latin typeface="Cambria Math" charset="0"/>
                                <a:ea typeface="Meiryo" charset="-128"/>
                                <a:cs typeface="Meiryo" charset="-128"/>
                              </a:rPr>
                              <m:t>𝜎</m:t>
                            </m:r>
                          </m:den>
                        </m:f>
                      </m:oMath>
                    </m:oMathPara>
                  </a14:m>
                  <a:endParaRPr lang="ja-JP" altLang="en-US" sz="1950" dirty="0">
                    <a:latin typeface="Meiryo" charset="-128"/>
                    <a:ea typeface="Meiryo" charset="-128"/>
                    <a:cs typeface="Meiryo" charset="-128"/>
                  </a:endParaRPr>
                </a:p>
              </p:txBody>
            </p:sp>
          </mc:Choice>
          <mc:Fallback xmlns="">
            <p:sp>
              <p:nvSpPr>
                <p:cNvPr id="42" name="テキスト ボックス 41">
                  <a:extLst>
                    <a:ext uri="{FF2B5EF4-FFF2-40B4-BE49-F238E27FC236}">
                      <a16:creationId xmlns:a16="http://schemas.microsoft.com/office/drawing/2014/main" id="{8F00F729-4487-BD40-951D-1FC19AC13C30}"/>
                    </a:ext>
                  </a:extLst>
                </p:cNvPr>
                <p:cNvSpPr txBox="1">
                  <a:spLocks noRot="1" noChangeAspect="1" noMove="1" noResize="1" noEditPoints="1" noAdjustHandles="1" noChangeArrowheads="1" noChangeShapeType="1" noTextEdit="1"/>
                </p:cNvSpPr>
                <p:nvPr/>
              </p:nvSpPr>
              <p:spPr>
                <a:xfrm>
                  <a:off x="6924915" y="5191554"/>
                  <a:ext cx="1609438" cy="685231"/>
                </a:xfrm>
                <a:prstGeom prst="rect">
                  <a:avLst/>
                </a:prstGeom>
                <a:blipFill>
                  <a:blip r:embed="rId5"/>
                  <a:stretch>
                    <a:fillRect l="-1042" t="-2439" b="-9756"/>
                  </a:stretch>
                </a:blipFill>
              </p:spPr>
              <p:txBody>
                <a:bodyPr/>
                <a:lstStyle/>
                <a:p>
                  <a:r>
                    <a:rPr lang="ja-JP" altLang="en-US">
                      <a:noFill/>
                    </a:rPr>
                    <a:t> </a:t>
                  </a:r>
                </a:p>
              </p:txBody>
            </p:sp>
          </mc:Fallback>
        </mc:AlternateContent>
        <p:grpSp>
          <p:nvGrpSpPr>
            <p:cNvPr id="43" name="図形グループ 36">
              <a:extLst>
                <a:ext uri="{FF2B5EF4-FFF2-40B4-BE49-F238E27FC236}">
                  <a16:creationId xmlns:a16="http://schemas.microsoft.com/office/drawing/2014/main" id="{C3B1BF1E-E48A-7745-8B51-43D5B81D258D}"/>
                </a:ext>
              </a:extLst>
            </p:cNvPr>
            <p:cNvGrpSpPr/>
            <p:nvPr/>
          </p:nvGrpSpPr>
          <p:grpSpPr>
            <a:xfrm>
              <a:off x="2939302" y="4758403"/>
              <a:ext cx="5916826" cy="2149830"/>
              <a:chOff x="2939302" y="4758403"/>
              <a:chExt cx="5916826" cy="2149830"/>
            </a:xfrm>
          </p:grpSpPr>
          <p:sp>
            <p:nvSpPr>
              <p:cNvPr id="44" name="角丸四角形 43">
                <a:extLst>
                  <a:ext uri="{FF2B5EF4-FFF2-40B4-BE49-F238E27FC236}">
                    <a16:creationId xmlns:a16="http://schemas.microsoft.com/office/drawing/2014/main" id="{83E46823-A1D9-A547-A90C-6C51186C4E18}"/>
                  </a:ext>
                </a:extLst>
              </p:cNvPr>
              <p:cNvSpPr/>
              <p:nvPr/>
            </p:nvSpPr>
            <p:spPr>
              <a:xfrm>
                <a:off x="6603143" y="4758403"/>
                <a:ext cx="2252985" cy="1426916"/>
              </a:xfrm>
              <a:prstGeom prst="roundRect">
                <a:avLst/>
              </a:prstGeom>
              <a:solidFill>
                <a:schemeClr val="accent2">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97"/>
              </a:p>
            </p:txBody>
          </p: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185872FA-BD2B-1D44-A5F1-AD1A053C51D3}"/>
                      </a:ext>
                    </a:extLst>
                  </p:cNvPr>
                  <p:cNvSpPr/>
                  <p:nvPr/>
                </p:nvSpPr>
                <p:spPr>
                  <a:xfrm>
                    <a:off x="2939302" y="6477346"/>
                    <a:ext cx="46217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𝑧</m:t>
                          </m:r>
                        </m:oMath>
                      </m:oMathPara>
                    </a14:m>
                    <a:endParaRPr lang="ja-JP" altLang="en-US" sz="1500" dirty="0">
                      <a:latin typeface="Meiryo" charset="-128"/>
                      <a:ea typeface="Meiryo" charset="-128"/>
                      <a:cs typeface="Meiryo" charset="-128"/>
                    </a:endParaRPr>
                  </a:p>
                </p:txBody>
              </p:sp>
            </mc:Choice>
            <mc:Fallback xmlns="">
              <p:sp>
                <p:nvSpPr>
                  <p:cNvPr id="45" name="正方形/長方形 44">
                    <a:extLst>
                      <a:ext uri="{FF2B5EF4-FFF2-40B4-BE49-F238E27FC236}">
                        <a16:creationId xmlns:a16="http://schemas.microsoft.com/office/drawing/2014/main" id="{185872FA-BD2B-1D44-A5F1-AD1A053C51D3}"/>
                      </a:ext>
                    </a:extLst>
                  </p:cNvPr>
                  <p:cNvSpPr>
                    <a:spLocks noRot="1" noChangeAspect="1" noMove="1" noResize="1" noEditPoints="1" noAdjustHandles="1" noChangeArrowheads="1" noChangeShapeType="1" noTextEdit="1"/>
                  </p:cNvSpPr>
                  <p:nvPr/>
                </p:nvSpPr>
                <p:spPr>
                  <a:xfrm>
                    <a:off x="2939302" y="6477346"/>
                    <a:ext cx="462177" cy="430887"/>
                  </a:xfrm>
                  <a:prstGeom prst="rect">
                    <a:avLst/>
                  </a:prstGeom>
                  <a:blipFill>
                    <a:blip r:embed="rId10"/>
                    <a:stretch>
                      <a:fillRect/>
                    </a:stretch>
                  </a:blipFill>
                </p:spPr>
                <p:txBody>
                  <a:bodyPr/>
                  <a:lstStyle/>
                  <a:p>
                    <a:r>
                      <a:rPr lang="ja-JP" altLang="en-US">
                        <a:noFill/>
                      </a:rPr>
                      <a:t> </a:t>
                    </a:r>
                  </a:p>
                </p:txBody>
              </p:sp>
            </mc:Fallback>
          </mc:AlternateContent>
        </p:grpSp>
      </p:grpSp>
      <p:cxnSp>
        <p:nvCxnSpPr>
          <p:cNvPr id="46" name="直線コネクタ 45">
            <a:extLst>
              <a:ext uri="{FF2B5EF4-FFF2-40B4-BE49-F238E27FC236}">
                <a16:creationId xmlns:a16="http://schemas.microsoft.com/office/drawing/2014/main" id="{EF6BC1DB-A2E8-0743-820F-5F00ACA77A8A}"/>
              </a:ext>
            </a:extLst>
          </p:cNvPr>
          <p:cNvCxnSpPr>
            <a:cxnSpLocks/>
          </p:cNvCxnSpPr>
          <p:nvPr/>
        </p:nvCxnSpPr>
        <p:spPr>
          <a:xfrm>
            <a:off x="3247881" y="463025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299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図 42">
            <a:extLst>
              <a:ext uri="{FF2B5EF4-FFF2-40B4-BE49-F238E27FC236}">
                <a16:creationId xmlns:a16="http://schemas.microsoft.com/office/drawing/2014/main" id="{E5D5D0AC-FED2-4F43-805B-E5CE4DDDA5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73693" y="3148029"/>
            <a:ext cx="1959366" cy="1596083"/>
          </a:xfrm>
          <a:prstGeom prst="rect">
            <a:avLst/>
          </a:prstGeom>
        </p:spPr>
      </p:pic>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15824" y="1121521"/>
            <a:ext cx="3270926" cy="1596083"/>
          </a:xfrm>
          <a:prstGeom prst="rect">
            <a:avLst/>
          </a:prstGeom>
        </p:spPr>
      </p:pic>
      <mc:AlternateContent xmlns:mc="http://schemas.openxmlformats.org/markup-compatibility/2006" xmlns:a14="http://schemas.microsoft.com/office/drawing/2010/main">
        <mc:Choice Requires="a14">
          <p:sp>
            <p:nvSpPr>
              <p:cNvPr id="32" name="正方形/長方形 31"/>
              <p:cNvSpPr/>
              <p:nvPr/>
            </p:nvSpPr>
            <p:spPr>
              <a:xfrm>
                <a:off x="6771767" y="943532"/>
                <a:ext cx="1318823"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(120,30)</m:t>
                      </m:r>
                    </m:oMath>
                  </m:oMathPara>
                </a14:m>
                <a:endParaRPr lang="ja-JP" altLang="en-US" sz="1800"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6771767" y="943532"/>
                <a:ext cx="1318823" cy="369332"/>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53025" y="3763779"/>
                <a:ext cx="1338729" cy="5637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950" i="1">
                          <a:latin typeface="Cambria Math" charset="0"/>
                          <a:ea typeface="Meiryo" charset="-128"/>
                          <a:cs typeface="Meiryo" charset="-128"/>
                        </a:rPr>
                        <m:t>𝑧</m:t>
                      </m:r>
                      <m:r>
                        <a:rPr lang="en-US" altLang="ja-JP" sz="1950" i="1">
                          <a:latin typeface="Cambria Math" charset="0"/>
                          <a:ea typeface="Meiryo" charset="-128"/>
                          <a:cs typeface="Meiryo" charset="-128"/>
                        </a:rPr>
                        <m:t>=</m:t>
                      </m:r>
                      <m:f>
                        <m:fPr>
                          <m:ctrlPr>
                            <a:rPr lang="mr-IN" altLang="ja-JP" sz="1950" i="1">
                              <a:latin typeface="Cambria Math" panose="02040503050406030204" pitchFamily="18" charset="0"/>
                              <a:ea typeface="Meiryo" charset="-128"/>
                              <a:cs typeface="Meiryo" charset="-128"/>
                            </a:rPr>
                          </m:ctrlPr>
                        </m:fPr>
                        <m:num>
                          <m:r>
                            <a:rPr lang="en-US" altLang="ja-JP" sz="1950" i="1">
                              <a:latin typeface="Cambria Math" charset="0"/>
                              <a:ea typeface="Meiryo" charset="-128"/>
                              <a:cs typeface="Meiryo" charset="-128"/>
                            </a:rPr>
                            <m:t>𝑥</m:t>
                          </m:r>
                          <m:r>
                            <a:rPr lang="en-US" altLang="ja-JP" sz="1950" i="1">
                              <a:latin typeface="Cambria Math" charset="0"/>
                              <a:ea typeface="Meiryo" charset="-128"/>
                              <a:cs typeface="Meiryo" charset="-128"/>
                            </a:rPr>
                            <m:t>−120</m:t>
                          </m:r>
                        </m:num>
                        <m:den>
                          <m:r>
                            <a:rPr lang="en-US" altLang="ja-JP" sz="1950" i="1">
                              <a:latin typeface="Cambria Math" panose="02040503050406030204" pitchFamily="18" charset="0"/>
                              <a:ea typeface="Meiryo" charset="-128"/>
                              <a:cs typeface="Meiryo" charset="-128"/>
                            </a:rPr>
                            <m:t>30</m:t>
                          </m:r>
                        </m:den>
                      </m:f>
                    </m:oMath>
                  </m:oMathPara>
                </a14:m>
                <a:endParaRPr lang="ja-JP" altLang="en-US" sz="195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53025" y="3763779"/>
                <a:ext cx="1338729" cy="563744"/>
              </a:xfrm>
              <a:prstGeom prst="rect">
                <a:avLst/>
              </a:prstGeom>
              <a:blipFill>
                <a:blip r:embed="rId5"/>
                <a:stretch>
                  <a:fillRect l="-5607" r="-935" b="-15556"/>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2E1BDA4F-7BD0-C842-A42D-AFE7C5C5160D}"/>
              </a:ext>
            </a:extLst>
          </p:cNvPr>
          <p:cNvSpPr txBox="1"/>
          <p:nvPr/>
        </p:nvSpPr>
        <p:spPr>
          <a:xfrm>
            <a:off x="2764863" y="4785789"/>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０</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749CC36-3E15-AE49-AE6B-6DB6DBC0CB9D}"/>
                  </a:ext>
                </a:extLst>
              </p:cNvPr>
              <p:cNvSpPr txBox="1"/>
              <p:nvPr/>
            </p:nvSpPr>
            <p:spPr>
              <a:xfrm>
                <a:off x="6367396" y="2724660"/>
                <a:ext cx="567784"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749CC36-3E15-AE49-AE6B-6DB6DBC0CB9D}"/>
                  </a:ext>
                </a:extLst>
              </p:cNvPr>
              <p:cNvSpPr txBox="1">
                <a:spLocks noRot="1" noChangeAspect="1" noMove="1" noResize="1" noEditPoints="1" noAdjustHandles="1" noChangeArrowheads="1" noChangeShapeType="1" noTextEdit="1"/>
              </p:cNvSpPr>
              <p:nvPr/>
            </p:nvSpPr>
            <p:spPr>
              <a:xfrm>
                <a:off x="6367396" y="2724660"/>
                <a:ext cx="567784" cy="3231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8B24F66-D6E2-644A-B63A-448469FCF2CC}"/>
                  </a:ext>
                </a:extLst>
              </p:cNvPr>
              <p:cNvSpPr txBox="1"/>
              <p:nvPr/>
            </p:nvSpPr>
            <p:spPr>
              <a:xfrm>
                <a:off x="7063197" y="2717604"/>
                <a:ext cx="3588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38B24F66-D6E2-644A-B63A-448469FCF2CC}"/>
                  </a:ext>
                </a:extLst>
              </p:cNvPr>
              <p:cNvSpPr txBox="1">
                <a:spLocks noRot="1" noChangeAspect="1" noMove="1" noResize="1" noEditPoints="1" noAdjustHandles="1" noChangeArrowheads="1" noChangeShapeType="1" noTextEdit="1"/>
              </p:cNvSpPr>
              <p:nvPr/>
            </p:nvSpPr>
            <p:spPr>
              <a:xfrm>
                <a:off x="7063197" y="2717604"/>
                <a:ext cx="358816" cy="323165"/>
              </a:xfrm>
              <a:prstGeom prst="rect">
                <a:avLst/>
              </a:prstGeom>
              <a:blipFill>
                <a:blip r:embed="rId7"/>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88217B33-01DC-3D4C-9CE7-2B5986FCF4E1}"/>
              </a:ext>
            </a:extLst>
          </p:cNvPr>
          <p:cNvCxnSpPr>
            <a:cxnSpLocks/>
          </p:cNvCxnSpPr>
          <p:nvPr/>
        </p:nvCxnSpPr>
        <p:spPr>
          <a:xfrm>
            <a:off x="6651287" y="18343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EE31302-7D48-884E-8D6A-63E5022FA339}"/>
              </a:ext>
            </a:extLst>
          </p:cNvPr>
          <p:cNvCxnSpPr>
            <a:cxnSpLocks/>
          </p:cNvCxnSpPr>
          <p:nvPr/>
        </p:nvCxnSpPr>
        <p:spPr>
          <a:xfrm>
            <a:off x="2953376" y="3934283"/>
            <a:ext cx="29793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1C0A16B-32A6-4446-9018-973F6D87C852}"/>
              </a:ext>
            </a:extLst>
          </p:cNvPr>
          <p:cNvSpPr txBox="1"/>
          <p:nvPr/>
        </p:nvSpPr>
        <p:spPr>
          <a:xfrm>
            <a:off x="2861493" y="4153458"/>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１</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3A1C73E-7F17-A543-B3F9-83CA49AF3B7D}"/>
                  </a:ext>
                </a:extLst>
              </p:cNvPr>
              <p:cNvSpPr txBox="1"/>
              <p:nvPr/>
            </p:nvSpPr>
            <p:spPr>
              <a:xfrm>
                <a:off x="6642147" y="18738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39" name="テキスト ボックス 38">
                <a:extLst>
                  <a:ext uri="{FF2B5EF4-FFF2-40B4-BE49-F238E27FC236}">
                    <a16:creationId xmlns:a16="http://schemas.microsoft.com/office/drawing/2014/main" id="{93A1C73E-7F17-A543-B3F9-83CA49AF3B7D}"/>
                  </a:ext>
                </a:extLst>
              </p:cNvPr>
              <p:cNvSpPr txBox="1">
                <a:spLocks noRot="1" noChangeAspect="1" noMove="1" noResize="1" noEditPoints="1" noAdjustHandles="1" noChangeArrowheads="1" noChangeShapeType="1" noTextEdit="1"/>
              </p:cNvSpPr>
              <p:nvPr/>
            </p:nvSpPr>
            <p:spPr>
              <a:xfrm>
                <a:off x="6642147" y="1873881"/>
                <a:ext cx="461986" cy="323165"/>
              </a:xfrm>
              <a:prstGeom prst="rect">
                <a:avLst/>
              </a:prstGeom>
              <a:blipFill>
                <a:blip r:embed="rId8"/>
                <a:stretch>
                  <a:fillRect/>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64EDE6E1-53B6-BC4C-B232-E47C1736D827}"/>
              </a:ext>
            </a:extLst>
          </p:cNvPr>
          <p:cNvCxnSpPr>
            <a:cxnSpLocks/>
          </p:cNvCxnSpPr>
          <p:nvPr/>
        </p:nvCxnSpPr>
        <p:spPr>
          <a:xfrm>
            <a:off x="6651287" y="258101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32258DF-8DF8-7E4A-94CF-C006A26432D5}"/>
              </a:ext>
            </a:extLst>
          </p:cNvPr>
          <p:cNvCxnSpPr>
            <a:cxnSpLocks/>
          </p:cNvCxnSpPr>
          <p:nvPr/>
        </p:nvCxnSpPr>
        <p:spPr>
          <a:xfrm>
            <a:off x="7219699" y="2586081"/>
            <a:ext cx="1" cy="160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C0D5130-9E96-0B47-ADE3-F56EAA08348B}"/>
              </a:ext>
            </a:extLst>
          </p:cNvPr>
          <p:cNvCxnSpPr>
            <a:cxnSpLocks/>
          </p:cNvCxnSpPr>
          <p:nvPr/>
        </p:nvCxnSpPr>
        <p:spPr>
          <a:xfrm>
            <a:off x="2956600" y="4604446"/>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角丸四角形 41">
            <a:extLst>
              <a:ext uri="{FF2B5EF4-FFF2-40B4-BE49-F238E27FC236}">
                <a16:creationId xmlns:a16="http://schemas.microsoft.com/office/drawing/2014/main" id="{36AE8478-9634-3B45-8DE6-81D745631D0D}"/>
              </a:ext>
            </a:extLst>
          </p:cNvPr>
          <p:cNvSpPr/>
          <p:nvPr/>
        </p:nvSpPr>
        <p:spPr>
          <a:xfrm>
            <a:off x="5833384" y="3473498"/>
            <a:ext cx="1689740" cy="1070187"/>
          </a:xfrm>
          <a:prstGeom prst="roundRect">
            <a:avLst/>
          </a:prstGeom>
          <a:solidFill>
            <a:schemeClr val="accent2">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97"/>
          </a:p>
        </p:txBody>
      </p:sp>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958C1C10-5225-664D-9CC1-86C127E1DB68}"/>
                  </a:ext>
                </a:extLst>
              </p:cNvPr>
              <p:cNvSpPr/>
              <p:nvPr/>
            </p:nvSpPr>
            <p:spPr>
              <a:xfrm>
                <a:off x="1596783" y="3417530"/>
                <a:ext cx="934102"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(0,1)</m:t>
                      </m:r>
                    </m:oMath>
                  </m:oMathPara>
                </a14:m>
                <a:endParaRPr lang="ja-JP" altLang="en-US" sz="1800" i="1" dirty="0">
                  <a:latin typeface="Meiryo" charset="-128"/>
                  <a:ea typeface="Meiryo" charset="-128"/>
                  <a:cs typeface="Meiryo" charset="-128"/>
                </a:endParaRPr>
              </a:p>
            </p:txBody>
          </p:sp>
        </mc:Choice>
        <mc:Fallback xmlns="">
          <p:sp>
            <p:nvSpPr>
              <p:cNvPr id="44" name="正方形/長方形 43">
                <a:extLst>
                  <a:ext uri="{FF2B5EF4-FFF2-40B4-BE49-F238E27FC236}">
                    <a16:creationId xmlns:a16="http://schemas.microsoft.com/office/drawing/2014/main" id="{958C1C10-5225-664D-9CC1-86C127E1DB68}"/>
                  </a:ext>
                </a:extLst>
              </p:cNvPr>
              <p:cNvSpPr>
                <a:spLocks noRot="1" noChangeAspect="1" noMove="1" noResize="1" noEditPoints="1" noAdjustHandles="1" noChangeArrowheads="1" noChangeShapeType="1" noTextEdit="1"/>
              </p:cNvSpPr>
              <p:nvPr/>
            </p:nvSpPr>
            <p:spPr>
              <a:xfrm>
                <a:off x="1596783" y="3417530"/>
                <a:ext cx="934102" cy="369332"/>
              </a:xfrm>
              <a:prstGeom prst="rect">
                <a:avLst/>
              </a:prstGeom>
              <a:blipFill>
                <a:blip r:embed="rId9"/>
                <a:stretch>
                  <a:fillRect b="-10000"/>
                </a:stretch>
              </a:blipFill>
            </p:spPr>
            <p:txBody>
              <a:bodyPr/>
              <a:lstStyle/>
              <a:p>
                <a:r>
                  <a:rPr lang="ja-JP" altLang="en-US">
                    <a:noFill/>
                  </a:rPr>
                  <a:t> </a:t>
                </a:r>
              </a:p>
            </p:txBody>
          </p:sp>
        </mc:Fallback>
      </mc:AlternateContent>
      <p:cxnSp>
        <p:nvCxnSpPr>
          <p:cNvPr id="50" name="直線コネクタ 49">
            <a:extLst>
              <a:ext uri="{FF2B5EF4-FFF2-40B4-BE49-F238E27FC236}">
                <a16:creationId xmlns:a16="http://schemas.microsoft.com/office/drawing/2014/main" id="{0FC74F97-4DA7-8940-8F6C-6FBC2248E720}"/>
              </a:ext>
            </a:extLst>
          </p:cNvPr>
          <p:cNvCxnSpPr>
            <a:cxnSpLocks/>
          </p:cNvCxnSpPr>
          <p:nvPr/>
        </p:nvCxnSpPr>
        <p:spPr>
          <a:xfrm>
            <a:off x="3247881" y="463025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a:extLst>
                  <a:ext uri="{FF2B5EF4-FFF2-40B4-BE49-F238E27FC236}">
                    <a16:creationId xmlns:a16="http://schemas.microsoft.com/office/drawing/2014/main" id="{C390C203-156D-C947-AB08-630881897EC4}"/>
                  </a:ext>
                </a:extLst>
              </p:cNvPr>
              <p:cNvSpPr/>
              <p:nvPr/>
            </p:nvSpPr>
            <p:spPr>
              <a:xfrm>
                <a:off x="3085504" y="4762706"/>
                <a:ext cx="346633"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𝑧</m:t>
                      </m:r>
                    </m:oMath>
                  </m:oMathPara>
                </a14:m>
                <a:endParaRPr lang="ja-JP" altLang="en-US" sz="1500" dirty="0">
                  <a:latin typeface="Meiryo" charset="-128"/>
                  <a:ea typeface="Meiryo" charset="-128"/>
                  <a:cs typeface="Meiryo" charset="-128"/>
                </a:endParaRPr>
              </a:p>
            </p:txBody>
          </p:sp>
        </mc:Choice>
        <mc:Fallback xmlns="">
          <p:sp>
            <p:nvSpPr>
              <p:cNvPr id="51" name="正方形/長方形 50">
                <a:extLst>
                  <a:ext uri="{FF2B5EF4-FFF2-40B4-BE49-F238E27FC236}">
                    <a16:creationId xmlns:a16="http://schemas.microsoft.com/office/drawing/2014/main" id="{C390C203-156D-C947-AB08-630881897EC4}"/>
                  </a:ext>
                </a:extLst>
              </p:cNvPr>
              <p:cNvSpPr>
                <a:spLocks noRot="1" noChangeAspect="1" noMove="1" noResize="1" noEditPoints="1" noAdjustHandles="1" noChangeArrowheads="1" noChangeShapeType="1" noTextEdit="1"/>
              </p:cNvSpPr>
              <p:nvPr/>
            </p:nvSpPr>
            <p:spPr>
              <a:xfrm>
                <a:off x="3085504" y="4762706"/>
                <a:ext cx="346633" cy="323165"/>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5031095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69C22462-325A-0A4F-BECB-7763F17E66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73693" y="3148029"/>
            <a:ext cx="1959366" cy="1596083"/>
          </a:xfrm>
          <a:prstGeom prst="rect">
            <a:avLst/>
          </a:prstGeom>
        </p:spPr>
      </p:pic>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15824" y="1121521"/>
            <a:ext cx="3270926" cy="1596083"/>
          </a:xfrm>
          <a:prstGeom prst="rect">
            <a:avLst/>
          </a:prstGeom>
        </p:spPr>
      </p:pic>
      <mc:AlternateContent xmlns:mc="http://schemas.openxmlformats.org/markup-compatibility/2006" xmlns:a14="http://schemas.microsoft.com/office/drawing/2010/main">
        <mc:Choice Requires="a14">
          <p:sp>
            <p:nvSpPr>
              <p:cNvPr id="32" name="正方形/長方形 31"/>
              <p:cNvSpPr/>
              <p:nvPr/>
            </p:nvSpPr>
            <p:spPr>
              <a:xfrm>
                <a:off x="6771767" y="943532"/>
                <a:ext cx="1318823"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(120,30)</m:t>
                      </m:r>
                    </m:oMath>
                  </m:oMathPara>
                </a14:m>
                <a:endParaRPr lang="ja-JP" altLang="en-US" sz="1800"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6771767" y="943532"/>
                <a:ext cx="1318823" cy="369332"/>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53025" y="3763779"/>
                <a:ext cx="1338729" cy="5637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950" i="1">
                          <a:latin typeface="Cambria Math" charset="0"/>
                          <a:ea typeface="Meiryo" charset="-128"/>
                          <a:cs typeface="Meiryo" charset="-128"/>
                        </a:rPr>
                        <m:t>𝑧</m:t>
                      </m:r>
                      <m:r>
                        <a:rPr lang="en-US" altLang="ja-JP" sz="1950" i="1">
                          <a:latin typeface="Cambria Math" charset="0"/>
                          <a:ea typeface="Meiryo" charset="-128"/>
                          <a:cs typeface="Meiryo" charset="-128"/>
                        </a:rPr>
                        <m:t>=</m:t>
                      </m:r>
                      <m:f>
                        <m:fPr>
                          <m:ctrlPr>
                            <a:rPr lang="mr-IN" altLang="ja-JP" sz="1950" i="1">
                              <a:latin typeface="Cambria Math" panose="02040503050406030204" pitchFamily="18" charset="0"/>
                              <a:ea typeface="Meiryo" charset="-128"/>
                              <a:cs typeface="Meiryo" charset="-128"/>
                            </a:rPr>
                          </m:ctrlPr>
                        </m:fPr>
                        <m:num>
                          <m:r>
                            <a:rPr lang="en-US" altLang="ja-JP" sz="1950" i="1">
                              <a:latin typeface="Cambria Math" charset="0"/>
                              <a:ea typeface="Meiryo" charset="-128"/>
                              <a:cs typeface="Meiryo" charset="-128"/>
                            </a:rPr>
                            <m:t>𝑥</m:t>
                          </m:r>
                          <m:r>
                            <a:rPr lang="en-US" altLang="ja-JP" sz="1950" i="1">
                              <a:latin typeface="Cambria Math" charset="0"/>
                              <a:ea typeface="Meiryo" charset="-128"/>
                              <a:cs typeface="Meiryo" charset="-128"/>
                            </a:rPr>
                            <m:t>−120</m:t>
                          </m:r>
                        </m:num>
                        <m:den>
                          <m:r>
                            <a:rPr lang="en-US" altLang="ja-JP" sz="1950" i="1">
                              <a:latin typeface="Cambria Math" panose="02040503050406030204" pitchFamily="18" charset="0"/>
                              <a:ea typeface="Meiryo" charset="-128"/>
                              <a:cs typeface="Meiryo" charset="-128"/>
                            </a:rPr>
                            <m:t>30</m:t>
                          </m:r>
                        </m:den>
                      </m:f>
                    </m:oMath>
                  </m:oMathPara>
                </a14:m>
                <a:endParaRPr lang="ja-JP" altLang="en-US" sz="195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53025" y="3763779"/>
                <a:ext cx="1338729" cy="563744"/>
              </a:xfrm>
              <a:prstGeom prst="rect">
                <a:avLst/>
              </a:prstGeom>
              <a:blipFill>
                <a:blip r:embed="rId5"/>
                <a:stretch>
                  <a:fillRect l="-5607" r="-935" b="-15556"/>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2E1BDA4F-7BD0-C842-A42D-AFE7C5C5160D}"/>
              </a:ext>
            </a:extLst>
          </p:cNvPr>
          <p:cNvSpPr txBox="1"/>
          <p:nvPr/>
        </p:nvSpPr>
        <p:spPr>
          <a:xfrm>
            <a:off x="2764863" y="4785789"/>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０</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749CC36-3E15-AE49-AE6B-6DB6DBC0CB9D}"/>
                  </a:ext>
                </a:extLst>
              </p:cNvPr>
              <p:cNvSpPr txBox="1"/>
              <p:nvPr/>
            </p:nvSpPr>
            <p:spPr>
              <a:xfrm>
                <a:off x="6367396" y="2724660"/>
                <a:ext cx="567784"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749CC36-3E15-AE49-AE6B-6DB6DBC0CB9D}"/>
                  </a:ext>
                </a:extLst>
              </p:cNvPr>
              <p:cNvSpPr txBox="1">
                <a:spLocks noRot="1" noChangeAspect="1" noMove="1" noResize="1" noEditPoints="1" noAdjustHandles="1" noChangeArrowheads="1" noChangeShapeType="1" noTextEdit="1"/>
              </p:cNvSpPr>
              <p:nvPr/>
            </p:nvSpPr>
            <p:spPr>
              <a:xfrm>
                <a:off x="6367396" y="2724660"/>
                <a:ext cx="567784" cy="3231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8B24F66-D6E2-644A-B63A-448469FCF2CC}"/>
                  </a:ext>
                </a:extLst>
              </p:cNvPr>
              <p:cNvSpPr txBox="1"/>
              <p:nvPr/>
            </p:nvSpPr>
            <p:spPr>
              <a:xfrm>
                <a:off x="7063197" y="2717604"/>
                <a:ext cx="3588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38B24F66-D6E2-644A-B63A-448469FCF2CC}"/>
                  </a:ext>
                </a:extLst>
              </p:cNvPr>
              <p:cNvSpPr txBox="1">
                <a:spLocks noRot="1" noChangeAspect="1" noMove="1" noResize="1" noEditPoints="1" noAdjustHandles="1" noChangeArrowheads="1" noChangeShapeType="1" noTextEdit="1"/>
              </p:cNvSpPr>
              <p:nvPr/>
            </p:nvSpPr>
            <p:spPr>
              <a:xfrm>
                <a:off x="7063197" y="2717604"/>
                <a:ext cx="358816" cy="323165"/>
              </a:xfrm>
              <a:prstGeom prst="rect">
                <a:avLst/>
              </a:prstGeom>
              <a:blipFill>
                <a:blip r:embed="rId7"/>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88217B33-01DC-3D4C-9CE7-2B5986FCF4E1}"/>
              </a:ext>
            </a:extLst>
          </p:cNvPr>
          <p:cNvCxnSpPr>
            <a:cxnSpLocks/>
          </p:cNvCxnSpPr>
          <p:nvPr/>
        </p:nvCxnSpPr>
        <p:spPr>
          <a:xfrm>
            <a:off x="6651287" y="18343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EE31302-7D48-884E-8D6A-63E5022FA339}"/>
              </a:ext>
            </a:extLst>
          </p:cNvPr>
          <p:cNvCxnSpPr>
            <a:cxnSpLocks/>
          </p:cNvCxnSpPr>
          <p:nvPr/>
        </p:nvCxnSpPr>
        <p:spPr>
          <a:xfrm>
            <a:off x="2953376" y="3934283"/>
            <a:ext cx="29793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1C0A16B-32A6-4446-9018-973F6D87C852}"/>
              </a:ext>
            </a:extLst>
          </p:cNvPr>
          <p:cNvSpPr txBox="1"/>
          <p:nvPr/>
        </p:nvSpPr>
        <p:spPr>
          <a:xfrm>
            <a:off x="2861493" y="4153458"/>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１</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3A1C73E-7F17-A543-B3F9-83CA49AF3B7D}"/>
                  </a:ext>
                </a:extLst>
              </p:cNvPr>
              <p:cNvSpPr txBox="1"/>
              <p:nvPr/>
            </p:nvSpPr>
            <p:spPr>
              <a:xfrm>
                <a:off x="6642147" y="18738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39" name="テキスト ボックス 38">
                <a:extLst>
                  <a:ext uri="{FF2B5EF4-FFF2-40B4-BE49-F238E27FC236}">
                    <a16:creationId xmlns:a16="http://schemas.microsoft.com/office/drawing/2014/main" id="{93A1C73E-7F17-A543-B3F9-83CA49AF3B7D}"/>
                  </a:ext>
                </a:extLst>
              </p:cNvPr>
              <p:cNvSpPr txBox="1">
                <a:spLocks noRot="1" noChangeAspect="1" noMove="1" noResize="1" noEditPoints="1" noAdjustHandles="1" noChangeArrowheads="1" noChangeShapeType="1" noTextEdit="1"/>
              </p:cNvSpPr>
              <p:nvPr/>
            </p:nvSpPr>
            <p:spPr>
              <a:xfrm>
                <a:off x="6642147" y="1873881"/>
                <a:ext cx="461986" cy="323165"/>
              </a:xfrm>
              <a:prstGeom prst="rect">
                <a:avLst/>
              </a:prstGeom>
              <a:blipFill>
                <a:blip r:embed="rId8"/>
                <a:stretch>
                  <a:fillRect/>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64EDE6E1-53B6-BC4C-B232-E47C1736D827}"/>
              </a:ext>
            </a:extLst>
          </p:cNvPr>
          <p:cNvCxnSpPr>
            <a:cxnSpLocks/>
          </p:cNvCxnSpPr>
          <p:nvPr/>
        </p:nvCxnSpPr>
        <p:spPr>
          <a:xfrm>
            <a:off x="6651287" y="258101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32258DF-8DF8-7E4A-94CF-C006A26432D5}"/>
              </a:ext>
            </a:extLst>
          </p:cNvPr>
          <p:cNvCxnSpPr>
            <a:cxnSpLocks/>
          </p:cNvCxnSpPr>
          <p:nvPr/>
        </p:nvCxnSpPr>
        <p:spPr>
          <a:xfrm>
            <a:off x="7219699" y="2586081"/>
            <a:ext cx="1" cy="160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C0D5130-9E96-0B47-ADE3-F56EAA08348B}"/>
              </a:ext>
            </a:extLst>
          </p:cNvPr>
          <p:cNvCxnSpPr>
            <a:cxnSpLocks/>
          </p:cNvCxnSpPr>
          <p:nvPr/>
        </p:nvCxnSpPr>
        <p:spPr>
          <a:xfrm>
            <a:off x="2956600" y="4604446"/>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角丸四角形 41">
            <a:extLst>
              <a:ext uri="{FF2B5EF4-FFF2-40B4-BE49-F238E27FC236}">
                <a16:creationId xmlns:a16="http://schemas.microsoft.com/office/drawing/2014/main" id="{36AE8478-9634-3B45-8DE6-81D745631D0D}"/>
              </a:ext>
            </a:extLst>
          </p:cNvPr>
          <p:cNvSpPr/>
          <p:nvPr/>
        </p:nvSpPr>
        <p:spPr>
          <a:xfrm>
            <a:off x="5833384" y="3473498"/>
            <a:ext cx="1689740" cy="1070187"/>
          </a:xfrm>
          <a:prstGeom prst="roundRect">
            <a:avLst/>
          </a:prstGeom>
          <a:solidFill>
            <a:schemeClr val="accent2">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97"/>
          </a:p>
        </p:txBody>
      </p:sp>
      <p:sp>
        <p:nvSpPr>
          <p:cNvPr id="5" name="下矢印 4">
            <a:extLst>
              <a:ext uri="{FF2B5EF4-FFF2-40B4-BE49-F238E27FC236}">
                <a16:creationId xmlns:a16="http://schemas.microsoft.com/office/drawing/2014/main" id="{81A5D4ED-8AB1-E546-986D-938182BF4FCB}"/>
              </a:ext>
            </a:extLst>
          </p:cNvPr>
          <p:cNvSpPr/>
          <p:nvPr/>
        </p:nvSpPr>
        <p:spPr>
          <a:xfrm rot="5400000">
            <a:off x="4148583" y="1153094"/>
            <a:ext cx="1062990" cy="155890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0"/>
          </a:p>
        </p:txBody>
      </p:sp>
      <p:sp>
        <p:nvSpPr>
          <p:cNvPr id="6" name="テキスト ボックス 5">
            <a:extLst>
              <a:ext uri="{FF2B5EF4-FFF2-40B4-BE49-F238E27FC236}">
                <a16:creationId xmlns:a16="http://schemas.microsoft.com/office/drawing/2014/main" id="{3E23B7DE-EE44-6443-9709-0B9CA1A228FB}"/>
              </a:ext>
            </a:extLst>
          </p:cNvPr>
          <p:cNvSpPr txBox="1"/>
          <p:nvPr/>
        </p:nvSpPr>
        <p:spPr>
          <a:xfrm>
            <a:off x="4156929" y="1834391"/>
            <a:ext cx="1314784" cy="323165"/>
          </a:xfrm>
          <a:prstGeom prst="rect">
            <a:avLst/>
          </a:prstGeom>
          <a:noFill/>
        </p:spPr>
        <p:txBody>
          <a:bodyPr wrap="none" rtlCol="0">
            <a:spAutoFit/>
          </a:bodyPr>
          <a:lstStyle/>
          <a:p>
            <a:r>
              <a:rPr kumimoji="1" lang="en-US" altLang="ja-JP" sz="1500" dirty="0">
                <a:latin typeface="メイリオ" panose="020B0604030504040204" pitchFamily="50" charset="-128"/>
                <a:ea typeface="メイリオ" panose="020B0604030504040204" pitchFamily="50" charset="-128"/>
              </a:rPr>
              <a:t>120</a:t>
            </a:r>
            <a:r>
              <a:rPr lang="ja-JP" altLang="en-US" sz="1500">
                <a:latin typeface="メイリオ" panose="020B0604030504040204" pitchFamily="50" charset="-128"/>
                <a:ea typeface="メイリオ" panose="020B0604030504040204" pitchFamily="50" charset="-128"/>
              </a:rPr>
              <a:t>平行移動</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123D65FB-B477-5145-9E82-1181254FD136}"/>
                  </a:ext>
                </a:extLst>
              </p:cNvPr>
              <p:cNvSpPr/>
              <p:nvPr/>
            </p:nvSpPr>
            <p:spPr>
              <a:xfrm>
                <a:off x="1596783" y="3417530"/>
                <a:ext cx="934102"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(0,1)</m:t>
                      </m:r>
                    </m:oMath>
                  </m:oMathPara>
                </a14:m>
                <a:endParaRPr lang="ja-JP" altLang="en-US" sz="1800" i="1" dirty="0">
                  <a:latin typeface="Meiryo" charset="-128"/>
                  <a:ea typeface="Meiryo" charset="-128"/>
                  <a:cs typeface="Meiryo" charset="-128"/>
                </a:endParaRPr>
              </a:p>
            </p:txBody>
          </p:sp>
        </mc:Choice>
        <mc:Fallback xmlns="">
          <p:sp>
            <p:nvSpPr>
              <p:cNvPr id="34" name="正方形/長方形 33">
                <a:extLst>
                  <a:ext uri="{FF2B5EF4-FFF2-40B4-BE49-F238E27FC236}">
                    <a16:creationId xmlns:a16="http://schemas.microsoft.com/office/drawing/2014/main" id="{123D65FB-B477-5145-9E82-1181254FD136}"/>
                  </a:ext>
                </a:extLst>
              </p:cNvPr>
              <p:cNvSpPr>
                <a:spLocks noRot="1" noChangeAspect="1" noMove="1" noResize="1" noEditPoints="1" noAdjustHandles="1" noChangeArrowheads="1" noChangeShapeType="1" noTextEdit="1"/>
              </p:cNvSpPr>
              <p:nvPr/>
            </p:nvSpPr>
            <p:spPr>
              <a:xfrm>
                <a:off x="1596783" y="3417530"/>
                <a:ext cx="934102" cy="369332"/>
              </a:xfrm>
              <a:prstGeom prst="rect">
                <a:avLst/>
              </a:prstGeom>
              <a:blipFill>
                <a:blip r:embed="rId9"/>
                <a:stretch>
                  <a:fillRect b="-10000"/>
                </a:stretch>
              </a:blipFill>
            </p:spPr>
            <p:txBody>
              <a:bodyPr/>
              <a:lstStyle/>
              <a:p>
                <a:r>
                  <a:rPr lang="ja-JP" altLang="en-US">
                    <a:noFill/>
                  </a:rPr>
                  <a:t> </a:t>
                </a:r>
              </a:p>
            </p:txBody>
          </p:sp>
        </mc:Fallback>
      </mc:AlternateContent>
      <p:cxnSp>
        <p:nvCxnSpPr>
          <p:cNvPr id="40" name="直線コネクタ 39">
            <a:extLst>
              <a:ext uri="{FF2B5EF4-FFF2-40B4-BE49-F238E27FC236}">
                <a16:creationId xmlns:a16="http://schemas.microsoft.com/office/drawing/2014/main" id="{CC4043F6-CC73-F74D-A2F8-78113DC27E65}"/>
              </a:ext>
            </a:extLst>
          </p:cNvPr>
          <p:cNvCxnSpPr>
            <a:cxnSpLocks/>
          </p:cNvCxnSpPr>
          <p:nvPr/>
        </p:nvCxnSpPr>
        <p:spPr>
          <a:xfrm>
            <a:off x="3247881" y="463025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正方形/長方形 40">
                <a:extLst>
                  <a:ext uri="{FF2B5EF4-FFF2-40B4-BE49-F238E27FC236}">
                    <a16:creationId xmlns:a16="http://schemas.microsoft.com/office/drawing/2014/main" id="{34AC0E06-3242-0748-8EE5-88044C2EEA28}"/>
                  </a:ext>
                </a:extLst>
              </p:cNvPr>
              <p:cNvSpPr/>
              <p:nvPr/>
            </p:nvSpPr>
            <p:spPr>
              <a:xfrm>
                <a:off x="3085504" y="4762706"/>
                <a:ext cx="346633"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𝑧</m:t>
                      </m:r>
                    </m:oMath>
                  </m:oMathPara>
                </a14:m>
                <a:endParaRPr lang="ja-JP" altLang="en-US" sz="1500" dirty="0">
                  <a:latin typeface="Meiryo" charset="-128"/>
                  <a:ea typeface="Meiryo" charset="-128"/>
                  <a:cs typeface="Meiryo" charset="-128"/>
                </a:endParaRPr>
              </a:p>
            </p:txBody>
          </p:sp>
        </mc:Choice>
        <mc:Fallback xmlns="">
          <p:sp>
            <p:nvSpPr>
              <p:cNvPr id="41" name="正方形/長方形 40">
                <a:extLst>
                  <a:ext uri="{FF2B5EF4-FFF2-40B4-BE49-F238E27FC236}">
                    <a16:creationId xmlns:a16="http://schemas.microsoft.com/office/drawing/2014/main" id="{34AC0E06-3242-0748-8EE5-88044C2EEA28}"/>
                  </a:ext>
                </a:extLst>
              </p:cNvPr>
              <p:cNvSpPr>
                <a:spLocks noRot="1" noChangeAspect="1" noMove="1" noResize="1" noEditPoints="1" noAdjustHandles="1" noChangeArrowheads="1" noChangeShapeType="1" noTextEdit="1"/>
              </p:cNvSpPr>
              <p:nvPr/>
            </p:nvSpPr>
            <p:spPr>
              <a:xfrm>
                <a:off x="3085504" y="4762706"/>
                <a:ext cx="346633" cy="323165"/>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258348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mc:AlternateContent xmlns:mc="http://schemas.openxmlformats.org/markup-compatibility/2006" xmlns:a14="http://schemas.microsoft.com/office/drawing/2010/main">
        <mc:Choice Requires="a14">
          <p:sp>
            <p:nvSpPr>
              <p:cNvPr id="32" name="正方形/長方形 31"/>
              <p:cNvSpPr/>
              <p:nvPr/>
            </p:nvSpPr>
            <p:spPr>
              <a:xfrm>
                <a:off x="6771767" y="943532"/>
                <a:ext cx="1318823"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(120,30)</m:t>
                      </m:r>
                    </m:oMath>
                  </m:oMathPara>
                </a14:m>
                <a:endParaRPr lang="ja-JP" altLang="en-US" sz="1800"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6771767" y="943532"/>
                <a:ext cx="1318823" cy="369332"/>
              </a:xfrm>
              <a:prstGeom prst="rect">
                <a:avLst/>
              </a:prstGeom>
              <a:blipFill>
                <a:blip r:embed="rId3"/>
                <a:stretch>
                  <a:fillRect b="-10000"/>
                </a:stretch>
              </a:blipFill>
            </p:spPr>
            <p:txBody>
              <a:bodyPr/>
              <a:lstStyle/>
              <a:p>
                <a:r>
                  <a:rPr lang="ja-JP" altLang="en-US">
                    <a:noFill/>
                  </a:rPr>
                  <a:t> </a:t>
                </a:r>
              </a:p>
            </p:txBody>
          </p:sp>
        </mc:Fallback>
      </mc:AlternateContent>
      <p:grpSp>
        <p:nvGrpSpPr>
          <p:cNvPr id="38" name="図形グループ 37"/>
          <p:cNvGrpSpPr/>
          <p:nvPr/>
        </p:nvGrpSpPr>
        <p:grpSpPr>
          <a:xfrm>
            <a:off x="1596783" y="3148029"/>
            <a:ext cx="5694971" cy="1744711"/>
            <a:chOff x="954342" y="4324443"/>
            <a:chExt cx="7593293" cy="2326280"/>
          </a:xfrm>
        </p:grpSpPr>
        <mc:AlternateContent xmlns:mc="http://schemas.openxmlformats.org/markup-compatibility/2006" xmlns:a14="http://schemas.microsoft.com/office/drawing/2010/main">
          <mc:Choice Requires="a14">
            <p:sp>
              <p:nvSpPr>
                <p:cNvPr id="28" name="テキスト ボックス 27"/>
                <p:cNvSpPr txBox="1"/>
                <p:nvPr/>
              </p:nvSpPr>
              <p:spPr>
                <a:xfrm>
                  <a:off x="6762663" y="5145444"/>
                  <a:ext cx="1784972" cy="751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950" i="1">
                            <a:latin typeface="Cambria Math" charset="0"/>
                            <a:ea typeface="Meiryo" charset="-128"/>
                            <a:cs typeface="Meiryo" charset="-128"/>
                          </a:rPr>
                          <m:t>𝑧</m:t>
                        </m:r>
                        <m:r>
                          <a:rPr lang="en-US" altLang="ja-JP" sz="1950" i="1">
                            <a:latin typeface="Cambria Math" charset="0"/>
                            <a:ea typeface="Meiryo" charset="-128"/>
                            <a:cs typeface="Meiryo" charset="-128"/>
                          </a:rPr>
                          <m:t>=</m:t>
                        </m:r>
                        <m:f>
                          <m:fPr>
                            <m:ctrlPr>
                              <a:rPr lang="mr-IN" altLang="ja-JP" sz="1950" i="1">
                                <a:latin typeface="Cambria Math" panose="02040503050406030204" pitchFamily="18" charset="0"/>
                                <a:ea typeface="Meiryo" charset="-128"/>
                                <a:cs typeface="Meiryo" charset="-128"/>
                              </a:rPr>
                            </m:ctrlPr>
                          </m:fPr>
                          <m:num>
                            <m:r>
                              <a:rPr lang="en-US" altLang="ja-JP" sz="1950" i="1">
                                <a:latin typeface="Cambria Math" charset="0"/>
                                <a:ea typeface="Meiryo" charset="-128"/>
                                <a:cs typeface="Meiryo" charset="-128"/>
                              </a:rPr>
                              <m:t>𝑥</m:t>
                            </m:r>
                            <m:r>
                              <a:rPr lang="en-US" altLang="ja-JP" sz="1950" i="1">
                                <a:latin typeface="Cambria Math" charset="0"/>
                                <a:ea typeface="Meiryo" charset="-128"/>
                                <a:cs typeface="Meiryo" charset="-128"/>
                              </a:rPr>
                              <m:t>−120</m:t>
                            </m:r>
                          </m:num>
                          <m:den>
                            <m:r>
                              <a:rPr lang="en-US" altLang="ja-JP" sz="1950" i="1">
                                <a:latin typeface="Cambria Math" panose="02040503050406030204" pitchFamily="18" charset="0"/>
                                <a:ea typeface="Meiryo" charset="-128"/>
                                <a:cs typeface="Meiryo" charset="-128"/>
                              </a:rPr>
                              <m:t>30</m:t>
                            </m:r>
                          </m:den>
                        </m:f>
                      </m:oMath>
                    </m:oMathPara>
                  </a14:m>
                  <a:endParaRPr lang="ja-JP" altLang="en-US" sz="195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6762663" y="5145444"/>
                  <a:ext cx="1784972" cy="751658"/>
                </a:xfrm>
                <a:prstGeom prst="rect">
                  <a:avLst/>
                </a:prstGeom>
                <a:blipFill>
                  <a:blip r:embed="rId4"/>
                  <a:stretch>
                    <a:fillRect l="-5607" r="-935" b="-15556"/>
                  </a:stretch>
                </a:blipFill>
              </p:spPr>
              <p:txBody>
                <a:bodyPr/>
                <a:lstStyle/>
                <a:p>
                  <a:r>
                    <a:rPr lang="ja-JP" altLang="en-US">
                      <a:noFill/>
                    </a:rPr>
                    <a:t> </a:t>
                  </a:r>
                </a:p>
              </p:txBody>
            </p:sp>
          </mc:Fallback>
        </mc:AlternateContent>
        <p:grpSp>
          <p:nvGrpSpPr>
            <p:cNvPr id="37" name="図形グループ 36"/>
            <p:cNvGrpSpPr/>
            <p:nvPr/>
          </p:nvGrpSpPr>
          <p:grpSpPr>
            <a:xfrm>
              <a:off x="954342" y="4324443"/>
              <a:ext cx="3538060" cy="2326280"/>
              <a:chOff x="954342" y="4324443"/>
              <a:chExt cx="3538060" cy="2326280"/>
            </a:xfrm>
          </p:grpSpPr>
          <p:grpSp>
            <p:nvGrpSpPr>
              <p:cNvPr id="36" name="図形グループ 35"/>
              <p:cNvGrpSpPr/>
              <p:nvPr/>
            </p:nvGrpSpPr>
            <p:grpSpPr>
              <a:xfrm>
                <a:off x="1456889" y="4324443"/>
                <a:ext cx="3035513" cy="2326280"/>
                <a:chOff x="1456889" y="4324443"/>
                <a:chExt cx="3035513" cy="2326280"/>
              </a:xfrm>
            </p:grpSpPr>
            <p:pic>
              <p:nvPicPr>
                <p:cNvPr id="21" name="図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56889" y="4324443"/>
                  <a:ext cx="2612487" cy="2128111"/>
                </a:xfrm>
                <a:prstGeom prst="rect">
                  <a:avLst/>
                </a:prstGeom>
              </p:spPr>
            </p:pic>
            <p:sp>
              <p:nvSpPr>
                <p:cNvPr id="31" name="正方形/長方形 30"/>
                <p:cNvSpPr/>
                <p:nvPr/>
              </p:nvSpPr>
              <p:spPr>
                <a:xfrm>
                  <a:off x="4246094" y="6219836"/>
                  <a:ext cx="246308" cy="430887"/>
                </a:xfrm>
                <a:prstGeom prst="rect">
                  <a:avLst/>
                </a:prstGeom>
              </p:spPr>
              <p:txBody>
                <a:bodyPr wrap="none">
                  <a:spAutoFit/>
                </a:bodyPr>
                <a:lstStyle/>
                <a:p>
                  <a:endParaRPr lang="ja-JP" altLang="en-US" sz="1500" dirty="0">
                    <a:latin typeface="Meiryo" charset="-128"/>
                    <a:ea typeface="Meiryo" charset="-128"/>
                    <a:cs typeface="Meiryo"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954342" y="4683779"/>
                    <a:ext cx="1245469" cy="49244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(0,1)</m:t>
                          </m:r>
                        </m:oMath>
                      </m:oMathPara>
                    </a14:m>
                    <a:endParaRPr lang="ja-JP" altLang="en-US" sz="1800" i="1" dirty="0">
                      <a:latin typeface="Meiryo" charset="-128"/>
                      <a:ea typeface="Meiryo" charset="-128"/>
                      <a:cs typeface="Meiryo"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954342" y="4683779"/>
                    <a:ext cx="1245469" cy="492442"/>
                  </a:xfrm>
                  <a:prstGeom prst="rect">
                    <a:avLst/>
                  </a:prstGeom>
                  <a:blipFill>
                    <a:blip r:embed="rId6"/>
                    <a:stretch>
                      <a:fillRect b="-10000"/>
                    </a:stretch>
                  </a:blipFill>
                </p:spPr>
                <p:txBody>
                  <a:bodyPr/>
                  <a:lstStyle/>
                  <a:p>
                    <a:r>
                      <a:rPr lang="ja-JP" altLang="en-US">
                        <a:noFill/>
                      </a:rPr>
                      <a:t> </a:t>
                    </a:r>
                  </a:p>
                </p:txBody>
              </p:sp>
            </mc:Fallback>
          </mc:AlternateContent>
        </p:grpSp>
      </p:grpSp>
      <p:sp>
        <p:nvSpPr>
          <p:cNvPr id="3" name="テキスト ボックス 2">
            <a:extLst>
              <a:ext uri="{FF2B5EF4-FFF2-40B4-BE49-F238E27FC236}">
                <a16:creationId xmlns:a16="http://schemas.microsoft.com/office/drawing/2014/main" id="{2E1BDA4F-7BD0-C842-A42D-AFE7C5C5160D}"/>
              </a:ext>
            </a:extLst>
          </p:cNvPr>
          <p:cNvSpPr txBox="1"/>
          <p:nvPr/>
        </p:nvSpPr>
        <p:spPr>
          <a:xfrm>
            <a:off x="2764863" y="4785789"/>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０</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749CC36-3E15-AE49-AE6B-6DB6DBC0CB9D}"/>
                  </a:ext>
                </a:extLst>
              </p:cNvPr>
              <p:cNvSpPr txBox="1"/>
              <p:nvPr/>
            </p:nvSpPr>
            <p:spPr>
              <a:xfrm>
                <a:off x="6367396" y="2724660"/>
                <a:ext cx="567784"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749CC36-3E15-AE49-AE6B-6DB6DBC0CB9D}"/>
                  </a:ext>
                </a:extLst>
              </p:cNvPr>
              <p:cNvSpPr txBox="1">
                <a:spLocks noRot="1" noChangeAspect="1" noMove="1" noResize="1" noEditPoints="1" noAdjustHandles="1" noChangeArrowheads="1" noChangeShapeType="1" noTextEdit="1"/>
              </p:cNvSpPr>
              <p:nvPr/>
            </p:nvSpPr>
            <p:spPr>
              <a:xfrm>
                <a:off x="6367396" y="2724660"/>
                <a:ext cx="567784" cy="3231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8B24F66-D6E2-644A-B63A-448469FCF2CC}"/>
                  </a:ext>
                </a:extLst>
              </p:cNvPr>
              <p:cNvSpPr txBox="1"/>
              <p:nvPr/>
            </p:nvSpPr>
            <p:spPr>
              <a:xfrm>
                <a:off x="7063197" y="2717604"/>
                <a:ext cx="3588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38B24F66-D6E2-644A-B63A-448469FCF2CC}"/>
                  </a:ext>
                </a:extLst>
              </p:cNvPr>
              <p:cNvSpPr txBox="1">
                <a:spLocks noRot="1" noChangeAspect="1" noMove="1" noResize="1" noEditPoints="1" noAdjustHandles="1" noChangeArrowheads="1" noChangeShapeType="1" noTextEdit="1"/>
              </p:cNvSpPr>
              <p:nvPr/>
            </p:nvSpPr>
            <p:spPr>
              <a:xfrm>
                <a:off x="7063197" y="2717604"/>
                <a:ext cx="358816" cy="323165"/>
              </a:xfrm>
              <a:prstGeom prst="rect">
                <a:avLst/>
              </a:prstGeom>
              <a:blipFill>
                <a:blip r:embed="rId8"/>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88217B33-01DC-3D4C-9CE7-2B5986FCF4E1}"/>
              </a:ext>
            </a:extLst>
          </p:cNvPr>
          <p:cNvCxnSpPr>
            <a:cxnSpLocks/>
          </p:cNvCxnSpPr>
          <p:nvPr/>
        </p:nvCxnSpPr>
        <p:spPr>
          <a:xfrm>
            <a:off x="6651287" y="18343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EE31302-7D48-884E-8D6A-63E5022FA339}"/>
              </a:ext>
            </a:extLst>
          </p:cNvPr>
          <p:cNvCxnSpPr>
            <a:cxnSpLocks/>
          </p:cNvCxnSpPr>
          <p:nvPr/>
        </p:nvCxnSpPr>
        <p:spPr>
          <a:xfrm>
            <a:off x="2953376" y="3934283"/>
            <a:ext cx="29793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1C0A16B-32A6-4446-9018-973F6D87C852}"/>
              </a:ext>
            </a:extLst>
          </p:cNvPr>
          <p:cNvSpPr txBox="1"/>
          <p:nvPr/>
        </p:nvSpPr>
        <p:spPr>
          <a:xfrm>
            <a:off x="2861493" y="4153458"/>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１</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3A1C73E-7F17-A543-B3F9-83CA49AF3B7D}"/>
                  </a:ext>
                </a:extLst>
              </p:cNvPr>
              <p:cNvSpPr txBox="1"/>
              <p:nvPr/>
            </p:nvSpPr>
            <p:spPr>
              <a:xfrm>
                <a:off x="6642147" y="18738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39" name="テキスト ボックス 38">
                <a:extLst>
                  <a:ext uri="{FF2B5EF4-FFF2-40B4-BE49-F238E27FC236}">
                    <a16:creationId xmlns:a16="http://schemas.microsoft.com/office/drawing/2014/main" id="{93A1C73E-7F17-A543-B3F9-83CA49AF3B7D}"/>
                  </a:ext>
                </a:extLst>
              </p:cNvPr>
              <p:cNvSpPr txBox="1">
                <a:spLocks noRot="1" noChangeAspect="1" noMove="1" noResize="1" noEditPoints="1" noAdjustHandles="1" noChangeArrowheads="1" noChangeShapeType="1" noTextEdit="1"/>
              </p:cNvSpPr>
              <p:nvPr/>
            </p:nvSpPr>
            <p:spPr>
              <a:xfrm>
                <a:off x="6642147" y="1873881"/>
                <a:ext cx="461986" cy="323165"/>
              </a:xfrm>
              <a:prstGeom prst="rect">
                <a:avLst/>
              </a:prstGeom>
              <a:blipFill>
                <a:blip r:embed="rId9"/>
                <a:stretch>
                  <a:fillRect/>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99A1832D-520D-7842-BFB7-75501EAC267C}"/>
              </a:ext>
            </a:extLst>
          </p:cNvPr>
          <p:cNvGrpSpPr/>
          <p:nvPr/>
        </p:nvGrpSpPr>
        <p:grpSpPr>
          <a:xfrm>
            <a:off x="5015824" y="1121521"/>
            <a:ext cx="3270926" cy="1624999"/>
            <a:chOff x="5544766" y="1495361"/>
            <a:chExt cx="4361234" cy="2166665"/>
          </a:xfrm>
        </p:grpSpPr>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4766" y="1495361"/>
              <a:ext cx="4361234" cy="2128111"/>
            </a:xfrm>
            <a:prstGeom prst="rect">
              <a:avLst/>
            </a:prstGeom>
          </p:spPr>
        </p:pic>
        <p:cxnSp>
          <p:nvCxnSpPr>
            <p:cNvPr id="8" name="直線コネクタ 7">
              <a:extLst>
                <a:ext uri="{FF2B5EF4-FFF2-40B4-BE49-F238E27FC236}">
                  <a16:creationId xmlns:a16="http://schemas.microsoft.com/office/drawing/2014/main" id="{64EDE6E1-53B6-BC4C-B232-E47C1736D827}"/>
                </a:ext>
              </a:extLst>
            </p:cNvPr>
            <p:cNvCxnSpPr>
              <a:cxnSpLocks/>
            </p:cNvCxnSpPr>
            <p:nvPr/>
          </p:nvCxnSpPr>
          <p:spPr>
            <a:xfrm>
              <a:off x="7725382" y="3441357"/>
              <a:ext cx="1" cy="19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32258DF-8DF8-7E4A-94CF-C006A26432D5}"/>
                </a:ext>
              </a:extLst>
            </p:cNvPr>
            <p:cNvCxnSpPr>
              <a:cxnSpLocks/>
            </p:cNvCxnSpPr>
            <p:nvPr/>
          </p:nvCxnSpPr>
          <p:spPr>
            <a:xfrm>
              <a:off x="8483265" y="3448107"/>
              <a:ext cx="1" cy="213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コネクタ 25">
            <a:extLst>
              <a:ext uri="{FF2B5EF4-FFF2-40B4-BE49-F238E27FC236}">
                <a16:creationId xmlns:a16="http://schemas.microsoft.com/office/drawing/2014/main" id="{0C0D5130-9E96-0B47-ADE3-F56EAA08348B}"/>
              </a:ext>
            </a:extLst>
          </p:cNvPr>
          <p:cNvCxnSpPr>
            <a:cxnSpLocks/>
          </p:cNvCxnSpPr>
          <p:nvPr/>
        </p:nvCxnSpPr>
        <p:spPr>
          <a:xfrm>
            <a:off x="2956600" y="4604446"/>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角丸四角形 41">
            <a:extLst>
              <a:ext uri="{FF2B5EF4-FFF2-40B4-BE49-F238E27FC236}">
                <a16:creationId xmlns:a16="http://schemas.microsoft.com/office/drawing/2014/main" id="{36AE8478-9634-3B45-8DE6-81D745631D0D}"/>
              </a:ext>
            </a:extLst>
          </p:cNvPr>
          <p:cNvSpPr/>
          <p:nvPr/>
        </p:nvSpPr>
        <p:spPr>
          <a:xfrm>
            <a:off x="5833384" y="3473498"/>
            <a:ext cx="1689740" cy="1070187"/>
          </a:xfrm>
          <a:prstGeom prst="roundRect">
            <a:avLst/>
          </a:prstGeom>
          <a:solidFill>
            <a:schemeClr val="accent2">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97"/>
          </a:p>
        </p:txBody>
      </p:sp>
      <p:grpSp>
        <p:nvGrpSpPr>
          <p:cNvPr id="30" name="グループ化 29">
            <a:extLst>
              <a:ext uri="{FF2B5EF4-FFF2-40B4-BE49-F238E27FC236}">
                <a16:creationId xmlns:a16="http://schemas.microsoft.com/office/drawing/2014/main" id="{033DC71E-51E1-844C-B71C-329CDA78F8DD}"/>
              </a:ext>
            </a:extLst>
          </p:cNvPr>
          <p:cNvGrpSpPr/>
          <p:nvPr/>
        </p:nvGrpSpPr>
        <p:grpSpPr>
          <a:xfrm>
            <a:off x="1303514" y="1114465"/>
            <a:ext cx="3270926" cy="1624999"/>
            <a:chOff x="5544766" y="1495361"/>
            <a:chExt cx="4361234" cy="2166665"/>
          </a:xfrm>
        </p:grpSpPr>
        <p:pic>
          <p:nvPicPr>
            <p:cNvPr id="33" name="図 32">
              <a:extLst>
                <a:ext uri="{FF2B5EF4-FFF2-40B4-BE49-F238E27FC236}">
                  <a16:creationId xmlns:a16="http://schemas.microsoft.com/office/drawing/2014/main" id="{36EFD8B7-91CF-954A-A40F-DF71D39878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4766" y="1495361"/>
              <a:ext cx="4361234" cy="2128111"/>
            </a:xfrm>
            <a:prstGeom prst="rect">
              <a:avLst/>
            </a:prstGeom>
          </p:spPr>
        </p:pic>
        <p:cxnSp>
          <p:nvCxnSpPr>
            <p:cNvPr id="34" name="直線コネクタ 33">
              <a:extLst>
                <a:ext uri="{FF2B5EF4-FFF2-40B4-BE49-F238E27FC236}">
                  <a16:creationId xmlns:a16="http://schemas.microsoft.com/office/drawing/2014/main" id="{9199540D-7534-EA47-8C91-D554B02B826E}"/>
                </a:ext>
              </a:extLst>
            </p:cNvPr>
            <p:cNvCxnSpPr>
              <a:cxnSpLocks/>
            </p:cNvCxnSpPr>
            <p:nvPr/>
          </p:nvCxnSpPr>
          <p:spPr>
            <a:xfrm>
              <a:off x="7725382" y="3441357"/>
              <a:ext cx="1" cy="19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9068B5F-9219-4048-B231-9395B776DF14}"/>
                </a:ext>
              </a:extLst>
            </p:cNvPr>
            <p:cNvCxnSpPr>
              <a:cxnSpLocks/>
            </p:cNvCxnSpPr>
            <p:nvPr/>
          </p:nvCxnSpPr>
          <p:spPr>
            <a:xfrm>
              <a:off x="8483265" y="3448107"/>
              <a:ext cx="1" cy="213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下矢印 40">
            <a:extLst>
              <a:ext uri="{FF2B5EF4-FFF2-40B4-BE49-F238E27FC236}">
                <a16:creationId xmlns:a16="http://schemas.microsoft.com/office/drawing/2014/main" id="{7180548A-75EB-324B-A46C-2BA46552417E}"/>
              </a:ext>
            </a:extLst>
          </p:cNvPr>
          <p:cNvSpPr/>
          <p:nvPr/>
        </p:nvSpPr>
        <p:spPr>
          <a:xfrm rot="5400000">
            <a:off x="4148583" y="1153094"/>
            <a:ext cx="1062990" cy="155890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0"/>
          </a:p>
        </p:txBody>
      </p:sp>
      <p:sp>
        <p:nvSpPr>
          <p:cNvPr id="43" name="テキスト ボックス 42">
            <a:extLst>
              <a:ext uri="{FF2B5EF4-FFF2-40B4-BE49-F238E27FC236}">
                <a16:creationId xmlns:a16="http://schemas.microsoft.com/office/drawing/2014/main" id="{5449BDB2-D416-C54C-86BF-353AF07FBED2}"/>
              </a:ext>
            </a:extLst>
          </p:cNvPr>
          <p:cNvSpPr txBox="1"/>
          <p:nvPr/>
        </p:nvSpPr>
        <p:spPr>
          <a:xfrm>
            <a:off x="4156929" y="1834391"/>
            <a:ext cx="1314784" cy="323165"/>
          </a:xfrm>
          <a:prstGeom prst="rect">
            <a:avLst/>
          </a:prstGeom>
          <a:noFill/>
        </p:spPr>
        <p:txBody>
          <a:bodyPr wrap="none" rtlCol="0">
            <a:spAutoFit/>
          </a:bodyPr>
          <a:lstStyle/>
          <a:p>
            <a:r>
              <a:rPr kumimoji="1" lang="en-US" altLang="ja-JP" sz="1500" dirty="0">
                <a:latin typeface="メイリオ" panose="020B0604030504040204" pitchFamily="50" charset="-128"/>
                <a:ea typeface="メイリオ" panose="020B0604030504040204" pitchFamily="50" charset="-128"/>
              </a:rPr>
              <a:t>120</a:t>
            </a:r>
            <a:r>
              <a:rPr lang="ja-JP" altLang="en-US" sz="1500">
                <a:latin typeface="メイリオ" panose="020B0604030504040204" pitchFamily="50" charset="-128"/>
                <a:ea typeface="メイリオ" panose="020B0604030504040204" pitchFamily="50" charset="-128"/>
              </a:rPr>
              <a:t>平行移動</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C3B51D68-327F-F840-9411-E2D674E93E1F}"/>
                  </a:ext>
                </a:extLst>
              </p:cNvPr>
              <p:cNvSpPr txBox="1"/>
              <p:nvPr/>
            </p:nvSpPr>
            <p:spPr>
              <a:xfrm>
                <a:off x="2749556" y="2749209"/>
                <a:ext cx="356188"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C3B51D68-327F-F840-9411-E2D674E93E1F}"/>
                  </a:ext>
                </a:extLst>
              </p:cNvPr>
              <p:cNvSpPr txBox="1">
                <a:spLocks noRot="1" noChangeAspect="1" noMove="1" noResize="1" noEditPoints="1" noAdjustHandles="1" noChangeArrowheads="1" noChangeShapeType="1" noTextEdit="1"/>
              </p:cNvSpPr>
              <p:nvPr/>
            </p:nvSpPr>
            <p:spPr>
              <a:xfrm>
                <a:off x="2749556" y="2749209"/>
                <a:ext cx="356188" cy="32316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5A47D6AF-F690-6A42-807B-8E76FBE7D908}"/>
                  </a:ext>
                </a:extLst>
              </p:cNvPr>
              <p:cNvSpPr txBox="1"/>
              <p:nvPr/>
            </p:nvSpPr>
            <p:spPr>
              <a:xfrm>
                <a:off x="3148087" y="2762772"/>
                <a:ext cx="906017"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r>
                        <a:rPr kumimoji="1" lang="en-US" altLang="ja-JP" sz="1500" i="1" dirty="0">
                          <a:latin typeface="Cambria Math" panose="02040503050406030204" pitchFamily="18" charset="0"/>
                          <a:ea typeface="メイリオ" panose="020B0604030504040204" pitchFamily="50"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5" name="テキスト ボックス 44">
                <a:extLst>
                  <a:ext uri="{FF2B5EF4-FFF2-40B4-BE49-F238E27FC236}">
                    <a16:creationId xmlns:a16="http://schemas.microsoft.com/office/drawing/2014/main" id="{5A47D6AF-F690-6A42-807B-8E76FBE7D908}"/>
                  </a:ext>
                </a:extLst>
              </p:cNvPr>
              <p:cNvSpPr txBox="1">
                <a:spLocks noRot="1" noChangeAspect="1" noMove="1" noResize="1" noEditPoints="1" noAdjustHandles="1" noChangeArrowheads="1" noChangeShapeType="1" noTextEdit="1"/>
              </p:cNvSpPr>
              <p:nvPr/>
            </p:nvSpPr>
            <p:spPr>
              <a:xfrm>
                <a:off x="3148087" y="2762772"/>
                <a:ext cx="906017" cy="323165"/>
              </a:xfrm>
              <a:prstGeom prst="rect">
                <a:avLst/>
              </a:prstGeom>
              <a:blipFill>
                <a:blip r:embed="rId11"/>
                <a:stretch>
                  <a:fillRect/>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B9C4EFD-29D8-6D41-B998-E7348152E793}"/>
              </a:ext>
            </a:extLst>
          </p:cNvPr>
          <p:cNvCxnSpPr>
            <a:cxnSpLocks/>
          </p:cNvCxnSpPr>
          <p:nvPr/>
        </p:nvCxnSpPr>
        <p:spPr>
          <a:xfrm>
            <a:off x="6765587" y="19486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71EC206-1010-4B48-88E1-1BD0A1672AD8}"/>
                  </a:ext>
                </a:extLst>
              </p:cNvPr>
              <p:cNvSpPr txBox="1"/>
              <p:nvPr/>
            </p:nvSpPr>
            <p:spPr>
              <a:xfrm>
                <a:off x="6756447" y="19881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7" name="テキスト ボックス 46">
                <a:extLst>
                  <a:ext uri="{FF2B5EF4-FFF2-40B4-BE49-F238E27FC236}">
                    <a16:creationId xmlns:a16="http://schemas.microsoft.com/office/drawing/2014/main" id="{271EC206-1010-4B48-88E1-1BD0A1672AD8}"/>
                  </a:ext>
                </a:extLst>
              </p:cNvPr>
              <p:cNvSpPr txBox="1">
                <a:spLocks noRot="1" noChangeAspect="1" noMove="1" noResize="1" noEditPoints="1" noAdjustHandles="1" noChangeArrowheads="1" noChangeShapeType="1" noTextEdit="1"/>
              </p:cNvSpPr>
              <p:nvPr/>
            </p:nvSpPr>
            <p:spPr>
              <a:xfrm>
                <a:off x="6756447" y="1988181"/>
                <a:ext cx="461986" cy="323165"/>
              </a:xfrm>
              <a:prstGeom prst="rect">
                <a:avLst/>
              </a:prstGeom>
              <a:blipFill>
                <a:blip r:embed="rId12"/>
                <a:stretch>
                  <a:fillRect/>
                </a:stretch>
              </a:blipFill>
            </p:spPr>
            <p:txBody>
              <a:bodyPr/>
              <a:lstStyle/>
              <a:p>
                <a:r>
                  <a:rPr lang="ja-JP" altLang="en-US">
                    <a:noFill/>
                  </a:rPr>
                  <a:t> </a:t>
                </a:r>
              </a:p>
            </p:txBody>
          </p:sp>
        </mc:Fallback>
      </mc:AlternateContent>
      <p:cxnSp>
        <p:nvCxnSpPr>
          <p:cNvPr id="48" name="直線矢印コネクタ 47">
            <a:extLst>
              <a:ext uri="{FF2B5EF4-FFF2-40B4-BE49-F238E27FC236}">
                <a16:creationId xmlns:a16="http://schemas.microsoft.com/office/drawing/2014/main" id="{BAFBF853-3F68-8342-9E93-684464BEF1DE}"/>
              </a:ext>
            </a:extLst>
          </p:cNvPr>
          <p:cNvCxnSpPr>
            <a:cxnSpLocks/>
          </p:cNvCxnSpPr>
          <p:nvPr/>
        </p:nvCxnSpPr>
        <p:spPr>
          <a:xfrm>
            <a:off x="2929270" y="1895200"/>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9C6BEFD2-CEB7-AF45-9D03-D3222B06553E}"/>
                  </a:ext>
                </a:extLst>
              </p:cNvPr>
              <p:cNvSpPr txBox="1"/>
              <p:nvPr/>
            </p:nvSpPr>
            <p:spPr>
              <a:xfrm>
                <a:off x="2920130" y="1934690"/>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9" name="テキスト ボックス 48">
                <a:extLst>
                  <a:ext uri="{FF2B5EF4-FFF2-40B4-BE49-F238E27FC236}">
                    <a16:creationId xmlns:a16="http://schemas.microsoft.com/office/drawing/2014/main" id="{9C6BEFD2-CEB7-AF45-9D03-D3222B06553E}"/>
                  </a:ext>
                </a:extLst>
              </p:cNvPr>
              <p:cNvSpPr txBox="1">
                <a:spLocks noRot="1" noChangeAspect="1" noMove="1" noResize="1" noEditPoints="1" noAdjustHandles="1" noChangeArrowheads="1" noChangeShapeType="1" noTextEdit="1"/>
              </p:cNvSpPr>
              <p:nvPr/>
            </p:nvSpPr>
            <p:spPr>
              <a:xfrm>
                <a:off x="2920130" y="1934690"/>
                <a:ext cx="461986" cy="323165"/>
              </a:xfrm>
              <a:prstGeom prst="rect">
                <a:avLst/>
              </a:prstGeom>
              <a:blipFill>
                <a:blip r:embed="rId1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3B9602-875F-F340-92E6-E82ACA59D260}"/>
              </a:ext>
            </a:extLst>
          </p:cNvPr>
          <p:cNvCxnSpPr>
            <a:cxnSpLocks/>
          </p:cNvCxnSpPr>
          <p:nvPr/>
        </p:nvCxnSpPr>
        <p:spPr>
          <a:xfrm>
            <a:off x="2927917" y="1092343"/>
            <a:ext cx="14399" cy="367132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68998239-96EF-CA4A-9DF5-5F3A48B9F14E}"/>
              </a:ext>
            </a:extLst>
          </p:cNvPr>
          <p:cNvCxnSpPr>
            <a:cxnSpLocks/>
          </p:cNvCxnSpPr>
          <p:nvPr/>
        </p:nvCxnSpPr>
        <p:spPr>
          <a:xfrm>
            <a:off x="3247881" y="463025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a:extLst>
                  <a:ext uri="{FF2B5EF4-FFF2-40B4-BE49-F238E27FC236}">
                    <a16:creationId xmlns:a16="http://schemas.microsoft.com/office/drawing/2014/main" id="{72FB9BDB-8B10-2D46-9146-2F96D75E3EDA}"/>
                  </a:ext>
                </a:extLst>
              </p:cNvPr>
              <p:cNvSpPr/>
              <p:nvPr/>
            </p:nvSpPr>
            <p:spPr>
              <a:xfrm>
                <a:off x="3085504" y="4762706"/>
                <a:ext cx="346633"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𝑧</m:t>
                      </m:r>
                    </m:oMath>
                  </m:oMathPara>
                </a14:m>
                <a:endParaRPr lang="ja-JP" altLang="en-US" sz="1500" dirty="0">
                  <a:latin typeface="Meiryo" charset="-128"/>
                  <a:ea typeface="Meiryo" charset="-128"/>
                  <a:cs typeface="Meiryo" charset="-128"/>
                </a:endParaRPr>
              </a:p>
            </p:txBody>
          </p:sp>
        </mc:Choice>
        <mc:Fallback xmlns="">
          <p:sp>
            <p:nvSpPr>
              <p:cNvPr id="51" name="正方形/長方形 50">
                <a:extLst>
                  <a:ext uri="{FF2B5EF4-FFF2-40B4-BE49-F238E27FC236}">
                    <a16:creationId xmlns:a16="http://schemas.microsoft.com/office/drawing/2014/main" id="{72FB9BDB-8B10-2D46-9146-2F96D75E3EDA}"/>
                  </a:ext>
                </a:extLst>
              </p:cNvPr>
              <p:cNvSpPr>
                <a:spLocks noRot="1" noChangeAspect="1" noMove="1" noResize="1" noEditPoints="1" noAdjustHandles="1" noChangeArrowheads="1" noChangeShapeType="1" noTextEdit="1"/>
              </p:cNvSpPr>
              <p:nvPr/>
            </p:nvSpPr>
            <p:spPr>
              <a:xfrm>
                <a:off x="3085504" y="4762706"/>
                <a:ext cx="346633" cy="323165"/>
              </a:xfrm>
              <a:prstGeom prst="rect">
                <a:avLst/>
              </a:prstGeom>
              <a:blipFill>
                <a:blip r:embed="rId1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7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7" name="テキスト ボックス 6"/>
          <p:cNvSpPr txBox="1"/>
          <p:nvPr/>
        </p:nvSpPr>
        <p:spPr>
          <a:xfrm>
            <a:off x="1657014" y="1186850"/>
            <a:ext cx="1430200" cy="305468"/>
          </a:xfrm>
          <a:prstGeom prst="rect">
            <a:avLst/>
          </a:prstGeom>
          <a:noFill/>
        </p:spPr>
        <p:txBody>
          <a:bodyPr wrap="none" rtlCol="0">
            <a:spAutoFit/>
          </a:bodyPr>
          <a:lstStyle/>
          <a:p>
            <a:r>
              <a:rPr kumimoji="1" lang="ja-JP" altLang="en-US" sz="1385" b="1" dirty="0">
                <a:latin typeface="メイリオ" panose="020B0604030504040204" pitchFamily="50" charset="-128"/>
                <a:ea typeface="メイリオ" panose="020B0604030504040204" pitchFamily="50" charset="-128"/>
              </a:rPr>
              <a:t>例：コイン投げ</a:t>
            </a:r>
          </a:p>
        </p:txBody>
      </p:sp>
      <p:sp>
        <p:nvSpPr>
          <p:cNvPr id="6" name="テキスト ボックス 5">
            <a:extLst>
              <a:ext uri="{FF2B5EF4-FFF2-40B4-BE49-F238E27FC236}">
                <a16:creationId xmlns:a16="http://schemas.microsoft.com/office/drawing/2014/main" id="{D85E05A8-2A3F-F44D-979A-0E2F8EAD063F}"/>
              </a:ext>
            </a:extLst>
          </p:cNvPr>
          <p:cNvSpPr txBox="1"/>
          <p:nvPr/>
        </p:nvSpPr>
        <p:spPr>
          <a:xfrm>
            <a:off x="2198976" y="1751882"/>
            <a:ext cx="896399"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標本空間</a:t>
            </a:r>
            <a:endParaRPr kumimoji="1" lang="ja-JP" altLang="en-US" sz="1385" dirty="0">
              <a:latin typeface="メイリオ" panose="020B0604030504040204" pitchFamily="50" charset="-128"/>
              <a:ea typeface="メイリオ" panose="020B0604030504040204" pitchFamily="50" charset="-128"/>
            </a:endParaRPr>
          </a:p>
        </p:txBody>
      </p:sp>
      <p:sp>
        <p:nvSpPr>
          <p:cNvPr id="5" name="コンテンツ プレースホルダー 4">
            <a:extLst>
              <a:ext uri="{FF2B5EF4-FFF2-40B4-BE49-F238E27FC236}">
                <a16:creationId xmlns:a16="http://schemas.microsoft.com/office/drawing/2014/main" id="{E8110639-5E15-4842-BE74-7D8C6F363729}"/>
              </a:ext>
            </a:extLst>
          </p:cNvPr>
          <p:cNvSpPr>
            <a:spLocks noGrp="1"/>
          </p:cNvSpPr>
          <p:nvPr>
            <p:ph idx="1"/>
          </p:nvPr>
        </p:nvSpPr>
        <p:spPr/>
        <p:txBody>
          <a:bodyPr/>
          <a:lstStyle/>
          <a:p>
            <a:endParaRPr lang="ja-JP" altLang="en-US"/>
          </a:p>
        </p:txBody>
      </p:sp>
      <p:sp>
        <p:nvSpPr>
          <p:cNvPr id="3" name="楕円 2">
            <a:extLst>
              <a:ext uri="{FF2B5EF4-FFF2-40B4-BE49-F238E27FC236}">
                <a16:creationId xmlns:a16="http://schemas.microsoft.com/office/drawing/2014/main" id="{ED8C2E14-EB38-4FEC-AEFF-CB700771D653}"/>
              </a:ext>
            </a:extLst>
          </p:cNvPr>
          <p:cNvSpPr/>
          <p:nvPr/>
        </p:nvSpPr>
        <p:spPr bwMode="auto">
          <a:xfrm>
            <a:off x="2350157" y="2132535"/>
            <a:ext cx="646276" cy="60465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楕円 36">
            <a:extLst>
              <a:ext uri="{FF2B5EF4-FFF2-40B4-BE49-F238E27FC236}">
                <a16:creationId xmlns:a16="http://schemas.microsoft.com/office/drawing/2014/main" id="{5E2CC3F0-CAB6-4E8C-938A-8FE2D63183EA}"/>
              </a:ext>
            </a:extLst>
          </p:cNvPr>
          <p:cNvSpPr/>
          <p:nvPr/>
        </p:nvSpPr>
        <p:spPr bwMode="auto">
          <a:xfrm>
            <a:off x="2369480" y="3156130"/>
            <a:ext cx="646276" cy="604652"/>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2" name="テキスト ボックス 11">
            <a:extLst>
              <a:ext uri="{FF2B5EF4-FFF2-40B4-BE49-F238E27FC236}">
                <a16:creationId xmlns:a16="http://schemas.microsoft.com/office/drawing/2014/main" id="{BFEF6DE9-5740-4513-97EB-334E3713D797}"/>
              </a:ext>
            </a:extLst>
          </p:cNvPr>
          <p:cNvSpPr txBox="1"/>
          <p:nvPr/>
        </p:nvSpPr>
        <p:spPr>
          <a:xfrm>
            <a:off x="2504827" y="2289131"/>
            <a:ext cx="1107766" cy="369332"/>
          </a:xfrm>
          <a:prstGeom prst="rect">
            <a:avLst/>
          </a:prstGeom>
          <a:noFill/>
        </p:spPr>
        <p:txBody>
          <a:bodyPr wrap="square" rtlCol="0">
            <a:spAutoFit/>
          </a:bodyPr>
          <a:lstStyle/>
          <a:p>
            <a:pPr algn="l"/>
            <a:r>
              <a:rPr kumimoji="1" lang="ja-JP" altLang="en-US" sz="1800" b="1" dirty="0">
                <a:latin typeface="メイリオ" panose="020B0604030504040204" pitchFamily="50" charset="-128"/>
                <a:ea typeface="メイリオ" panose="020B0604030504040204" pitchFamily="50" charset="-128"/>
              </a:rPr>
              <a:t>表</a:t>
            </a:r>
          </a:p>
        </p:txBody>
      </p:sp>
      <p:sp>
        <p:nvSpPr>
          <p:cNvPr id="44" name="テキスト ボックス 43">
            <a:extLst>
              <a:ext uri="{FF2B5EF4-FFF2-40B4-BE49-F238E27FC236}">
                <a16:creationId xmlns:a16="http://schemas.microsoft.com/office/drawing/2014/main" id="{B0A1E060-3CD1-46AB-97D8-E952E1FA75C5}"/>
              </a:ext>
            </a:extLst>
          </p:cNvPr>
          <p:cNvSpPr txBox="1"/>
          <p:nvPr/>
        </p:nvSpPr>
        <p:spPr>
          <a:xfrm>
            <a:off x="2510248" y="3308818"/>
            <a:ext cx="1107766" cy="369332"/>
          </a:xfrm>
          <a:prstGeom prst="rect">
            <a:avLst/>
          </a:prstGeom>
          <a:noFill/>
        </p:spPr>
        <p:txBody>
          <a:bodyPr wrap="square" rtlCol="0">
            <a:spAutoFit/>
          </a:bodyPr>
          <a:lstStyle/>
          <a:p>
            <a:pPr algn="l"/>
            <a:r>
              <a:rPr kumimoji="1" lang="ja-JP" altLang="en-US" sz="1800" b="1" dirty="0">
                <a:solidFill>
                  <a:schemeClr val="bg1"/>
                </a:solidFill>
                <a:latin typeface="メイリオ" panose="020B0604030504040204" pitchFamily="50" charset="-128"/>
                <a:ea typeface="メイリオ" panose="020B0604030504040204" pitchFamily="50" charset="-128"/>
              </a:rPr>
              <a:t>裏</a:t>
            </a:r>
          </a:p>
        </p:txBody>
      </p:sp>
      <p:sp>
        <p:nvSpPr>
          <p:cNvPr id="69" name="円/楕円 32">
            <a:extLst>
              <a:ext uri="{FF2B5EF4-FFF2-40B4-BE49-F238E27FC236}">
                <a16:creationId xmlns:a16="http://schemas.microsoft.com/office/drawing/2014/main" id="{8B1B888F-A6A2-4BCB-A69D-222EADDE8124}"/>
              </a:ext>
            </a:extLst>
          </p:cNvPr>
          <p:cNvSpPr/>
          <p:nvPr/>
        </p:nvSpPr>
        <p:spPr>
          <a:xfrm>
            <a:off x="1540205" y="2037229"/>
            <a:ext cx="2296344" cy="18669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38" name="直線矢印コネクタ 37">
            <a:extLst>
              <a:ext uri="{FF2B5EF4-FFF2-40B4-BE49-F238E27FC236}">
                <a16:creationId xmlns:a16="http://schemas.microsoft.com/office/drawing/2014/main" id="{6616711A-B437-457B-8E7E-41F355490C3F}"/>
              </a:ext>
            </a:extLst>
          </p:cNvPr>
          <p:cNvCxnSpPr>
            <a:cxnSpLocks/>
          </p:cNvCxnSpPr>
          <p:nvPr/>
        </p:nvCxnSpPr>
        <p:spPr bwMode="auto">
          <a:xfrm>
            <a:off x="3064130" y="2436554"/>
            <a:ext cx="168474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A5ABEFB2-8C67-4BE2-B840-9EEE1C6B03B2}"/>
                  </a:ext>
                </a:extLst>
              </p:cNvPr>
              <p:cNvSpPr txBox="1"/>
              <p:nvPr/>
            </p:nvSpPr>
            <p:spPr>
              <a:xfrm>
                <a:off x="4800667" y="2243102"/>
                <a:ext cx="1269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d>
                        <m:dPr>
                          <m:ctrlPr>
                            <a:rPr kumimoji="1" lang="en-US" altLang="ja-JP" sz="1800" i="1" dirty="0">
                              <a:latin typeface="Cambria Math" panose="02040503050406030204" pitchFamily="18" charset="0"/>
                              <a:ea typeface="メイリオ" panose="020B0604030504040204" pitchFamily="50" charset="-128"/>
                            </a:rPr>
                          </m:ctrlPr>
                        </m:dPr>
                        <m:e>
                          <m:r>
                            <a:rPr kumimoji="1" lang="ja-JP" altLang="en-US" sz="1800" i="1" dirty="0">
                              <a:latin typeface="Cambria Math" panose="02040503050406030204" pitchFamily="18" charset="0"/>
                              <a:ea typeface="メイリオ" panose="020B0604030504040204" pitchFamily="50" charset="-128"/>
                            </a:rPr>
                            <m:t>表</m:t>
                          </m:r>
                        </m:e>
                      </m:d>
                      <m:r>
                        <a:rPr kumimoji="1" lang="en-US" altLang="ja-JP" sz="1800" i="1" dirty="0">
                          <a:latin typeface="Cambria Math" panose="02040503050406030204" pitchFamily="18" charset="0"/>
                          <a:ea typeface="メイリオ" panose="020B0604030504040204" pitchFamily="50" charset="-128"/>
                        </a:rPr>
                        <m:t>=1</m:t>
                      </m:r>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45" name="テキスト ボックス 44">
                <a:extLst>
                  <a:ext uri="{FF2B5EF4-FFF2-40B4-BE49-F238E27FC236}">
                    <a16:creationId xmlns:a16="http://schemas.microsoft.com/office/drawing/2014/main" id="{A5ABEFB2-8C67-4BE2-B840-9EEE1C6B03B2}"/>
                  </a:ext>
                </a:extLst>
              </p:cNvPr>
              <p:cNvSpPr txBox="1">
                <a:spLocks noRot="1" noChangeAspect="1" noMove="1" noResize="1" noEditPoints="1" noAdjustHandles="1" noChangeArrowheads="1" noChangeShapeType="1" noTextEdit="1"/>
              </p:cNvSpPr>
              <p:nvPr/>
            </p:nvSpPr>
            <p:spPr>
              <a:xfrm>
                <a:off x="4800667" y="2243102"/>
                <a:ext cx="1269963" cy="369332"/>
              </a:xfrm>
              <a:prstGeom prst="rect">
                <a:avLst/>
              </a:prstGeom>
              <a:blipFill>
                <a:blip r:embed="rId3"/>
                <a:stretch>
                  <a:fillRect t="-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39FAEB7E-D540-498C-8A91-DF0E646348AD}"/>
                  </a:ext>
                </a:extLst>
              </p:cNvPr>
              <p:cNvSpPr/>
              <p:nvPr/>
            </p:nvSpPr>
            <p:spPr>
              <a:xfrm>
                <a:off x="3794527" y="2093061"/>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a:latin typeface="Cambria Math" charset="0"/>
                          <a:ea typeface="メイリオ" panose="020B0604030504040204" pitchFamily="50" charset="-128"/>
                        </a:rPr>
                        <m:t>𝑋</m:t>
                      </m:r>
                    </m:oMath>
                  </m:oMathPara>
                </a14:m>
                <a:endParaRPr lang="ja-JP" altLang="en-US" sz="1500" dirty="0"/>
              </a:p>
            </p:txBody>
          </p:sp>
        </mc:Choice>
        <mc:Fallback xmlns="">
          <p:sp>
            <p:nvSpPr>
              <p:cNvPr id="4" name="正方形/長方形 3">
                <a:extLst>
                  <a:ext uri="{FF2B5EF4-FFF2-40B4-BE49-F238E27FC236}">
                    <a16:creationId xmlns:a16="http://schemas.microsoft.com/office/drawing/2014/main" id="{39FAEB7E-D540-498C-8A91-DF0E646348AD}"/>
                  </a:ext>
                </a:extLst>
              </p:cNvPr>
              <p:cNvSpPr>
                <a:spLocks noRot="1" noChangeAspect="1" noMove="1" noResize="1" noEditPoints="1" noAdjustHandles="1" noChangeArrowheads="1" noChangeShapeType="1" noTextEdit="1"/>
              </p:cNvSpPr>
              <p:nvPr/>
            </p:nvSpPr>
            <p:spPr>
              <a:xfrm>
                <a:off x="3794527" y="2093061"/>
                <a:ext cx="356060" cy="323165"/>
              </a:xfrm>
              <a:prstGeom prst="rect">
                <a:avLst/>
              </a:prstGeom>
              <a:blipFill>
                <a:blip r:embed="rId5"/>
                <a:stretch>
                  <a:fillRect/>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6C96C1E7-2F94-5D49-8D0D-57DD3A9CDD51}"/>
              </a:ext>
            </a:extLst>
          </p:cNvPr>
          <p:cNvSpPr txBox="1"/>
          <p:nvPr/>
        </p:nvSpPr>
        <p:spPr>
          <a:xfrm>
            <a:off x="6277048" y="1951917"/>
            <a:ext cx="1252267"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表が出る確率</a:t>
            </a:r>
            <a:endParaRPr kumimoji="1" lang="ja-JP" altLang="en-US" sz="1385"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E9E6624-3802-6844-A2C2-A98802380BCC}"/>
                  </a:ext>
                </a:extLst>
              </p:cNvPr>
              <p:cNvSpPr txBox="1"/>
              <p:nvPr/>
            </p:nvSpPr>
            <p:spPr>
              <a:xfrm>
                <a:off x="6275712" y="2150342"/>
                <a:ext cx="1319785" cy="478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61" i="1">
                          <a:latin typeface="Cambria Math" charset="0"/>
                          <a:ea typeface="メイリオ" panose="020B0604030504040204" pitchFamily="50" charset="-128"/>
                        </a:rPr>
                        <m:t>𝑃</m:t>
                      </m:r>
                      <m:d>
                        <m:dPr>
                          <m:ctrlPr>
                            <a:rPr kumimoji="1" lang="en-US" altLang="ja-JP" sz="1661" i="1">
                              <a:latin typeface="Cambria Math" panose="02040503050406030204" pitchFamily="18" charset="0"/>
                              <a:ea typeface="メイリオ" panose="020B0604030504040204" pitchFamily="50" charset="-128"/>
                            </a:rPr>
                          </m:ctrlPr>
                        </m:dPr>
                        <m:e>
                          <m:r>
                            <a:rPr kumimoji="1" lang="en-US" altLang="ja-JP" sz="1661" i="1">
                              <a:latin typeface="Cambria Math" charset="0"/>
                              <a:ea typeface="メイリオ" panose="020B0604030504040204" pitchFamily="50" charset="-128"/>
                            </a:rPr>
                            <m:t>𝑋</m:t>
                          </m:r>
                          <m:r>
                            <a:rPr kumimoji="1" lang="en-US" altLang="ja-JP" sz="1661" i="1">
                              <a:latin typeface="Cambria Math" charset="0"/>
                              <a:ea typeface="メイリオ" panose="020B0604030504040204" pitchFamily="50" charset="-128"/>
                            </a:rPr>
                            <m:t>=1</m:t>
                          </m:r>
                        </m:e>
                      </m:d>
                      <m:r>
                        <a:rPr kumimoji="1" lang="en-US" altLang="ja-JP" sz="1661" i="1">
                          <a:latin typeface="Cambria Math" charset="0"/>
                          <a:ea typeface="メイリオ" panose="020B0604030504040204" pitchFamily="50" charset="-128"/>
                        </a:rPr>
                        <m:t>=</m:t>
                      </m:r>
                      <m:f>
                        <m:fPr>
                          <m:ctrlPr>
                            <a:rPr kumimoji="1" lang="mr-IN" altLang="ja-JP" sz="1661" i="1">
                              <a:latin typeface="Cambria Math" panose="02040503050406030204" pitchFamily="18" charset="0"/>
                              <a:ea typeface="メイリオ" panose="020B0604030504040204" pitchFamily="50" charset="-128"/>
                            </a:rPr>
                          </m:ctrlPr>
                        </m:fPr>
                        <m:num>
                          <m:r>
                            <a:rPr kumimoji="1" lang="en-US" altLang="ja-JP" sz="1661" i="1">
                              <a:latin typeface="Cambria Math" charset="0"/>
                              <a:ea typeface="メイリオ" panose="020B0604030504040204" pitchFamily="50" charset="-128"/>
                            </a:rPr>
                            <m:t>1</m:t>
                          </m:r>
                        </m:num>
                        <m:den>
                          <m:r>
                            <a:rPr kumimoji="1" lang="en-US" altLang="ja-JP" sz="1661" i="1">
                              <a:latin typeface="Cambria Math" charset="0"/>
                              <a:ea typeface="メイリオ" panose="020B0604030504040204" pitchFamily="50" charset="-128"/>
                            </a:rPr>
                            <m:t>2</m:t>
                          </m:r>
                        </m:den>
                      </m:f>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18" name="テキスト ボックス 17">
                <a:extLst>
                  <a:ext uri="{FF2B5EF4-FFF2-40B4-BE49-F238E27FC236}">
                    <a16:creationId xmlns:a16="http://schemas.microsoft.com/office/drawing/2014/main" id="{CE9E6624-3802-6844-A2C2-A98802380BCC}"/>
                  </a:ext>
                </a:extLst>
              </p:cNvPr>
              <p:cNvSpPr txBox="1">
                <a:spLocks noRot="1" noChangeAspect="1" noMove="1" noResize="1" noEditPoints="1" noAdjustHandles="1" noChangeArrowheads="1" noChangeShapeType="1" noTextEdit="1"/>
              </p:cNvSpPr>
              <p:nvPr/>
            </p:nvSpPr>
            <p:spPr>
              <a:xfrm>
                <a:off x="6275712" y="2150342"/>
                <a:ext cx="1319785" cy="478336"/>
              </a:xfrm>
              <a:prstGeom prst="rect">
                <a:avLst/>
              </a:prstGeom>
              <a:blipFill>
                <a:blip r:embed="rId6"/>
                <a:stretch>
                  <a:fillRect l="-3810" t="-2564" b="-128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5146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mc:AlternateContent xmlns:mc="http://schemas.openxmlformats.org/markup-compatibility/2006" xmlns:a14="http://schemas.microsoft.com/office/drawing/2010/main">
        <mc:Choice Requires="a14">
          <p:sp>
            <p:nvSpPr>
              <p:cNvPr id="32" name="正方形/長方形 31"/>
              <p:cNvSpPr/>
              <p:nvPr/>
            </p:nvSpPr>
            <p:spPr>
              <a:xfrm>
                <a:off x="6771767" y="943532"/>
                <a:ext cx="1318823"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(120,30)</m:t>
                      </m:r>
                    </m:oMath>
                  </m:oMathPara>
                </a14:m>
                <a:endParaRPr lang="ja-JP" altLang="en-US" sz="1800"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6771767" y="943532"/>
                <a:ext cx="1318823" cy="369332"/>
              </a:xfrm>
              <a:prstGeom prst="rect">
                <a:avLst/>
              </a:prstGeom>
              <a:blipFill>
                <a:blip r:embed="rId3"/>
                <a:stretch>
                  <a:fillRect b="-10000"/>
                </a:stretch>
              </a:blipFill>
            </p:spPr>
            <p:txBody>
              <a:bodyPr/>
              <a:lstStyle/>
              <a:p>
                <a:r>
                  <a:rPr lang="ja-JP" altLang="en-US">
                    <a:noFill/>
                  </a:rPr>
                  <a:t> </a:t>
                </a:r>
              </a:p>
            </p:txBody>
          </p:sp>
        </mc:Fallback>
      </mc:AlternateContent>
      <p:grpSp>
        <p:nvGrpSpPr>
          <p:cNvPr id="38" name="図形グループ 37"/>
          <p:cNvGrpSpPr/>
          <p:nvPr/>
        </p:nvGrpSpPr>
        <p:grpSpPr>
          <a:xfrm>
            <a:off x="1596783" y="3148029"/>
            <a:ext cx="5694971" cy="1744711"/>
            <a:chOff x="954342" y="4324443"/>
            <a:chExt cx="7593293" cy="2326280"/>
          </a:xfrm>
        </p:grpSpPr>
        <mc:AlternateContent xmlns:mc="http://schemas.openxmlformats.org/markup-compatibility/2006" xmlns:a14="http://schemas.microsoft.com/office/drawing/2010/main">
          <mc:Choice Requires="a14">
            <p:sp>
              <p:nvSpPr>
                <p:cNvPr id="28" name="テキスト ボックス 27"/>
                <p:cNvSpPr txBox="1"/>
                <p:nvPr/>
              </p:nvSpPr>
              <p:spPr>
                <a:xfrm>
                  <a:off x="6762663" y="5145444"/>
                  <a:ext cx="1784972" cy="751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950" i="1">
                            <a:latin typeface="Cambria Math" charset="0"/>
                            <a:ea typeface="Meiryo" charset="-128"/>
                            <a:cs typeface="Meiryo" charset="-128"/>
                          </a:rPr>
                          <m:t>𝑧</m:t>
                        </m:r>
                        <m:r>
                          <a:rPr lang="en-US" altLang="ja-JP" sz="1950" i="1">
                            <a:latin typeface="Cambria Math" charset="0"/>
                            <a:ea typeface="Meiryo" charset="-128"/>
                            <a:cs typeface="Meiryo" charset="-128"/>
                          </a:rPr>
                          <m:t>=</m:t>
                        </m:r>
                        <m:f>
                          <m:fPr>
                            <m:ctrlPr>
                              <a:rPr lang="mr-IN" altLang="ja-JP" sz="1950" i="1">
                                <a:latin typeface="Cambria Math" panose="02040503050406030204" pitchFamily="18" charset="0"/>
                                <a:ea typeface="Meiryo" charset="-128"/>
                                <a:cs typeface="Meiryo" charset="-128"/>
                              </a:rPr>
                            </m:ctrlPr>
                          </m:fPr>
                          <m:num>
                            <m:r>
                              <a:rPr lang="en-US" altLang="ja-JP" sz="1950" i="1">
                                <a:latin typeface="Cambria Math" charset="0"/>
                                <a:ea typeface="Meiryo" charset="-128"/>
                                <a:cs typeface="Meiryo" charset="-128"/>
                              </a:rPr>
                              <m:t>𝑥</m:t>
                            </m:r>
                            <m:r>
                              <a:rPr lang="en-US" altLang="ja-JP" sz="1950" i="1">
                                <a:latin typeface="Cambria Math" charset="0"/>
                                <a:ea typeface="Meiryo" charset="-128"/>
                                <a:cs typeface="Meiryo" charset="-128"/>
                              </a:rPr>
                              <m:t>−120</m:t>
                            </m:r>
                          </m:num>
                          <m:den>
                            <m:r>
                              <a:rPr lang="en-US" altLang="ja-JP" sz="1950" i="1">
                                <a:latin typeface="Cambria Math" panose="02040503050406030204" pitchFamily="18" charset="0"/>
                                <a:ea typeface="Meiryo" charset="-128"/>
                                <a:cs typeface="Meiryo" charset="-128"/>
                              </a:rPr>
                              <m:t>30</m:t>
                            </m:r>
                          </m:den>
                        </m:f>
                      </m:oMath>
                    </m:oMathPara>
                  </a14:m>
                  <a:endParaRPr lang="ja-JP" altLang="en-US" sz="195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6762663" y="5145444"/>
                  <a:ext cx="1784972" cy="751658"/>
                </a:xfrm>
                <a:prstGeom prst="rect">
                  <a:avLst/>
                </a:prstGeom>
                <a:blipFill>
                  <a:blip r:embed="rId4"/>
                  <a:stretch>
                    <a:fillRect l="-5607" r="-935" b="-15556"/>
                  </a:stretch>
                </a:blipFill>
              </p:spPr>
              <p:txBody>
                <a:bodyPr/>
                <a:lstStyle/>
                <a:p>
                  <a:r>
                    <a:rPr lang="ja-JP" altLang="en-US">
                      <a:noFill/>
                    </a:rPr>
                    <a:t> </a:t>
                  </a:r>
                </a:p>
              </p:txBody>
            </p:sp>
          </mc:Fallback>
        </mc:AlternateContent>
        <p:grpSp>
          <p:nvGrpSpPr>
            <p:cNvPr id="37" name="図形グループ 36"/>
            <p:cNvGrpSpPr/>
            <p:nvPr/>
          </p:nvGrpSpPr>
          <p:grpSpPr>
            <a:xfrm>
              <a:off x="954342" y="4324443"/>
              <a:ext cx="3538060" cy="2326280"/>
              <a:chOff x="954342" y="4324443"/>
              <a:chExt cx="3538060" cy="2326280"/>
            </a:xfrm>
          </p:grpSpPr>
          <p:grpSp>
            <p:nvGrpSpPr>
              <p:cNvPr id="36" name="図形グループ 35"/>
              <p:cNvGrpSpPr/>
              <p:nvPr/>
            </p:nvGrpSpPr>
            <p:grpSpPr>
              <a:xfrm>
                <a:off x="1456889" y="4324443"/>
                <a:ext cx="3035513" cy="2326280"/>
                <a:chOff x="1456889" y="4324443"/>
                <a:chExt cx="3035513" cy="2326280"/>
              </a:xfrm>
            </p:grpSpPr>
            <p:pic>
              <p:nvPicPr>
                <p:cNvPr id="21" name="図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56889" y="4324443"/>
                  <a:ext cx="2612487" cy="2128111"/>
                </a:xfrm>
                <a:prstGeom prst="rect">
                  <a:avLst/>
                </a:prstGeom>
              </p:spPr>
            </p:pic>
            <p:sp>
              <p:nvSpPr>
                <p:cNvPr id="31" name="正方形/長方形 30"/>
                <p:cNvSpPr/>
                <p:nvPr/>
              </p:nvSpPr>
              <p:spPr>
                <a:xfrm>
                  <a:off x="4246094" y="6219836"/>
                  <a:ext cx="246308" cy="430887"/>
                </a:xfrm>
                <a:prstGeom prst="rect">
                  <a:avLst/>
                </a:prstGeom>
              </p:spPr>
              <p:txBody>
                <a:bodyPr wrap="none">
                  <a:spAutoFit/>
                </a:bodyPr>
                <a:lstStyle/>
                <a:p>
                  <a:endParaRPr lang="ja-JP" altLang="en-US" sz="1500" dirty="0">
                    <a:latin typeface="Meiryo" charset="-128"/>
                    <a:ea typeface="Meiryo" charset="-128"/>
                    <a:cs typeface="Meiryo"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954342" y="4683779"/>
                    <a:ext cx="1245469" cy="49244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(0,1)</m:t>
                          </m:r>
                        </m:oMath>
                      </m:oMathPara>
                    </a14:m>
                    <a:endParaRPr lang="ja-JP" altLang="en-US" sz="1800" i="1" dirty="0">
                      <a:latin typeface="Meiryo" charset="-128"/>
                      <a:ea typeface="Meiryo" charset="-128"/>
                      <a:cs typeface="Meiryo"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954342" y="4683779"/>
                    <a:ext cx="1245469" cy="492442"/>
                  </a:xfrm>
                  <a:prstGeom prst="rect">
                    <a:avLst/>
                  </a:prstGeom>
                  <a:blipFill>
                    <a:blip r:embed="rId6"/>
                    <a:stretch>
                      <a:fillRect b="-10000"/>
                    </a:stretch>
                  </a:blipFill>
                </p:spPr>
                <p:txBody>
                  <a:bodyPr/>
                  <a:lstStyle/>
                  <a:p>
                    <a:r>
                      <a:rPr lang="ja-JP" altLang="en-US">
                        <a:noFill/>
                      </a:rPr>
                      <a:t> </a:t>
                    </a:r>
                  </a:p>
                </p:txBody>
              </p:sp>
            </mc:Fallback>
          </mc:AlternateContent>
        </p:grpSp>
      </p:grpSp>
      <p:sp>
        <p:nvSpPr>
          <p:cNvPr id="3" name="テキスト ボックス 2">
            <a:extLst>
              <a:ext uri="{FF2B5EF4-FFF2-40B4-BE49-F238E27FC236}">
                <a16:creationId xmlns:a16="http://schemas.microsoft.com/office/drawing/2014/main" id="{2E1BDA4F-7BD0-C842-A42D-AFE7C5C5160D}"/>
              </a:ext>
            </a:extLst>
          </p:cNvPr>
          <p:cNvSpPr txBox="1"/>
          <p:nvPr/>
        </p:nvSpPr>
        <p:spPr>
          <a:xfrm>
            <a:off x="2764863" y="4785789"/>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０</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749CC36-3E15-AE49-AE6B-6DB6DBC0CB9D}"/>
                  </a:ext>
                </a:extLst>
              </p:cNvPr>
              <p:cNvSpPr txBox="1"/>
              <p:nvPr/>
            </p:nvSpPr>
            <p:spPr>
              <a:xfrm>
                <a:off x="6367396" y="2724660"/>
                <a:ext cx="567784"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749CC36-3E15-AE49-AE6B-6DB6DBC0CB9D}"/>
                  </a:ext>
                </a:extLst>
              </p:cNvPr>
              <p:cNvSpPr txBox="1">
                <a:spLocks noRot="1" noChangeAspect="1" noMove="1" noResize="1" noEditPoints="1" noAdjustHandles="1" noChangeArrowheads="1" noChangeShapeType="1" noTextEdit="1"/>
              </p:cNvSpPr>
              <p:nvPr/>
            </p:nvSpPr>
            <p:spPr>
              <a:xfrm>
                <a:off x="6367396" y="2724660"/>
                <a:ext cx="567784" cy="3231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8B24F66-D6E2-644A-B63A-448469FCF2CC}"/>
                  </a:ext>
                </a:extLst>
              </p:cNvPr>
              <p:cNvSpPr txBox="1"/>
              <p:nvPr/>
            </p:nvSpPr>
            <p:spPr>
              <a:xfrm>
                <a:off x="7063197" y="2717604"/>
                <a:ext cx="3588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38B24F66-D6E2-644A-B63A-448469FCF2CC}"/>
                  </a:ext>
                </a:extLst>
              </p:cNvPr>
              <p:cNvSpPr txBox="1">
                <a:spLocks noRot="1" noChangeAspect="1" noMove="1" noResize="1" noEditPoints="1" noAdjustHandles="1" noChangeArrowheads="1" noChangeShapeType="1" noTextEdit="1"/>
              </p:cNvSpPr>
              <p:nvPr/>
            </p:nvSpPr>
            <p:spPr>
              <a:xfrm>
                <a:off x="7063197" y="2717604"/>
                <a:ext cx="358816" cy="323165"/>
              </a:xfrm>
              <a:prstGeom prst="rect">
                <a:avLst/>
              </a:prstGeom>
              <a:blipFill>
                <a:blip r:embed="rId8"/>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88217B33-01DC-3D4C-9CE7-2B5986FCF4E1}"/>
              </a:ext>
            </a:extLst>
          </p:cNvPr>
          <p:cNvCxnSpPr>
            <a:cxnSpLocks/>
          </p:cNvCxnSpPr>
          <p:nvPr/>
        </p:nvCxnSpPr>
        <p:spPr>
          <a:xfrm>
            <a:off x="6651287" y="18343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EE31302-7D48-884E-8D6A-63E5022FA339}"/>
              </a:ext>
            </a:extLst>
          </p:cNvPr>
          <p:cNvCxnSpPr>
            <a:cxnSpLocks/>
          </p:cNvCxnSpPr>
          <p:nvPr/>
        </p:nvCxnSpPr>
        <p:spPr>
          <a:xfrm>
            <a:off x="2953376" y="3934283"/>
            <a:ext cx="29793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1C0A16B-32A6-4446-9018-973F6D87C852}"/>
              </a:ext>
            </a:extLst>
          </p:cNvPr>
          <p:cNvSpPr txBox="1"/>
          <p:nvPr/>
        </p:nvSpPr>
        <p:spPr>
          <a:xfrm>
            <a:off x="2861493" y="4153458"/>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１</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3A1C73E-7F17-A543-B3F9-83CA49AF3B7D}"/>
                  </a:ext>
                </a:extLst>
              </p:cNvPr>
              <p:cNvSpPr txBox="1"/>
              <p:nvPr/>
            </p:nvSpPr>
            <p:spPr>
              <a:xfrm>
                <a:off x="6642147" y="18738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39" name="テキスト ボックス 38">
                <a:extLst>
                  <a:ext uri="{FF2B5EF4-FFF2-40B4-BE49-F238E27FC236}">
                    <a16:creationId xmlns:a16="http://schemas.microsoft.com/office/drawing/2014/main" id="{93A1C73E-7F17-A543-B3F9-83CA49AF3B7D}"/>
                  </a:ext>
                </a:extLst>
              </p:cNvPr>
              <p:cNvSpPr txBox="1">
                <a:spLocks noRot="1" noChangeAspect="1" noMove="1" noResize="1" noEditPoints="1" noAdjustHandles="1" noChangeArrowheads="1" noChangeShapeType="1" noTextEdit="1"/>
              </p:cNvSpPr>
              <p:nvPr/>
            </p:nvSpPr>
            <p:spPr>
              <a:xfrm>
                <a:off x="6642147" y="1873881"/>
                <a:ext cx="461986" cy="323165"/>
              </a:xfrm>
              <a:prstGeom prst="rect">
                <a:avLst/>
              </a:prstGeom>
              <a:blipFill>
                <a:blip r:embed="rId9"/>
                <a:stretch>
                  <a:fillRect/>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99A1832D-520D-7842-BFB7-75501EAC267C}"/>
              </a:ext>
            </a:extLst>
          </p:cNvPr>
          <p:cNvGrpSpPr/>
          <p:nvPr/>
        </p:nvGrpSpPr>
        <p:grpSpPr>
          <a:xfrm>
            <a:off x="5015824" y="1121521"/>
            <a:ext cx="3270926" cy="1624999"/>
            <a:chOff x="5544766" y="1495361"/>
            <a:chExt cx="4361234" cy="2166665"/>
          </a:xfrm>
        </p:grpSpPr>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4766" y="1495361"/>
              <a:ext cx="4361234" cy="2128111"/>
            </a:xfrm>
            <a:prstGeom prst="rect">
              <a:avLst/>
            </a:prstGeom>
          </p:spPr>
        </p:pic>
        <p:cxnSp>
          <p:nvCxnSpPr>
            <p:cNvPr id="8" name="直線コネクタ 7">
              <a:extLst>
                <a:ext uri="{FF2B5EF4-FFF2-40B4-BE49-F238E27FC236}">
                  <a16:creationId xmlns:a16="http://schemas.microsoft.com/office/drawing/2014/main" id="{64EDE6E1-53B6-BC4C-B232-E47C1736D827}"/>
                </a:ext>
              </a:extLst>
            </p:cNvPr>
            <p:cNvCxnSpPr>
              <a:cxnSpLocks/>
            </p:cNvCxnSpPr>
            <p:nvPr/>
          </p:nvCxnSpPr>
          <p:spPr>
            <a:xfrm>
              <a:off x="7725382" y="3441357"/>
              <a:ext cx="1" cy="19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32258DF-8DF8-7E4A-94CF-C006A26432D5}"/>
                </a:ext>
              </a:extLst>
            </p:cNvPr>
            <p:cNvCxnSpPr>
              <a:cxnSpLocks/>
            </p:cNvCxnSpPr>
            <p:nvPr/>
          </p:nvCxnSpPr>
          <p:spPr>
            <a:xfrm>
              <a:off x="8483265" y="3448107"/>
              <a:ext cx="1" cy="213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コネクタ 25">
            <a:extLst>
              <a:ext uri="{FF2B5EF4-FFF2-40B4-BE49-F238E27FC236}">
                <a16:creationId xmlns:a16="http://schemas.microsoft.com/office/drawing/2014/main" id="{0C0D5130-9E96-0B47-ADE3-F56EAA08348B}"/>
              </a:ext>
            </a:extLst>
          </p:cNvPr>
          <p:cNvCxnSpPr>
            <a:cxnSpLocks/>
          </p:cNvCxnSpPr>
          <p:nvPr/>
        </p:nvCxnSpPr>
        <p:spPr>
          <a:xfrm>
            <a:off x="2956600" y="4604446"/>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角丸四角形 41">
            <a:extLst>
              <a:ext uri="{FF2B5EF4-FFF2-40B4-BE49-F238E27FC236}">
                <a16:creationId xmlns:a16="http://schemas.microsoft.com/office/drawing/2014/main" id="{36AE8478-9634-3B45-8DE6-81D745631D0D}"/>
              </a:ext>
            </a:extLst>
          </p:cNvPr>
          <p:cNvSpPr/>
          <p:nvPr/>
        </p:nvSpPr>
        <p:spPr>
          <a:xfrm>
            <a:off x="5833384" y="3473498"/>
            <a:ext cx="1689740" cy="1070187"/>
          </a:xfrm>
          <a:prstGeom prst="roundRect">
            <a:avLst/>
          </a:prstGeom>
          <a:solidFill>
            <a:schemeClr val="accent2">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97"/>
          </a:p>
        </p:txBody>
      </p:sp>
      <p:grpSp>
        <p:nvGrpSpPr>
          <p:cNvPr id="30" name="グループ化 29">
            <a:extLst>
              <a:ext uri="{FF2B5EF4-FFF2-40B4-BE49-F238E27FC236}">
                <a16:creationId xmlns:a16="http://schemas.microsoft.com/office/drawing/2014/main" id="{033DC71E-51E1-844C-B71C-329CDA78F8DD}"/>
              </a:ext>
            </a:extLst>
          </p:cNvPr>
          <p:cNvGrpSpPr/>
          <p:nvPr/>
        </p:nvGrpSpPr>
        <p:grpSpPr>
          <a:xfrm>
            <a:off x="1303514" y="1114465"/>
            <a:ext cx="3270926" cy="1624999"/>
            <a:chOff x="5544766" y="1495361"/>
            <a:chExt cx="4361234" cy="2166665"/>
          </a:xfrm>
        </p:grpSpPr>
        <p:pic>
          <p:nvPicPr>
            <p:cNvPr id="33" name="図 32">
              <a:extLst>
                <a:ext uri="{FF2B5EF4-FFF2-40B4-BE49-F238E27FC236}">
                  <a16:creationId xmlns:a16="http://schemas.microsoft.com/office/drawing/2014/main" id="{36EFD8B7-91CF-954A-A40F-DF71D39878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4766" y="1495361"/>
              <a:ext cx="4361234" cy="2128111"/>
            </a:xfrm>
            <a:prstGeom prst="rect">
              <a:avLst/>
            </a:prstGeom>
          </p:spPr>
        </p:pic>
        <p:cxnSp>
          <p:nvCxnSpPr>
            <p:cNvPr id="34" name="直線コネクタ 33">
              <a:extLst>
                <a:ext uri="{FF2B5EF4-FFF2-40B4-BE49-F238E27FC236}">
                  <a16:creationId xmlns:a16="http://schemas.microsoft.com/office/drawing/2014/main" id="{9199540D-7534-EA47-8C91-D554B02B826E}"/>
                </a:ext>
              </a:extLst>
            </p:cNvPr>
            <p:cNvCxnSpPr>
              <a:cxnSpLocks/>
            </p:cNvCxnSpPr>
            <p:nvPr/>
          </p:nvCxnSpPr>
          <p:spPr>
            <a:xfrm>
              <a:off x="7725382" y="3441357"/>
              <a:ext cx="1" cy="19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9068B5F-9219-4048-B231-9395B776DF14}"/>
                </a:ext>
              </a:extLst>
            </p:cNvPr>
            <p:cNvCxnSpPr>
              <a:cxnSpLocks/>
            </p:cNvCxnSpPr>
            <p:nvPr/>
          </p:nvCxnSpPr>
          <p:spPr>
            <a:xfrm>
              <a:off x="8483265" y="3448107"/>
              <a:ext cx="1" cy="213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C3B51D68-327F-F840-9411-E2D674E93E1F}"/>
                  </a:ext>
                </a:extLst>
              </p:cNvPr>
              <p:cNvSpPr txBox="1"/>
              <p:nvPr/>
            </p:nvSpPr>
            <p:spPr>
              <a:xfrm>
                <a:off x="2749556" y="2749209"/>
                <a:ext cx="356188"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C3B51D68-327F-F840-9411-E2D674E93E1F}"/>
                  </a:ext>
                </a:extLst>
              </p:cNvPr>
              <p:cNvSpPr txBox="1">
                <a:spLocks noRot="1" noChangeAspect="1" noMove="1" noResize="1" noEditPoints="1" noAdjustHandles="1" noChangeArrowheads="1" noChangeShapeType="1" noTextEdit="1"/>
              </p:cNvSpPr>
              <p:nvPr/>
            </p:nvSpPr>
            <p:spPr>
              <a:xfrm>
                <a:off x="2749556" y="2749209"/>
                <a:ext cx="356188" cy="32316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5A47D6AF-F690-6A42-807B-8E76FBE7D908}"/>
                  </a:ext>
                </a:extLst>
              </p:cNvPr>
              <p:cNvSpPr txBox="1"/>
              <p:nvPr/>
            </p:nvSpPr>
            <p:spPr>
              <a:xfrm>
                <a:off x="3148087" y="2762772"/>
                <a:ext cx="906017"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r>
                        <a:rPr kumimoji="1" lang="en-US" altLang="ja-JP" sz="1500" i="1" dirty="0">
                          <a:latin typeface="Cambria Math" panose="02040503050406030204" pitchFamily="18" charset="0"/>
                          <a:ea typeface="メイリオ" panose="020B0604030504040204" pitchFamily="50"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5" name="テキスト ボックス 44">
                <a:extLst>
                  <a:ext uri="{FF2B5EF4-FFF2-40B4-BE49-F238E27FC236}">
                    <a16:creationId xmlns:a16="http://schemas.microsoft.com/office/drawing/2014/main" id="{5A47D6AF-F690-6A42-807B-8E76FBE7D908}"/>
                  </a:ext>
                </a:extLst>
              </p:cNvPr>
              <p:cNvSpPr txBox="1">
                <a:spLocks noRot="1" noChangeAspect="1" noMove="1" noResize="1" noEditPoints="1" noAdjustHandles="1" noChangeArrowheads="1" noChangeShapeType="1" noTextEdit="1"/>
              </p:cNvSpPr>
              <p:nvPr/>
            </p:nvSpPr>
            <p:spPr>
              <a:xfrm>
                <a:off x="3148087" y="2762772"/>
                <a:ext cx="906017" cy="323165"/>
              </a:xfrm>
              <a:prstGeom prst="rect">
                <a:avLst/>
              </a:prstGeom>
              <a:blipFill>
                <a:blip r:embed="rId11"/>
                <a:stretch>
                  <a:fillRect/>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B9C4EFD-29D8-6D41-B998-E7348152E793}"/>
              </a:ext>
            </a:extLst>
          </p:cNvPr>
          <p:cNvCxnSpPr>
            <a:cxnSpLocks/>
          </p:cNvCxnSpPr>
          <p:nvPr/>
        </p:nvCxnSpPr>
        <p:spPr>
          <a:xfrm>
            <a:off x="6765587" y="19486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71EC206-1010-4B48-88E1-1BD0A1672AD8}"/>
                  </a:ext>
                </a:extLst>
              </p:cNvPr>
              <p:cNvSpPr txBox="1"/>
              <p:nvPr/>
            </p:nvSpPr>
            <p:spPr>
              <a:xfrm>
                <a:off x="6756447" y="19881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7" name="テキスト ボックス 46">
                <a:extLst>
                  <a:ext uri="{FF2B5EF4-FFF2-40B4-BE49-F238E27FC236}">
                    <a16:creationId xmlns:a16="http://schemas.microsoft.com/office/drawing/2014/main" id="{271EC206-1010-4B48-88E1-1BD0A1672AD8}"/>
                  </a:ext>
                </a:extLst>
              </p:cNvPr>
              <p:cNvSpPr txBox="1">
                <a:spLocks noRot="1" noChangeAspect="1" noMove="1" noResize="1" noEditPoints="1" noAdjustHandles="1" noChangeArrowheads="1" noChangeShapeType="1" noTextEdit="1"/>
              </p:cNvSpPr>
              <p:nvPr/>
            </p:nvSpPr>
            <p:spPr>
              <a:xfrm>
                <a:off x="6756447" y="1988181"/>
                <a:ext cx="461986" cy="323165"/>
              </a:xfrm>
              <a:prstGeom prst="rect">
                <a:avLst/>
              </a:prstGeom>
              <a:blipFill>
                <a:blip r:embed="rId12"/>
                <a:stretch>
                  <a:fillRect/>
                </a:stretch>
              </a:blipFill>
            </p:spPr>
            <p:txBody>
              <a:bodyPr/>
              <a:lstStyle/>
              <a:p>
                <a:r>
                  <a:rPr lang="ja-JP" altLang="en-US">
                    <a:noFill/>
                  </a:rPr>
                  <a:t> </a:t>
                </a:r>
              </a:p>
            </p:txBody>
          </p:sp>
        </mc:Fallback>
      </mc:AlternateContent>
      <p:cxnSp>
        <p:nvCxnSpPr>
          <p:cNvPr id="48" name="直線矢印コネクタ 47">
            <a:extLst>
              <a:ext uri="{FF2B5EF4-FFF2-40B4-BE49-F238E27FC236}">
                <a16:creationId xmlns:a16="http://schemas.microsoft.com/office/drawing/2014/main" id="{BAFBF853-3F68-8342-9E93-684464BEF1DE}"/>
              </a:ext>
            </a:extLst>
          </p:cNvPr>
          <p:cNvCxnSpPr>
            <a:cxnSpLocks/>
          </p:cNvCxnSpPr>
          <p:nvPr/>
        </p:nvCxnSpPr>
        <p:spPr>
          <a:xfrm>
            <a:off x="2929270" y="1895200"/>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9C6BEFD2-CEB7-AF45-9D03-D3222B06553E}"/>
                  </a:ext>
                </a:extLst>
              </p:cNvPr>
              <p:cNvSpPr txBox="1"/>
              <p:nvPr/>
            </p:nvSpPr>
            <p:spPr>
              <a:xfrm>
                <a:off x="2920130" y="1934690"/>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9" name="テキスト ボックス 48">
                <a:extLst>
                  <a:ext uri="{FF2B5EF4-FFF2-40B4-BE49-F238E27FC236}">
                    <a16:creationId xmlns:a16="http://schemas.microsoft.com/office/drawing/2014/main" id="{9C6BEFD2-CEB7-AF45-9D03-D3222B06553E}"/>
                  </a:ext>
                </a:extLst>
              </p:cNvPr>
              <p:cNvSpPr txBox="1">
                <a:spLocks noRot="1" noChangeAspect="1" noMove="1" noResize="1" noEditPoints="1" noAdjustHandles="1" noChangeArrowheads="1" noChangeShapeType="1" noTextEdit="1"/>
              </p:cNvSpPr>
              <p:nvPr/>
            </p:nvSpPr>
            <p:spPr>
              <a:xfrm>
                <a:off x="2920130" y="1934690"/>
                <a:ext cx="461986" cy="323165"/>
              </a:xfrm>
              <a:prstGeom prst="rect">
                <a:avLst/>
              </a:prstGeom>
              <a:blipFill>
                <a:blip r:embed="rId1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3B9602-875F-F340-92E6-E82ACA59D260}"/>
              </a:ext>
            </a:extLst>
          </p:cNvPr>
          <p:cNvCxnSpPr>
            <a:cxnSpLocks/>
          </p:cNvCxnSpPr>
          <p:nvPr/>
        </p:nvCxnSpPr>
        <p:spPr>
          <a:xfrm>
            <a:off x="2927917" y="1092343"/>
            <a:ext cx="14399" cy="367132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E581DB8-336E-244A-BFF9-3F7C67DADAAB}"/>
              </a:ext>
            </a:extLst>
          </p:cNvPr>
          <p:cNvCxnSpPr>
            <a:cxnSpLocks/>
          </p:cNvCxnSpPr>
          <p:nvPr/>
        </p:nvCxnSpPr>
        <p:spPr>
          <a:xfrm>
            <a:off x="3247881" y="463025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F212DC07-755C-7841-9D0B-9D16FF6B5368}"/>
                  </a:ext>
                </a:extLst>
              </p:cNvPr>
              <p:cNvSpPr/>
              <p:nvPr/>
            </p:nvSpPr>
            <p:spPr>
              <a:xfrm>
                <a:off x="3085504" y="4762706"/>
                <a:ext cx="346633"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𝑧</m:t>
                      </m:r>
                    </m:oMath>
                  </m:oMathPara>
                </a14:m>
                <a:endParaRPr lang="ja-JP" altLang="en-US" sz="1500" dirty="0">
                  <a:latin typeface="Meiryo" charset="-128"/>
                  <a:ea typeface="Meiryo" charset="-128"/>
                  <a:cs typeface="Meiryo" charset="-128"/>
                </a:endParaRPr>
              </a:p>
            </p:txBody>
          </p:sp>
        </mc:Choice>
        <mc:Fallback xmlns="">
          <p:sp>
            <p:nvSpPr>
              <p:cNvPr id="50" name="正方形/長方形 49">
                <a:extLst>
                  <a:ext uri="{FF2B5EF4-FFF2-40B4-BE49-F238E27FC236}">
                    <a16:creationId xmlns:a16="http://schemas.microsoft.com/office/drawing/2014/main" id="{F212DC07-755C-7841-9D0B-9D16FF6B5368}"/>
                  </a:ext>
                </a:extLst>
              </p:cNvPr>
              <p:cNvSpPr>
                <a:spLocks noRot="1" noChangeAspect="1" noMove="1" noResize="1" noEditPoints="1" noAdjustHandles="1" noChangeArrowheads="1" noChangeShapeType="1" noTextEdit="1"/>
              </p:cNvSpPr>
              <p:nvPr/>
            </p:nvSpPr>
            <p:spPr>
              <a:xfrm>
                <a:off x="3085504" y="4762706"/>
                <a:ext cx="346633" cy="323165"/>
              </a:xfrm>
              <a:prstGeom prst="rect">
                <a:avLst/>
              </a:prstGeom>
              <a:blipFill>
                <a:blip r:embed="rId14"/>
                <a:stretch>
                  <a:fillRect/>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0B72CF30-5AA0-6F44-8E72-9FB6EF253967}"/>
              </a:ext>
            </a:extLst>
          </p:cNvPr>
          <p:cNvCxnSpPr>
            <a:cxnSpLocks/>
            <a:stCxn id="45" idx="2"/>
          </p:cNvCxnSpPr>
          <p:nvPr/>
        </p:nvCxnSpPr>
        <p:spPr>
          <a:xfrm flipH="1">
            <a:off x="3247881" y="3085937"/>
            <a:ext cx="353215" cy="14577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288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mc:AlternateContent xmlns:mc="http://schemas.openxmlformats.org/markup-compatibility/2006" xmlns:a14="http://schemas.microsoft.com/office/drawing/2010/main">
        <mc:Choice Requires="a14">
          <p:sp>
            <p:nvSpPr>
              <p:cNvPr id="32" name="正方形/長方形 31"/>
              <p:cNvSpPr/>
              <p:nvPr/>
            </p:nvSpPr>
            <p:spPr>
              <a:xfrm>
                <a:off x="6771767" y="943532"/>
                <a:ext cx="1318823"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(120,30)</m:t>
                      </m:r>
                    </m:oMath>
                  </m:oMathPara>
                </a14:m>
                <a:endParaRPr lang="ja-JP" altLang="en-US" sz="1800"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6771767" y="943532"/>
                <a:ext cx="1318823" cy="369332"/>
              </a:xfrm>
              <a:prstGeom prst="rect">
                <a:avLst/>
              </a:prstGeom>
              <a:blipFill>
                <a:blip r:embed="rId3"/>
                <a:stretch>
                  <a:fillRect b="-10000"/>
                </a:stretch>
              </a:blipFill>
            </p:spPr>
            <p:txBody>
              <a:bodyPr/>
              <a:lstStyle/>
              <a:p>
                <a:r>
                  <a:rPr lang="ja-JP" altLang="en-US">
                    <a:noFill/>
                  </a:rPr>
                  <a:t> </a:t>
                </a:r>
              </a:p>
            </p:txBody>
          </p:sp>
        </mc:Fallback>
      </mc:AlternateContent>
      <p:grpSp>
        <p:nvGrpSpPr>
          <p:cNvPr id="38" name="図形グループ 37"/>
          <p:cNvGrpSpPr/>
          <p:nvPr/>
        </p:nvGrpSpPr>
        <p:grpSpPr>
          <a:xfrm>
            <a:off x="1596783" y="3148029"/>
            <a:ext cx="5694971" cy="1744711"/>
            <a:chOff x="954342" y="4324443"/>
            <a:chExt cx="7593293" cy="2326280"/>
          </a:xfrm>
        </p:grpSpPr>
        <mc:AlternateContent xmlns:mc="http://schemas.openxmlformats.org/markup-compatibility/2006" xmlns:a14="http://schemas.microsoft.com/office/drawing/2010/main">
          <mc:Choice Requires="a14">
            <p:sp>
              <p:nvSpPr>
                <p:cNvPr id="28" name="テキスト ボックス 27"/>
                <p:cNvSpPr txBox="1"/>
                <p:nvPr/>
              </p:nvSpPr>
              <p:spPr>
                <a:xfrm>
                  <a:off x="6762663" y="5145444"/>
                  <a:ext cx="1784972" cy="751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950" i="1">
                            <a:latin typeface="Cambria Math" charset="0"/>
                            <a:ea typeface="Meiryo" charset="-128"/>
                            <a:cs typeface="Meiryo" charset="-128"/>
                          </a:rPr>
                          <m:t>𝑧</m:t>
                        </m:r>
                        <m:r>
                          <a:rPr lang="en-US" altLang="ja-JP" sz="1950" i="1">
                            <a:latin typeface="Cambria Math" charset="0"/>
                            <a:ea typeface="Meiryo" charset="-128"/>
                            <a:cs typeface="Meiryo" charset="-128"/>
                          </a:rPr>
                          <m:t>=</m:t>
                        </m:r>
                        <m:f>
                          <m:fPr>
                            <m:ctrlPr>
                              <a:rPr lang="mr-IN" altLang="ja-JP" sz="1950" i="1">
                                <a:latin typeface="Cambria Math" panose="02040503050406030204" pitchFamily="18" charset="0"/>
                                <a:ea typeface="Meiryo" charset="-128"/>
                                <a:cs typeface="Meiryo" charset="-128"/>
                              </a:rPr>
                            </m:ctrlPr>
                          </m:fPr>
                          <m:num>
                            <m:r>
                              <a:rPr lang="en-US" altLang="ja-JP" sz="1950" i="1">
                                <a:latin typeface="Cambria Math" charset="0"/>
                                <a:ea typeface="Meiryo" charset="-128"/>
                                <a:cs typeface="Meiryo" charset="-128"/>
                              </a:rPr>
                              <m:t>𝑥</m:t>
                            </m:r>
                            <m:r>
                              <a:rPr lang="en-US" altLang="ja-JP" sz="1950" i="1">
                                <a:latin typeface="Cambria Math" charset="0"/>
                                <a:ea typeface="Meiryo" charset="-128"/>
                                <a:cs typeface="Meiryo" charset="-128"/>
                              </a:rPr>
                              <m:t>−120</m:t>
                            </m:r>
                          </m:num>
                          <m:den>
                            <m:r>
                              <a:rPr lang="en-US" altLang="ja-JP" sz="1950" i="1">
                                <a:latin typeface="Cambria Math" panose="02040503050406030204" pitchFamily="18" charset="0"/>
                                <a:ea typeface="Meiryo" charset="-128"/>
                                <a:cs typeface="Meiryo" charset="-128"/>
                              </a:rPr>
                              <m:t>30</m:t>
                            </m:r>
                          </m:den>
                        </m:f>
                      </m:oMath>
                    </m:oMathPara>
                  </a14:m>
                  <a:endParaRPr lang="ja-JP" altLang="en-US" sz="195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6762663" y="5145444"/>
                  <a:ext cx="1784972" cy="751658"/>
                </a:xfrm>
                <a:prstGeom prst="rect">
                  <a:avLst/>
                </a:prstGeom>
                <a:blipFill>
                  <a:blip r:embed="rId4"/>
                  <a:stretch>
                    <a:fillRect l="-5607" r="-935" b="-15556"/>
                  </a:stretch>
                </a:blipFill>
              </p:spPr>
              <p:txBody>
                <a:bodyPr/>
                <a:lstStyle/>
                <a:p>
                  <a:r>
                    <a:rPr lang="ja-JP" altLang="en-US">
                      <a:noFill/>
                    </a:rPr>
                    <a:t> </a:t>
                  </a:r>
                </a:p>
              </p:txBody>
            </p:sp>
          </mc:Fallback>
        </mc:AlternateContent>
        <p:grpSp>
          <p:nvGrpSpPr>
            <p:cNvPr id="37" name="図形グループ 36"/>
            <p:cNvGrpSpPr/>
            <p:nvPr/>
          </p:nvGrpSpPr>
          <p:grpSpPr>
            <a:xfrm>
              <a:off x="954342" y="4324443"/>
              <a:ext cx="3538060" cy="2326280"/>
              <a:chOff x="954342" y="4324443"/>
              <a:chExt cx="3538060" cy="2326280"/>
            </a:xfrm>
          </p:grpSpPr>
          <p:grpSp>
            <p:nvGrpSpPr>
              <p:cNvPr id="36" name="図形グループ 35"/>
              <p:cNvGrpSpPr/>
              <p:nvPr/>
            </p:nvGrpSpPr>
            <p:grpSpPr>
              <a:xfrm>
                <a:off x="1456889" y="4324443"/>
                <a:ext cx="3035513" cy="2326280"/>
                <a:chOff x="1456889" y="4324443"/>
                <a:chExt cx="3035513" cy="2326280"/>
              </a:xfrm>
            </p:grpSpPr>
            <p:pic>
              <p:nvPicPr>
                <p:cNvPr id="21" name="図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56889" y="4324443"/>
                  <a:ext cx="2612487" cy="2128111"/>
                </a:xfrm>
                <a:prstGeom prst="rect">
                  <a:avLst/>
                </a:prstGeom>
              </p:spPr>
            </p:pic>
            <p:sp>
              <p:nvSpPr>
                <p:cNvPr id="31" name="正方形/長方形 30"/>
                <p:cNvSpPr/>
                <p:nvPr/>
              </p:nvSpPr>
              <p:spPr>
                <a:xfrm>
                  <a:off x="4246094" y="6219836"/>
                  <a:ext cx="246308" cy="430887"/>
                </a:xfrm>
                <a:prstGeom prst="rect">
                  <a:avLst/>
                </a:prstGeom>
              </p:spPr>
              <p:txBody>
                <a:bodyPr wrap="none">
                  <a:spAutoFit/>
                </a:bodyPr>
                <a:lstStyle/>
                <a:p>
                  <a:endParaRPr lang="ja-JP" altLang="en-US" sz="1500" dirty="0">
                    <a:latin typeface="Meiryo" charset="-128"/>
                    <a:ea typeface="Meiryo" charset="-128"/>
                    <a:cs typeface="Meiryo" charset="-128"/>
                  </a:endParaRPr>
                </a:p>
              </p:txBody>
            </p:sp>
          </p:grpSp>
          <mc:AlternateContent xmlns:mc="http://schemas.openxmlformats.org/markup-compatibility/2006" xmlns:a14="http://schemas.microsoft.com/office/drawing/2010/main">
            <mc:Choice Requires="a14">
              <p:sp>
                <p:nvSpPr>
                  <p:cNvPr id="35" name="正方形/長方形 34"/>
                  <p:cNvSpPr/>
                  <p:nvPr/>
                </p:nvSpPr>
                <p:spPr>
                  <a:xfrm>
                    <a:off x="954342" y="4683779"/>
                    <a:ext cx="1245469" cy="49244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(0,1)</m:t>
                          </m:r>
                        </m:oMath>
                      </m:oMathPara>
                    </a14:m>
                    <a:endParaRPr lang="ja-JP" altLang="en-US" sz="1800" i="1" dirty="0">
                      <a:latin typeface="Meiryo" charset="-128"/>
                      <a:ea typeface="Meiryo" charset="-128"/>
                      <a:cs typeface="Meiryo"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954342" y="4683779"/>
                    <a:ext cx="1245469" cy="492442"/>
                  </a:xfrm>
                  <a:prstGeom prst="rect">
                    <a:avLst/>
                  </a:prstGeom>
                  <a:blipFill>
                    <a:blip r:embed="rId6"/>
                    <a:stretch>
                      <a:fillRect b="-10000"/>
                    </a:stretch>
                  </a:blipFill>
                </p:spPr>
                <p:txBody>
                  <a:bodyPr/>
                  <a:lstStyle/>
                  <a:p>
                    <a:r>
                      <a:rPr lang="ja-JP" altLang="en-US">
                        <a:noFill/>
                      </a:rPr>
                      <a:t> </a:t>
                    </a:r>
                  </a:p>
                </p:txBody>
              </p:sp>
            </mc:Fallback>
          </mc:AlternateContent>
        </p:grpSp>
      </p:grpSp>
      <p:sp>
        <p:nvSpPr>
          <p:cNvPr id="3" name="テキスト ボックス 2">
            <a:extLst>
              <a:ext uri="{FF2B5EF4-FFF2-40B4-BE49-F238E27FC236}">
                <a16:creationId xmlns:a16="http://schemas.microsoft.com/office/drawing/2014/main" id="{2E1BDA4F-7BD0-C842-A42D-AFE7C5C5160D}"/>
              </a:ext>
            </a:extLst>
          </p:cNvPr>
          <p:cNvSpPr txBox="1"/>
          <p:nvPr/>
        </p:nvSpPr>
        <p:spPr>
          <a:xfrm>
            <a:off x="2764863" y="4785789"/>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０</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749CC36-3E15-AE49-AE6B-6DB6DBC0CB9D}"/>
                  </a:ext>
                </a:extLst>
              </p:cNvPr>
              <p:cNvSpPr txBox="1"/>
              <p:nvPr/>
            </p:nvSpPr>
            <p:spPr>
              <a:xfrm>
                <a:off x="6367396" y="2724660"/>
                <a:ext cx="567784"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749CC36-3E15-AE49-AE6B-6DB6DBC0CB9D}"/>
                  </a:ext>
                </a:extLst>
              </p:cNvPr>
              <p:cNvSpPr txBox="1">
                <a:spLocks noRot="1" noChangeAspect="1" noMove="1" noResize="1" noEditPoints="1" noAdjustHandles="1" noChangeArrowheads="1" noChangeShapeType="1" noTextEdit="1"/>
              </p:cNvSpPr>
              <p:nvPr/>
            </p:nvSpPr>
            <p:spPr>
              <a:xfrm>
                <a:off x="6367396" y="2724660"/>
                <a:ext cx="567784" cy="3231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8B24F66-D6E2-644A-B63A-448469FCF2CC}"/>
                  </a:ext>
                </a:extLst>
              </p:cNvPr>
              <p:cNvSpPr txBox="1"/>
              <p:nvPr/>
            </p:nvSpPr>
            <p:spPr>
              <a:xfrm>
                <a:off x="7063197" y="2717604"/>
                <a:ext cx="3588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38B24F66-D6E2-644A-B63A-448469FCF2CC}"/>
                  </a:ext>
                </a:extLst>
              </p:cNvPr>
              <p:cNvSpPr txBox="1">
                <a:spLocks noRot="1" noChangeAspect="1" noMove="1" noResize="1" noEditPoints="1" noAdjustHandles="1" noChangeArrowheads="1" noChangeShapeType="1" noTextEdit="1"/>
              </p:cNvSpPr>
              <p:nvPr/>
            </p:nvSpPr>
            <p:spPr>
              <a:xfrm>
                <a:off x="7063197" y="2717604"/>
                <a:ext cx="358816" cy="323165"/>
              </a:xfrm>
              <a:prstGeom prst="rect">
                <a:avLst/>
              </a:prstGeom>
              <a:blipFill>
                <a:blip r:embed="rId8"/>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88217B33-01DC-3D4C-9CE7-2B5986FCF4E1}"/>
              </a:ext>
            </a:extLst>
          </p:cNvPr>
          <p:cNvCxnSpPr>
            <a:cxnSpLocks/>
          </p:cNvCxnSpPr>
          <p:nvPr/>
        </p:nvCxnSpPr>
        <p:spPr>
          <a:xfrm>
            <a:off x="6651287" y="18343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EE31302-7D48-884E-8D6A-63E5022FA339}"/>
              </a:ext>
            </a:extLst>
          </p:cNvPr>
          <p:cNvCxnSpPr>
            <a:cxnSpLocks/>
          </p:cNvCxnSpPr>
          <p:nvPr/>
        </p:nvCxnSpPr>
        <p:spPr>
          <a:xfrm>
            <a:off x="2953376" y="3934283"/>
            <a:ext cx="29793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1C0A16B-32A6-4446-9018-973F6D87C852}"/>
              </a:ext>
            </a:extLst>
          </p:cNvPr>
          <p:cNvSpPr txBox="1"/>
          <p:nvPr/>
        </p:nvSpPr>
        <p:spPr>
          <a:xfrm>
            <a:off x="2861493" y="4153458"/>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１</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3A1C73E-7F17-A543-B3F9-83CA49AF3B7D}"/>
                  </a:ext>
                </a:extLst>
              </p:cNvPr>
              <p:cNvSpPr txBox="1"/>
              <p:nvPr/>
            </p:nvSpPr>
            <p:spPr>
              <a:xfrm>
                <a:off x="6642147" y="18738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39" name="テキスト ボックス 38">
                <a:extLst>
                  <a:ext uri="{FF2B5EF4-FFF2-40B4-BE49-F238E27FC236}">
                    <a16:creationId xmlns:a16="http://schemas.microsoft.com/office/drawing/2014/main" id="{93A1C73E-7F17-A543-B3F9-83CA49AF3B7D}"/>
                  </a:ext>
                </a:extLst>
              </p:cNvPr>
              <p:cNvSpPr txBox="1">
                <a:spLocks noRot="1" noChangeAspect="1" noMove="1" noResize="1" noEditPoints="1" noAdjustHandles="1" noChangeArrowheads="1" noChangeShapeType="1" noTextEdit="1"/>
              </p:cNvSpPr>
              <p:nvPr/>
            </p:nvSpPr>
            <p:spPr>
              <a:xfrm>
                <a:off x="6642147" y="1873881"/>
                <a:ext cx="461986" cy="323165"/>
              </a:xfrm>
              <a:prstGeom prst="rect">
                <a:avLst/>
              </a:prstGeom>
              <a:blipFill>
                <a:blip r:embed="rId9"/>
                <a:stretch>
                  <a:fillRect/>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99A1832D-520D-7842-BFB7-75501EAC267C}"/>
              </a:ext>
            </a:extLst>
          </p:cNvPr>
          <p:cNvGrpSpPr/>
          <p:nvPr/>
        </p:nvGrpSpPr>
        <p:grpSpPr>
          <a:xfrm>
            <a:off x="5015824" y="1121521"/>
            <a:ext cx="3270926" cy="1624999"/>
            <a:chOff x="5544766" y="1495361"/>
            <a:chExt cx="4361234" cy="2166665"/>
          </a:xfrm>
        </p:grpSpPr>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4766" y="1495361"/>
              <a:ext cx="4361234" cy="2128111"/>
            </a:xfrm>
            <a:prstGeom prst="rect">
              <a:avLst/>
            </a:prstGeom>
          </p:spPr>
        </p:pic>
        <p:cxnSp>
          <p:nvCxnSpPr>
            <p:cNvPr id="8" name="直線コネクタ 7">
              <a:extLst>
                <a:ext uri="{FF2B5EF4-FFF2-40B4-BE49-F238E27FC236}">
                  <a16:creationId xmlns:a16="http://schemas.microsoft.com/office/drawing/2014/main" id="{64EDE6E1-53B6-BC4C-B232-E47C1736D827}"/>
                </a:ext>
              </a:extLst>
            </p:cNvPr>
            <p:cNvCxnSpPr>
              <a:cxnSpLocks/>
            </p:cNvCxnSpPr>
            <p:nvPr/>
          </p:nvCxnSpPr>
          <p:spPr>
            <a:xfrm>
              <a:off x="7725382" y="3441357"/>
              <a:ext cx="1" cy="19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32258DF-8DF8-7E4A-94CF-C006A26432D5}"/>
                </a:ext>
              </a:extLst>
            </p:cNvPr>
            <p:cNvCxnSpPr>
              <a:cxnSpLocks/>
            </p:cNvCxnSpPr>
            <p:nvPr/>
          </p:nvCxnSpPr>
          <p:spPr>
            <a:xfrm>
              <a:off x="8483265" y="3448107"/>
              <a:ext cx="1" cy="213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コネクタ 25">
            <a:extLst>
              <a:ext uri="{FF2B5EF4-FFF2-40B4-BE49-F238E27FC236}">
                <a16:creationId xmlns:a16="http://schemas.microsoft.com/office/drawing/2014/main" id="{0C0D5130-9E96-0B47-ADE3-F56EAA08348B}"/>
              </a:ext>
            </a:extLst>
          </p:cNvPr>
          <p:cNvCxnSpPr>
            <a:cxnSpLocks/>
          </p:cNvCxnSpPr>
          <p:nvPr/>
        </p:nvCxnSpPr>
        <p:spPr>
          <a:xfrm>
            <a:off x="2956600" y="4604446"/>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角丸四角形 41">
            <a:extLst>
              <a:ext uri="{FF2B5EF4-FFF2-40B4-BE49-F238E27FC236}">
                <a16:creationId xmlns:a16="http://schemas.microsoft.com/office/drawing/2014/main" id="{36AE8478-9634-3B45-8DE6-81D745631D0D}"/>
              </a:ext>
            </a:extLst>
          </p:cNvPr>
          <p:cNvSpPr/>
          <p:nvPr/>
        </p:nvSpPr>
        <p:spPr>
          <a:xfrm>
            <a:off x="5833384" y="3473498"/>
            <a:ext cx="1689740" cy="1070187"/>
          </a:xfrm>
          <a:prstGeom prst="roundRect">
            <a:avLst/>
          </a:prstGeom>
          <a:solidFill>
            <a:schemeClr val="accent2">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97"/>
          </a:p>
        </p:txBody>
      </p:sp>
      <p:grpSp>
        <p:nvGrpSpPr>
          <p:cNvPr id="30" name="グループ化 29">
            <a:extLst>
              <a:ext uri="{FF2B5EF4-FFF2-40B4-BE49-F238E27FC236}">
                <a16:creationId xmlns:a16="http://schemas.microsoft.com/office/drawing/2014/main" id="{033DC71E-51E1-844C-B71C-329CDA78F8DD}"/>
              </a:ext>
            </a:extLst>
          </p:cNvPr>
          <p:cNvGrpSpPr/>
          <p:nvPr/>
        </p:nvGrpSpPr>
        <p:grpSpPr>
          <a:xfrm>
            <a:off x="1303514" y="1114465"/>
            <a:ext cx="3270926" cy="1624999"/>
            <a:chOff x="5544766" y="1495361"/>
            <a:chExt cx="4361234" cy="2166665"/>
          </a:xfrm>
        </p:grpSpPr>
        <p:pic>
          <p:nvPicPr>
            <p:cNvPr id="33" name="図 32">
              <a:extLst>
                <a:ext uri="{FF2B5EF4-FFF2-40B4-BE49-F238E27FC236}">
                  <a16:creationId xmlns:a16="http://schemas.microsoft.com/office/drawing/2014/main" id="{36EFD8B7-91CF-954A-A40F-DF71D39878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4766" y="1495361"/>
              <a:ext cx="4361234" cy="2128111"/>
            </a:xfrm>
            <a:prstGeom prst="rect">
              <a:avLst/>
            </a:prstGeom>
          </p:spPr>
        </p:pic>
        <p:cxnSp>
          <p:nvCxnSpPr>
            <p:cNvPr id="34" name="直線コネクタ 33">
              <a:extLst>
                <a:ext uri="{FF2B5EF4-FFF2-40B4-BE49-F238E27FC236}">
                  <a16:creationId xmlns:a16="http://schemas.microsoft.com/office/drawing/2014/main" id="{9199540D-7534-EA47-8C91-D554B02B826E}"/>
                </a:ext>
              </a:extLst>
            </p:cNvPr>
            <p:cNvCxnSpPr>
              <a:cxnSpLocks/>
            </p:cNvCxnSpPr>
            <p:nvPr/>
          </p:nvCxnSpPr>
          <p:spPr>
            <a:xfrm>
              <a:off x="7725382" y="3441357"/>
              <a:ext cx="1" cy="19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9068B5F-9219-4048-B231-9395B776DF14}"/>
                </a:ext>
              </a:extLst>
            </p:cNvPr>
            <p:cNvCxnSpPr>
              <a:cxnSpLocks/>
            </p:cNvCxnSpPr>
            <p:nvPr/>
          </p:nvCxnSpPr>
          <p:spPr>
            <a:xfrm>
              <a:off x="8483265" y="3448107"/>
              <a:ext cx="1" cy="213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C3B51D68-327F-F840-9411-E2D674E93E1F}"/>
                  </a:ext>
                </a:extLst>
              </p:cNvPr>
              <p:cNvSpPr txBox="1"/>
              <p:nvPr/>
            </p:nvSpPr>
            <p:spPr>
              <a:xfrm>
                <a:off x="2749556" y="2749209"/>
                <a:ext cx="356188"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C3B51D68-327F-F840-9411-E2D674E93E1F}"/>
                  </a:ext>
                </a:extLst>
              </p:cNvPr>
              <p:cNvSpPr txBox="1">
                <a:spLocks noRot="1" noChangeAspect="1" noMove="1" noResize="1" noEditPoints="1" noAdjustHandles="1" noChangeArrowheads="1" noChangeShapeType="1" noTextEdit="1"/>
              </p:cNvSpPr>
              <p:nvPr/>
            </p:nvSpPr>
            <p:spPr>
              <a:xfrm>
                <a:off x="2749556" y="2749209"/>
                <a:ext cx="356188" cy="32316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5A47D6AF-F690-6A42-807B-8E76FBE7D908}"/>
                  </a:ext>
                </a:extLst>
              </p:cNvPr>
              <p:cNvSpPr txBox="1"/>
              <p:nvPr/>
            </p:nvSpPr>
            <p:spPr>
              <a:xfrm>
                <a:off x="3148087" y="2762772"/>
                <a:ext cx="906017"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r>
                        <a:rPr kumimoji="1" lang="en-US" altLang="ja-JP" sz="1500" i="1" dirty="0">
                          <a:latin typeface="Cambria Math" panose="02040503050406030204" pitchFamily="18" charset="0"/>
                          <a:ea typeface="メイリオ" panose="020B0604030504040204" pitchFamily="50"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5" name="テキスト ボックス 44">
                <a:extLst>
                  <a:ext uri="{FF2B5EF4-FFF2-40B4-BE49-F238E27FC236}">
                    <a16:creationId xmlns:a16="http://schemas.microsoft.com/office/drawing/2014/main" id="{5A47D6AF-F690-6A42-807B-8E76FBE7D908}"/>
                  </a:ext>
                </a:extLst>
              </p:cNvPr>
              <p:cNvSpPr txBox="1">
                <a:spLocks noRot="1" noChangeAspect="1" noMove="1" noResize="1" noEditPoints="1" noAdjustHandles="1" noChangeArrowheads="1" noChangeShapeType="1" noTextEdit="1"/>
              </p:cNvSpPr>
              <p:nvPr/>
            </p:nvSpPr>
            <p:spPr>
              <a:xfrm>
                <a:off x="3148087" y="2762772"/>
                <a:ext cx="906017" cy="323165"/>
              </a:xfrm>
              <a:prstGeom prst="rect">
                <a:avLst/>
              </a:prstGeom>
              <a:blipFill>
                <a:blip r:embed="rId11"/>
                <a:stretch>
                  <a:fillRect/>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B9C4EFD-29D8-6D41-B998-E7348152E793}"/>
              </a:ext>
            </a:extLst>
          </p:cNvPr>
          <p:cNvCxnSpPr>
            <a:cxnSpLocks/>
          </p:cNvCxnSpPr>
          <p:nvPr/>
        </p:nvCxnSpPr>
        <p:spPr>
          <a:xfrm>
            <a:off x="6765587" y="19486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71EC206-1010-4B48-88E1-1BD0A1672AD8}"/>
                  </a:ext>
                </a:extLst>
              </p:cNvPr>
              <p:cNvSpPr txBox="1"/>
              <p:nvPr/>
            </p:nvSpPr>
            <p:spPr>
              <a:xfrm>
                <a:off x="6756447" y="19881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7" name="テキスト ボックス 46">
                <a:extLst>
                  <a:ext uri="{FF2B5EF4-FFF2-40B4-BE49-F238E27FC236}">
                    <a16:creationId xmlns:a16="http://schemas.microsoft.com/office/drawing/2014/main" id="{271EC206-1010-4B48-88E1-1BD0A1672AD8}"/>
                  </a:ext>
                </a:extLst>
              </p:cNvPr>
              <p:cNvSpPr txBox="1">
                <a:spLocks noRot="1" noChangeAspect="1" noMove="1" noResize="1" noEditPoints="1" noAdjustHandles="1" noChangeArrowheads="1" noChangeShapeType="1" noTextEdit="1"/>
              </p:cNvSpPr>
              <p:nvPr/>
            </p:nvSpPr>
            <p:spPr>
              <a:xfrm>
                <a:off x="6756447" y="1988181"/>
                <a:ext cx="461986" cy="323165"/>
              </a:xfrm>
              <a:prstGeom prst="rect">
                <a:avLst/>
              </a:prstGeom>
              <a:blipFill>
                <a:blip r:embed="rId12"/>
                <a:stretch>
                  <a:fillRect/>
                </a:stretch>
              </a:blipFill>
            </p:spPr>
            <p:txBody>
              <a:bodyPr/>
              <a:lstStyle/>
              <a:p>
                <a:r>
                  <a:rPr lang="ja-JP" altLang="en-US">
                    <a:noFill/>
                  </a:rPr>
                  <a:t> </a:t>
                </a:r>
              </a:p>
            </p:txBody>
          </p:sp>
        </mc:Fallback>
      </mc:AlternateContent>
      <p:cxnSp>
        <p:nvCxnSpPr>
          <p:cNvPr id="48" name="直線矢印コネクタ 47">
            <a:extLst>
              <a:ext uri="{FF2B5EF4-FFF2-40B4-BE49-F238E27FC236}">
                <a16:creationId xmlns:a16="http://schemas.microsoft.com/office/drawing/2014/main" id="{BAFBF853-3F68-8342-9E93-684464BEF1DE}"/>
              </a:ext>
            </a:extLst>
          </p:cNvPr>
          <p:cNvCxnSpPr>
            <a:cxnSpLocks/>
          </p:cNvCxnSpPr>
          <p:nvPr/>
        </p:nvCxnSpPr>
        <p:spPr>
          <a:xfrm>
            <a:off x="2929270" y="1895200"/>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9C6BEFD2-CEB7-AF45-9D03-D3222B06553E}"/>
                  </a:ext>
                </a:extLst>
              </p:cNvPr>
              <p:cNvSpPr txBox="1"/>
              <p:nvPr/>
            </p:nvSpPr>
            <p:spPr>
              <a:xfrm>
                <a:off x="2920130" y="1934690"/>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9" name="テキスト ボックス 48">
                <a:extLst>
                  <a:ext uri="{FF2B5EF4-FFF2-40B4-BE49-F238E27FC236}">
                    <a16:creationId xmlns:a16="http://schemas.microsoft.com/office/drawing/2014/main" id="{9C6BEFD2-CEB7-AF45-9D03-D3222B06553E}"/>
                  </a:ext>
                </a:extLst>
              </p:cNvPr>
              <p:cNvSpPr txBox="1">
                <a:spLocks noRot="1" noChangeAspect="1" noMove="1" noResize="1" noEditPoints="1" noAdjustHandles="1" noChangeArrowheads="1" noChangeShapeType="1" noTextEdit="1"/>
              </p:cNvSpPr>
              <p:nvPr/>
            </p:nvSpPr>
            <p:spPr>
              <a:xfrm>
                <a:off x="2920130" y="1934690"/>
                <a:ext cx="461986" cy="323165"/>
              </a:xfrm>
              <a:prstGeom prst="rect">
                <a:avLst/>
              </a:prstGeom>
              <a:blipFill>
                <a:blip r:embed="rId13"/>
                <a:stretch>
                  <a:fillRect/>
                </a:stretch>
              </a:blipFill>
            </p:spPr>
            <p:txBody>
              <a:bodyPr/>
              <a:lstStyle/>
              <a:p>
                <a:r>
                  <a:rPr lang="ja-JP" altLang="en-US">
                    <a:noFill/>
                  </a:rPr>
                  <a:t> </a:t>
                </a:r>
              </a:p>
            </p:txBody>
          </p:sp>
        </mc:Fallback>
      </mc:AlternateContent>
      <p:cxnSp>
        <p:nvCxnSpPr>
          <p:cNvPr id="13" name="直線コネクタ 12">
            <a:extLst>
              <a:ext uri="{FF2B5EF4-FFF2-40B4-BE49-F238E27FC236}">
                <a16:creationId xmlns:a16="http://schemas.microsoft.com/office/drawing/2014/main" id="{C73B9602-875F-F340-92E6-E82ACA59D260}"/>
              </a:ext>
            </a:extLst>
          </p:cNvPr>
          <p:cNvCxnSpPr>
            <a:cxnSpLocks/>
          </p:cNvCxnSpPr>
          <p:nvPr/>
        </p:nvCxnSpPr>
        <p:spPr>
          <a:xfrm>
            <a:off x="2927917" y="1092343"/>
            <a:ext cx="14399" cy="367132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下矢印 4">
            <a:extLst>
              <a:ext uri="{FF2B5EF4-FFF2-40B4-BE49-F238E27FC236}">
                <a16:creationId xmlns:a16="http://schemas.microsoft.com/office/drawing/2014/main" id="{CB0152D3-75D0-4D40-BCC1-8EE0CE0C7448}"/>
              </a:ext>
            </a:extLst>
          </p:cNvPr>
          <p:cNvSpPr/>
          <p:nvPr/>
        </p:nvSpPr>
        <p:spPr>
          <a:xfrm rot="5400000">
            <a:off x="3444922" y="1472880"/>
            <a:ext cx="530942" cy="49966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0"/>
          </a:p>
        </p:txBody>
      </p:sp>
      <p:sp>
        <p:nvSpPr>
          <p:cNvPr id="41" name="下矢印 40">
            <a:extLst>
              <a:ext uri="{FF2B5EF4-FFF2-40B4-BE49-F238E27FC236}">
                <a16:creationId xmlns:a16="http://schemas.microsoft.com/office/drawing/2014/main" id="{8767547F-342E-2F4C-97BE-186DE1EA993F}"/>
              </a:ext>
            </a:extLst>
          </p:cNvPr>
          <p:cNvSpPr/>
          <p:nvPr/>
        </p:nvSpPr>
        <p:spPr>
          <a:xfrm rot="16200000">
            <a:off x="1836172" y="1457254"/>
            <a:ext cx="530942" cy="49966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0"/>
          </a:p>
        </p:txBody>
      </p:sp>
      <p:sp>
        <p:nvSpPr>
          <p:cNvPr id="6" name="テキスト ボックス 5">
            <a:extLst>
              <a:ext uri="{FF2B5EF4-FFF2-40B4-BE49-F238E27FC236}">
                <a16:creationId xmlns:a16="http://schemas.microsoft.com/office/drawing/2014/main" id="{DE529480-C2E6-C94E-81FD-012323161BE0}"/>
              </a:ext>
            </a:extLst>
          </p:cNvPr>
          <p:cNvSpPr txBox="1"/>
          <p:nvPr/>
        </p:nvSpPr>
        <p:spPr>
          <a:xfrm>
            <a:off x="3386989" y="1105197"/>
            <a:ext cx="1146469"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伸縮させる</a:t>
            </a:r>
            <a:endParaRPr kumimoji="1" lang="ja-JP" altLang="en-US" sz="1500" dirty="0">
              <a:latin typeface="メイリオ" panose="020B0604030504040204" pitchFamily="50" charset="-128"/>
              <a:ea typeface="メイリオ" panose="020B0604030504040204" pitchFamily="50" charset="-128"/>
            </a:endParaRPr>
          </a:p>
        </p:txBody>
      </p:sp>
      <p:cxnSp>
        <p:nvCxnSpPr>
          <p:cNvPr id="43" name="直線コネクタ 42">
            <a:extLst>
              <a:ext uri="{FF2B5EF4-FFF2-40B4-BE49-F238E27FC236}">
                <a16:creationId xmlns:a16="http://schemas.microsoft.com/office/drawing/2014/main" id="{8E581DB8-336E-244A-BFF9-3F7C67DADAAB}"/>
              </a:ext>
            </a:extLst>
          </p:cNvPr>
          <p:cNvCxnSpPr>
            <a:cxnSpLocks/>
          </p:cNvCxnSpPr>
          <p:nvPr/>
        </p:nvCxnSpPr>
        <p:spPr>
          <a:xfrm>
            <a:off x="3247881" y="463025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F212DC07-755C-7841-9D0B-9D16FF6B5368}"/>
                  </a:ext>
                </a:extLst>
              </p:cNvPr>
              <p:cNvSpPr/>
              <p:nvPr/>
            </p:nvSpPr>
            <p:spPr>
              <a:xfrm>
                <a:off x="3085504" y="4762706"/>
                <a:ext cx="346633"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𝑧</m:t>
                      </m:r>
                    </m:oMath>
                  </m:oMathPara>
                </a14:m>
                <a:endParaRPr lang="ja-JP" altLang="en-US" sz="1500" dirty="0">
                  <a:latin typeface="Meiryo" charset="-128"/>
                  <a:ea typeface="Meiryo" charset="-128"/>
                  <a:cs typeface="Meiryo" charset="-128"/>
                </a:endParaRPr>
              </a:p>
            </p:txBody>
          </p:sp>
        </mc:Choice>
        <mc:Fallback xmlns="">
          <p:sp>
            <p:nvSpPr>
              <p:cNvPr id="50" name="正方形/長方形 49">
                <a:extLst>
                  <a:ext uri="{FF2B5EF4-FFF2-40B4-BE49-F238E27FC236}">
                    <a16:creationId xmlns:a16="http://schemas.microsoft.com/office/drawing/2014/main" id="{F212DC07-755C-7841-9D0B-9D16FF6B5368}"/>
                  </a:ext>
                </a:extLst>
              </p:cNvPr>
              <p:cNvSpPr>
                <a:spLocks noRot="1" noChangeAspect="1" noMove="1" noResize="1" noEditPoints="1" noAdjustHandles="1" noChangeArrowheads="1" noChangeShapeType="1" noTextEdit="1"/>
              </p:cNvSpPr>
              <p:nvPr/>
            </p:nvSpPr>
            <p:spPr>
              <a:xfrm>
                <a:off x="3085504" y="4762706"/>
                <a:ext cx="346633" cy="323165"/>
              </a:xfrm>
              <a:prstGeom prst="rect">
                <a:avLst/>
              </a:prstGeom>
              <a:blipFill>
                <a:blip r:embed="rId14"/>
                <a:stretch>
                  <a:fillRect/>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0B72CF30-5AA0-6F44-8E72-9FB6EF253967}"/>
              </a:ext>
            </a:extLst>
          </p:cNvPr>
          <p:cNvCxnSpPr>
            <a:cxnSpLocks/>
            <a:stCxn id="45" idx="2"/>
          </p:cNvCxnSpPr>
          <p:nvPr/>
        </p:nvCxnSpPr>
        <p:spPr>
          <a:xfrm flipH="1">
            <a:off x="3247881" y="3085937"/>
            <a:ext cx="353215" cy="14577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6054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mc:AlternateContent xmlns:mc="http://schemas.openxmlformats.org/markup-compatibility/2006" xmlns:a14="http://schemas.microsoft.com/office/drawing/2010/main">
        <mc:Choice Requires="a14">
          <p:sp>
            <p:nvSpPr>
              <p:cNvPr id="32" name="正方形/長方形 31"/>
              <p:cNvSpPr/>
              <p:nvPr/>
            </p:nvSpPr>
            <p:spPr>
              <a:xfrm>
                <a:off x="6771767" y="943532"/>
                <a:ext cx="1318823"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(120,30)</m:t>
                      </m:r>
                    </m:oMath>
                  </m:oMathPara>
                </a14:m>
                <a:endParaRPr lang="ja-JP" altLang="en-US" sz="1800" i="1" dirty="0">
                  <a:latin typeface="Meiryo" charset="-128"/>
                  <a:ea typeface="Meiryo" charset="-128"/>
                  <a:cs typeface="Meiryo" charset="-128"/>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6771767" y="943532"/>
                <a:ext cx="1318823" cy="369332"/>
              </a:xfrm>
              <a:prstGeom prst="rect">
                <a:avLst/>
              </a:prstGeom>
              <a:blipFill>
                <a:blip r:embed="rId3"/>
                <a:stretch>
                  <a:fillRect b="-10000"/>
                </a:stretch>
              </a:blipFill>
            </p:spPr>
            <p:txBody>
              <a:bodyPr/>
              <a:lstStyle/>
              <a:p>
                <a:r>
                  <a:rPr lang="ja-JP" altLang="en-US">
                    <a:noFill/>
                  </a:rPr>
                  <a:t> </a:t>
                </a:r>
              </a:p>
            </p:txBody>
          </p:sp>
        </mc:Fallback>
      </mc:AlternateContent>
      <p:grpSp>
        <p:nvGrpSpPr>
          <p:cNvPr id="38" name="図形グループ 37"/>
          <p:cNvGrpSpPr/>
          <p:nvPr/>
        </p:nvGrpSpPr>
        <p:grpSpPr>
          <a:xfrm>
            <a:off x="1596783" y="3148029"/>
            <a:ext cx="5694971" cy="1596083"/>
            <a:chOff x="954342" y="4324443"/>
            <a:chExt cx="7593293" cy="2128111"/>
          </a:xfrm>
        </p:grpSpPr>
        <mc:AlternateContent xmlns:mc="http://schemas.openxmlformats.org/markup-compatibility/2006" xmlns:a14="http://schemas.microsoft.com/office/drawing/2010/main">
          <mc:Choice Requires="a14">
            <p:sp>
              <p:nvSpPr>
                <p:cNvPr id="28" name="テキスト ボックス 27"/>
                <p:cNvSpPr txBox="1"/>
                <p:nvPr/>
              </p:nvSpPr>
              <p:spPr>
                <a:xfrm>
                  <a:off x="6762663" y="5145444"/>
                  <a:ext cx="1784972" cy="7516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950" i="1">
                            <a:latin typeface="Cambria Math" charset="0"/>
                            <a:ea typeface="Meiryo" charset="-128"/>
                            <a:cs typeface="Meiryo" charset="-128"/>
                          </a:rPr>
                          <m:t>𝑧</m:t>
                        </m:r>
                        <m:r>
                          <a:rPr lang="en-US" altLang="ja-JP" sz="1950" i="1">
                            <a:latin typeface="Cambria Math" charset="0"/>
                            <a:ea typeface="Meiryo" charset="-128"/>
                            <a:cs typeface="Meiryo" charset="-128"/>
                          </a:rPr>
                          <m:t>=</m:t>
                        </m:r>
                        <m:f>
                          <m:fPr>
                            <m:ctrlPr>
                              <a:rPr lang="mr-IN" altLang="ja-JP" sz="1950" i="1">
                                <a:latin typeface="Cambria Math" panose="02040503050406030204" pitchFamily="18" charset="0"/>
                                <a:ea typeface="Meiryo" charset="-128"/>
                                <a:cs typeface="Meiryo" charset="-128"/>
                              </a:rPr>
                            </m:ctrlPr>
                          </m:fPr>
                          <m:num>
                            <m:r>
                              <a:rPr lang="en-US" altLang="ja-JP" sz="1950" i="1">
                                <a:latin typeface="Cambria Math" charset="0"/>
                                <a:ea typeface="Meiryo" charset="-128"/>
                                <a:cs typeface="Meiryo" charset="-128"/>
                              </a:rPr>
                              <m:t>𝑥</m:t>
                            </m:r>
                            <m:r>
                              <a:rPr lang="en-US" altLang="ja-JP" sz="1950" i="1">
                                <a:latin typeface="Cambria Math" charset="0"/>
                                <a:ea typeface="Meiryo" charset="-128"/>
                                <a:cs typeface="Meiryo" charset="-128"/>
                              </a:rPr>
                              <m:t>−120</m:t>
                            </m:r>
                          </m:num>
                          <m:den>
                            <m:r>
                              <a:rPr lang="en-US" altLang="ja-JP" sz="1950" i="1">
                                <a:latin typeface="Cambria Math" panose="02040503050406030204" pitchFamily="18" charset="0"/>
                                <a:ea typeface="Meiryo" charset="-128"/>
                                <a:cs typeface="Meiryo" charset="-128"/>
                              </a:rPr>
                              <m:t>30</m:t>
                            </m:r>
                          </m:den>
                        </m:f>
                      </m:oMath>
                    </m:oMathPara>
                  </a14:m>
                  <a:endParaRPr lang="ja-JP" altLang="en-US" sz="1950" dirty="0">
                    <a:latin typeface="Meiryo" charset="-128"/>
                    <a:ea typeface="Meiryo" charset="-128"/>
                    <a:cs typeface="Meiryo"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6762663" y="5145444"/>
                  <a:ext cx="1784972" cy="751659"/>
                </a:xfrm>
                <a:prstGeom prst="rect">
                  <a:avLst/>
                </a:prstGeom>
                <a:blipFill>
                  <a:blip r:embed="rId4"/>
                  <a:stretch>
                    <a:fillRect l="-5607" r="-935" b="-15556"/>
                  </a:stretch>
                </a:blipFill>
              </p:spPr>
              <p:txBody>
                <a:bodyPr/>
                <a:lstStyle/>
                <a:p>
                  <a:r>
                    <a:rPr lang="ja-JP" altLang="en-US">
                      <a:noFill/>
                    </a:rPr>
                    <a:t> </a:t>
                  </a:r>
                </a:p>
              </p:txBody>
            </p:sp>
          </mc:Fallback>
        </mc:AlternateContent>
        <p:grpSp>
          <p:nvGrpSpPr>
            <p:cNvPr id="37" name="図形グループ 36"/>
            <p:cNvGrpSpPr/>
            <p:nvPr/>
          </p:nvGrpSpPr>
          <p:grpSpPr>
            <a:xfrm>
              <a:off x="954342" y="4324443"/>
              <a:ext cx="3115034" cy="2128111"/>
              <a:chOff x="954342" y="4324443"/>
              <a:chExt cx="3115034" cy="2128111"/>
            </a:xfrm>
          </p:grpSpPr>
          <p:pic>
            <p:nvPicPr>
              <p:cNvPr id="21" name="図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56889" y="4324443"/>
                <a:ext cx="2612487" cy="2128111"/>
              </a:xfrm>
              <a:prstGeom prst="rect">
                <a:avLst/>
              </a:prstGeom>
            </p:spPr>
          </p:pic>
          <mc:AlternateContent xmlns:mc="http://schemas.openxmlformats.org/markup-compatibility/2006" xmlns:a14="http://schemas.microsoft.com/office/drawing/2010/main">
            <mc:Choice Requires="a14">
              <p:sp>
                <p:nvSpPr>
                  <p:cNvPr id="35" name="正方形/長方形 34"/>
                  <p:cNvSpPr/>
                  <p:nvPr/>
                </p:nvSpPr>
                <p:spPr>
                  <a:xfrm>
                    <a:off x="954342" y="4683779"/>
                    <a:ext cx="1245469" cy="49244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𝑁</m:t>
                          </m:r>
                          <m:r>
                            <a:rPr lang="en-US" altLang="ja-JP" sz="1800" i="1">
                              <a:latin typeface="Cambria Math" charset="0"/>
                              <a:ea typeface="Meiryo" charset="-128"/>
                              <a:cs typeface="Meiryo" charset="-128"/>
                            </a:rPr>
                            <m:t>(0,1)</m:t>
                          </m:r>
                        </m:oMath>
                      </m:oMathPara>
                    </a14:m>
                    <a:endParaRPr lang="ja-JP" altLang="en-US" sz="1800" i="1" dirty="0">
                      <a:latin typeface="Meiryo" charset="-128"/>
                      <a:ea typeface="Meiryo" charset="-128"/>
                      <a:cs typeface="Meiryo"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954342" y="4683779"/>
                    <a:ext cx="1245469" cy="492443"/>
                  </a:xfrm>
                  <a:prstGeom prst="rect">
                    <a:avLst/>
                  </a:prstGeom>
                  <a:blipFill>
                    <a:blip r:embed="rId6"/>
                    <a:stretch>
                      <a:fillRect b="-10000"/>
                    </a:stretch>
                  </a:blipFill>
                </p:spPr>
                <p:txBody>
                  <a:bodyPr/>
                  <a:lstStyle/>
                  <a:p>
                    <a:r>
                      <a:rPr lang="ja-JP" altLang="en-US">
                        <a:noFill/>
                      </a:rPr>
                      <a:t> </a:t>
                    </a:r>
                  </a:p>
                </p:txBody>
              </p:sp>
            </mc:Fallback>
          </mc:AlternateContent>
        </p:grpSp>
      </p:grpSp>
      <p:sp>
        <p:nvSpPr>
          <p:cNvPr id="3" name="テキスト ボックス 2">
            <a:extLst>
              <a:ext uri="{FF2B5EF4-FFF2-40B4-BE49-F238E27FC236}">
                <a16:creationId xmlns:a16="http://schemas.microsoft.com/office/drawing/2014/main" id="{2E1BDA4F-7BD0-C842-A42D-AFE7C5C5160D}"/>
              </a:ext>
            </a:extLst>
          </p:cNvPr>
          <p:cNvSpPr txBox="1"/>
          <p:nvPr/>
        </p:nvSpPr>
        <p:spPr>
          <a:xfrm>
            <a:off x="2764863" y="4785789"/>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０</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749CC36-3E15-AE49-AE6B-6DB6DBC0CB9D}"/>
                  </a:ext>
                </a:extLst>
              </p:cNvPr>
              <p:cNvSpPr txBox="1"/>
              <p:nvPr/>
            </p:nvSpPr>
            <p:spPr>
              <a:xfrm>
                <a:off x="6367396" y="2724660"/>
                <a:ext cx="567784"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120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25" name="テキスト ボックス 24">
                <a:extLst>
                  <a:ext uri="{FF2B5EF4-FFF2-40B4-BE49-F238E27FC236}">
                    <a16:creationId xmlns:a16="http://schemas.microsoft.com/office/drawing/2014/main" id="{6749CC36-3E15-AE49-AE6B-6DB6DBC0CB9D}"/>
                  </a:ext>
                </a:extLst>
              </p:cNvPr>
              <p:cNvSpPr txBox="1">
                <a:spLocks noRot="1" noChangeAspect="1" noMove="1" noResize="1" noEditPoints="1" noAdjustHandles="1" noChangeArrowheads="1" noChangeShapeType="1" noTextEdit="1"/>
              </p:cNvSpPr>
              <p:nvPr/>
            </p:nvSpPr>
            <p:spPr>
              <a:xfrm>
                <a:off x="6367396" y="2724660"/>
                <a:ext cx="567784" cy="3231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8B24F66-D6E2-644A-B63A-448469FCF2CC}"/>
                  </a:ext>
                </a:extLst>
              </p:cNvPr>
              <p:cNvSpPr txBox="1"/>
              <p:nvPr/>
            </p:nvSpPr>
            <p:spPr>
              <a:xfrm>
                <a:off x="7063197" y="2717604"/>
                <a:ext cx="3588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500" i="1" dirty="0">
                          <a:latin typeface="Cambria Math" panose="02040503050406030204" pitchFamily="18" charset="0"/>
                          <a:ea typeface="メイリオ" panose="020B0604030504040204" pitchFamily="50" charset="-128"/>
                        </a:rPr>
                        <m:t>𝑥</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38B24F66-D6E2-644A-B63A-448469FCF2CC}"/>
                  </a:ext>
                </a:extLst>
              </p:cNvPr>
              <p:cNvSpPr txBox="1">
                <a:spLocks noRot="1" noChangeAspect="1" noMove="1" noResize="1" noEditPoints="1" noAdjustHandles="1" noChangeArrowheads="1" noChangeShapeType="1" noTextEdit="1"/>
              </p:cNvSpPr>
              <p:nvPr/>
            </p:nvSpPr>
            <p:spPr>
              <a:xfrm>
                <a:off x="7063197" y="2717604"/>
                <a:ext cx="358816" cy="323165"/>
              </a:xfrm>
              <a:prstGeom prst="rect">
                <a:avLst/>
              </a:prstGeom>
              <a:blipFill>
                <a:blip r:embed="rId8"/>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88217B33-01DC-3D4C-9CE7-2B5986FCF4E1}"/>
              </a:ext>
            </a:extLst>
          </p:cNvPr>
          <p:cNvCxnSpPr>
            <a:cxnSpLocks/>
          </p:cNvCxnSpPr>
          <p:nvPr/>
        </p:nvCxnSpPr>
        <p:spPr>
          <a:xfrm>
            <a:off x="6651287" y="18343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EE31302-7D48-884E-8D6A-63E5022FA339}"/>
              </a:ext>
            </a:extLst>
          </p:cNvPr>
          <p:cNvCxnSpPr>
            <a:cxnSpLocks/>
          </p:cNvCxnSpPr>
          <p:nvPr/>
        </p:nvCxnSpPr>
        <p:spPr>
          <a:xfrm>
            <a:off x="2953376" y="3934283"/>
            <a:ext cx="29793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1C0A16B-32A6-4446-9018-973F6D87C852}"/>
              </a:ext>
            </a:extLst>
          </p:cNvPr>
          <p:cNvSpPr txBox="1"/>
          <p:nvPr/>
        </p:nvSpPr>
        <p:spPr>
          <a:xfrm>
            <a:off x="2861493" y="4153458"/>
            <a:ext cx="377027" cy="323165"/>
          </a:xfrm>
          <a:prstGeom prst="rect">
            <a:avLst/>
          </a:prstGeom>
          <a:noFill/>
        </p:spPr>
        <p:txBody>
          <a:bodyPr wrap="none" rtlCol="0">
            <a:spAutoFit/>
          </a:bodyPr>
          <a:lstStyle/>
          <a:p>
            <a:r>
              <a:rPr kumimoji="1" lang="ja-JP" altLang="en-US" sz="1500">
                <a:latin typeface="メイリオ" panose="020B0604030504040204" pitchFamily="50" charset="-128"/>
                <a:ea typeface="メイリオ" panose="020B0604030504040204" pitchFamily="50" charset="-128"/>
              </a:rPr>
              <a:t>１</a:t>
            </a:r>
            <a:endParaRPr kumimoji="1" lang="ja-JP" altLang="en-US" sz="15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3A1C73E-7F17-A543-B3F9-83CA49AF3B7D}"/>
                  </a:ext>
                </a:extLst>
              </p:cNvPr>
              <p:cNvSpPr txBox="1"/>
              <p:nvPr/>
            </p:nvSpPr>
            <p:spPr>
              <a:xfrm>
                <a:off x="6642147" y="18738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39" name="テキスト ボックス 38">
                <a:extLst>
                  <a:ext uri="{FF2B5EF4-FFF2-40B4-BE49-F238E27FC236}">
                    <a16:creationId xmlns:a16="http://schemas.microsoft.com/office/drawing/2014/main" id="{93A1C73E-7F17-A543-B3F9-83CA49AF3B7D}"/>
                  </a:ext>
                </a:extLst>
              </p:cNvPr>
              <p:cNvSpPr txBox="1">
                <a:spLocks noRot="1" noChangeAspect="1" noMove="1" noResize="1" noEditPoints="1" noAdjustHandles="1" noChangeArrowheads="1" noChangeShapeType="1" noTextEdit="1"/>
              </p:cNvSpPr>
              <p:nvPr/>
            </p:nvSpPr>
            <p:spPr>
              <a:xfrm>
                <a:off x="6642147" y="1873881"/>
                <a:ext cx="461986" cy="323165"/>
              </a:xfrm>
              <a:prstGeom prst="rect">
                <a:avLst/>
              </a:prstGeom>
              <a:blipFill>
                <a:blip r:embed="rId9"/>
                <a:stretch>
                  <a:fillRect/>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99A1832D-520D-7842-BFB7-75501EAC267C}"/>
              </a:ext>
            </a:extLst>
          </p:cNvPr>
          <p:cNvGrpSpPr/>
          <p:nvPr/>
        </p:nvGrpSpPr>
        <p:grpSpPr>
          <a:xfrm>
            <a:off x="5015824" y="1121521"/>
            <a:ext cx="3270926" cy="1624999"/>
            <a:chOff x="5544766" y="1495361"/>
            <a:chExt cx="4361234" cy="2166665"/>
          </a:xfrm>
        </p:grpSpPr>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4766" y="1495361"/>
              <a:ext cx="4361234" cy="2128111"/>
            </a:xfrm>
            <a:prstGeom prst="rect">
              <a:avLst/>
            </a:prstGeom>
          </p:spPr>
        </p:pic>
        <p:cxnSp>
          <p:nvCxnSpPr>
            <p:cNvPr id="8" name="直線コネクタ 7">
              <a:extLst>
                <a:ext uri="{FF2B5EF4-FFF2-40B4-BE49-F238E27FC236}">
                  <a16:creationId xmlns:a16="http://schemas.microsoft.com/office/drawing/2014/main" id="{64EDE6E1-53B6-BC4C-B232-E47C1736D827}"/>
                </a:ext>
              </a:extLst>
            </p:cNvPr>
            <p:cNvCxnSpPr>
              <a:cxnSpLocks/>
            </p:cNvCxnSpPr>
            <p:nvPr/>
          </p:nvCxnSpPr>
          <p:spPr>
            <a:xfrm>
              <a:off x="7725382" y="3441357"/>
              <a:ext cx="1" cy="19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132258DF-8DF8-7E4A-94CF-C006A26432D5}"/>
                </a:ext>
              </a:extLst>
            </p:cNvPr>
            <p:cNvCxnSpPr>
              <a:cxnSpLocks/>
            </p:cNvCxnSpPr>
            <p:nvPr/>
          </p:nvCxnSpPr>
          <p:spPr>
            <a:xfrm>
              <a:off x="8483265" y="3448107"/>
              <a:ext cx="1" cy="213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コネクタ 25">
            <a:extLst>
              <a:ext uri="{FF2B5EF4-FFF2-40B4-BE49-F238E27FC236}">
                <a16:creationId xmlns:a16="http://schemas.microsoft.com/office/drawing/2014/main" id="{0C0D5130-9E96-0B47-ADE3-F56EAA08348B}"/>
              </a:ext>
            </a:extLst>
          </p:cNvPr>
          <p:cNvCxnSpPr>
            <a:cxnSpLocks/>
          </p:cNvCxnSpPr>
          <p:nvPr/>
        </p:nvCxnSpPr>
        <p:spPr>
          <a:xfrm>
            <a:off x="2956600" y="4604446"/>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角丸四角形 41">
            <a:extLst>
              <a:ext uri="{FF2B5EF4-FFF2-40B4-BE49-F238E27FC236}">
                <a16:creationId xmlns:a16="http://schemas.microsoft.com/office/drawing/2014/main" id="{36AE8478-9634-3B45-8DE6-81D745631D0D}"/>
              </a:ext>
            </a:extLst>
          </p:cNvPr>
          <p:cNvSpPr/>
          <p:nvPr/>
        </p:nvSpPr>
        <p:spPr>
          <a:xfrm>
            <a:off x="5833384" y="3473498"/>
            <a:ext cx="1689740" cy="1070187"/>
          </a:xfrm>
          <a:prstGeom prst="roundRect">
            <a:avLst/>
          </a:prstGeom>
          <a:solidFill>
            <a:schemeClr val="accent2">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97"/>
          </a:p>
        </p:txBody>
      </p:sp>
      <p:grpSp>
        <p:nvGrpSpPr>
          <p:cNvPr id="30" name="グループ化 29">
            <a:extLst>
              <a:ext uri="{FF2B5EF4-FFF2-40B4-BE49-F238E27FC236}">
                <a16:creationId xmlns:a16="http://schemas.microsoft.com/office/drawing/2014/main" id="{033DC71E-51E1-844C-B71C-329CDA78F8DD}"/>
              </a:ext>
            </a:extLst>
          </p:cNvPr>
          <p:cNvGrpSpPr/>
          <p:nvPr/>
        </p:nvGrpSpPr>
        <p:grpSpPr>
          <a:xfrm>
            <a:off x="1836877" y="1114465"/>
            <a:ext cx="2194214" cy="1624999"/>
            <a:chOff x="5544766" y="1495361"/>
            <a:chExt cx="4361234" cy="2166665"/>
          </a:xfrm>
        </p:grpSpPr>
        <p:pic>
          <p:nvPicPr>
            <p:cNvPr id="33" name="図 32">
              <a:extLst>
                <a:ext uri="{FF2B5EF4-FFF2-40B4-BE49-F238E27FC236}">
                  <a16:creationId xmlns:a16="http://schemas.microsoft.com/office/drawing/2014/main" id="{36EFD8B7-91CF-954A-A40F-DF71D39878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4766" y="1495361"/>
              <a:ext cx="4361234" cy="2128111"/>
            </a:xfrm>
            <a:prstGeom prst="rect">
              <a:avLst/>
            </a:prstGeom>
          </p:spPr>
        </p:pic>
        <p:cxnSp>
          <p:nvCxnSpPr>
            <p:cNvPr id="34" name="直線コネクタ 33">
              <a:extLst>
                <a:ext uri="{FF2B5EF4-FFF2-40B4-BE49-F238E27FC236}">
                  <a16:creationId xmlns:a16="http://schemas.microsoft.com/office/drawing/2014/main" id="{9199540D-7534-EA47-8C91-D554B02B826E}"/>
                </a:ext>
              </a:extLst>
            </p:cNvPr>
            <p:cNvCxnSpPr>
              <a:cxnSpLocks/>
            </p:cNvCxnSpPr>
            <p:nvPr/>
          </p:nvCxnSpPr>
          <p:spPr>
            <a:xfrm>
              <a:off x="7725382" y="3441357"/>
              <a:ext cx="1" cy="19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9068B5F-9219-4048-B231-9395B776DF14}"/>
                </a:ext>
              </a:extLst>
            </p:cNvPr>
            <p:cNvCxnSpPr>
              <a:cxnSpLocks/>
            </p:cNvCxnSpPr>
            <p:nvPr/>
          </p:nvCxnSpPr>
          <p:spPr>
            <a:xfrm>
              <a:off x="8483265" y="3448107"/>
              <a:ext cx="1" cy="213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C3B51D68-327F-F840-9411-E2D674E93E1F}"/>
                  </a:ext>
                </a:extLst>
              </p:cNvPr>
              <p:cNvSpPr txBox="1"/>
              <p:nvPr/>
            </p:nvSpPr>
            <p:spPr>
              <a:xfrm>
                <a:off x="2749556" y="2749209"/>
                <a:ext cx="356188"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4" name="テキスト ボックス 43">
                <a:extLst>
                  <a:ext uri="{FF2B5EF4-FFF2-40B4-BE49-F238E27FC236}">
                    <a16:creationId xmlns:a16="http://schemas.microsoft.com/office/drawing/2014/main" id="{C3B51D68-327F-F840-9411-E2D674E93E1F}"/>
                  </a:ext>
                </a:extLst>
              </p:cNvPr>
              <p:cNvSpPr txBox="1">
                <a:spLocks noRot="1" noChangeAspect="1" noMove="1" noResize="1" noEditPoints="1" noAdjustHandles="1" noChangeArrowheads="1" noChangeShapeType="1" noTextEdit="1"/>
              </p:cNvSpPr>
              <p:nvPr/>
            </p:nvSpPr>
            <p:spPr>
              <a:xfrm>
                <a:off x="2749556" y="2749209"/>
                <a:ext cx="356188" cy="323165"/>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5A47D6AF-F690-6A42-807B-8E76FBE7D908}"/>
                  </a:ext>
                </a:extLst>
              </p:cNvPr>
              <p:cNvSpPr txBox="1"/>
              <p:nvPr/>
            </p:nvSpPr>
            <p:spPr>
              <a:xfrm>
                <a:off x="2992275" y="2784625"/>
                <a:ext cx="906017" cy="525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1500" i="1" dirty="0">
                              <a:latin typeface="Cambria Math" panose="02040503050406030204" pitchFamily="18" charset="0"/>
                              <a:ea typeface="メイリオ" panose="020B0604030504040204" pitchFamily="50" charset="-128"/>
                            </a:rPr>
                          </m:ctrlPr>
                        </m:fPr>
                        <m:num>
                          <m:r>
                            <a:rPr lang="en-US" altLang="ja-JP" sz="1500" i="1" dirty="0">
                              <a:latin typeface="Cambria Math" panose="02040503050406030204" pitchFamily="18" charset="0"/>
                              <a:ea typeface="メイリオ" panose="020B0604030504040204" pitchFamily="50" charset="-128"/>
                            </a:rPr>
                            <m:t>𝑥</m:t>
                          </m:r>
                          <m:r>
                            <a:rPr lang="en-US" altLang="ja-JP" sz="1500" i="1" dirty="0">
                              <a:latin typeface="Cambria Math" panose="02040503050406030204" pitchFamily="18" charset="0"/>
                              <a:ea typeface="メイリオ" panose="020B0604030504040204" pitchFamily="50" charset="-128"/>
                            </a:rPr>
                            <m:t>−120</m:t>
                          </m:r>
                        </m:num>
                        <m:den>
                          <m:r>
                            <a:rPr kumimoji="1" lang="en-US" altLang="ja-JP" sz="1500" i="1" dirty="0">
                              <a:latin typeface="Cambria Math" panose="02040503050406030204" pitchFamily="18" charset="0"/>
                              <a:ea typeface="メイリオ" panose="020B0604030504040204" pitchFamily="50" charset="-128"/>
                            </a:rPr>
                            <m:t>30</m:t>
                          </m:r>
                        </m:den>
                      </m:f>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5" name="テキスト ボックス 44">
                <a:extLst>
                  <a:ext uri="{FF2B5EF4-FFF2-40B4-BE49-F238E27FC236}">
                    <a16:creationId xmlns:a16="http://schemas.microsoft.com/office/drawing/2014/main" id="{5A47D6AF-F690-6A42-807B-8E76FBE7D908}"/>
                  </a:ext>
                </a:extLst>
              </p:cNvPr>
              <p:cNvSpPr txBox="1">
                <a:spLocks noRot="1" noChangeAspect="1" noMove="1" noResize="1" noEditPoints="1" noAdjustHandles="1" noChangeArrowheads="1" noChangeShapeType="1" noTextEdit="1"/>
              </p:cNvSpPr>
              <p:nvPr/>
            </p:nvSpPr>
            <p:spPr>
              <a:xfrm>
                <a:off x="2992275" y="2784625"/>
                <a:ext cx="906017" cy="525978"/>
              </a:xfrm>
              <a:prstGeom prst="rect">
                <a:avLst/>
              </a:prstGeom>
              <a:blipFill>
                <a:blip r:embed="rId11"/>
                <a:stretch>
                  <a:fillRect b="-4762"/>
                </a:stretch>
              </a:blipFill>
            </p:spPr>
            <p:txBody>
              <a:bodyPr/>
              <a:lstStyle/>
              <a:p>
                <a:r>
                  <a:rPr lang="ja-JP" altLang="en-US">
                    <a:noFill/>
                  </a:rPr>
                  <a:t> </a:t>
                </a:r>
              </a:p>
            </p:txBody>
          </p:sp>
        </mc:Fallback>
      </mc:AlternateContent>
      <p:cxnSp>
        <p:nvCxnSpPr>
          <p:cNvPr id="46" name="直線矢印コネクタ 45">
            <a:extLst>
              <a:ext uri="{FF2B5EF4-FFF2-40B4-BE49-F238E27FC236}">
                <a16:creationId xmlns:a16="http://schemas.microsoft.com/office/drawing/2014/main" id="{0B9C4EFD-29D8-6D41-B998-E7348152E793}"/>
              </a:ext>
            </a:extLst>
          </p:cNvPr>
          <p:cNvCxnSpPr>
            <a:cxnSpLocks/>
          </p:cNvCxnSpPr>
          <p:nvPr/>
        </p:nvCxnSpPr>
        <p:spPr>
          <a:xfrm>
            <a:off x="6765587" y="1948691"/>
            <a:ext cx="443705"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71EC206-1010-4B48-88E1-1BD0A1672AD8}"/>
                  </a:ext>
                </a:extLst>
              </p:cNvPr>
              <p:cNvSpPr txBox="1"/>
              <p:nvPr/>
            </p:nvSpPr>
            <p:spPr>
              <a:xfrm>
                <a:off x="6756447" y="1988181"/>
                <a:ext cx="46198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30</m:t>
                      </m:r>
                    </m:oMath>
                  </m:oMathPara>
                </a14:m>
                <a:endParaRPr kumimoji="1" lang="ja-JP" altLang="en-US" sz="1500" dirty="0">
                  <a:latin typeface="メイリオ" panose="020B0604030504040204" pitchFamily="50" charset="-128"/>
                  <a:ea typeface="メイリオ" panose="020B0604030504040204" pitchFamily="50" charset="-128"/>
                </a:endParaRPr>
              </a:p>
            </p:txBody>
          </p:sp>
        </mc:Choice>
        <mc:Fallback xmlns="">
          <p:sp>
            <p:nvSpPr>
              <p:cNvPr id="47" name="テキスト ボックス 46">
                <a:extLst>
                  <a:ext uri="{FF2B5EF4-FFF2-40B4-BE49-F238E27FC236}">
                    <a16:creationId xmlns:a16="http://schemas.microsoft.com/office/drawing/2014/main" id="{271EC206-1010-4B48-88E1-1BD0A1672AD8}"/>
                  </a:ext>
                </a:extLst>
              </p:cNvPr>
              <p:cNvSpPr txBox="1">
                <a:spLocks noRot="1" noChangeAspect="1" noMove="1" noResize="1" noEditPoints="1" noAdjustHandles="1" noChangeArrowheads="1" noChangeShapeType="1" noTextEdit="1"/>
              </p:cNvSpPr>
              <p:nvPr/>
            </p:nvSpPr>
            <p:spPr>
              <a:xfrm>
                <a:off x="6756447" y="1988181"/>
                <a:ext cx="461986" cy="323165"/>
              </a:xfrm>
              <a:prstGeom prst="rect">
                <a:avLst/>
              </a:prstGeom>
              <a:blipFill>
                <a:blip r:embed="rId12"/>
                <a:stretch>
                  <a:fillRect/>
                </a:stretch>
              </a:blipFill>
            </p:spPr>
            <p:txBody>
              <a:bodyPr/>
              <a:lstStyle/>
              <a:p>
                <a:r>
                  <a:rPr lang="ja-JP" altLang="en-US">
                    <a:noFill/>
                  </a:rPr>
                  <a:t> </a:t>
                </a:r>
              </a:p>
            </p:txBody>
          </p:sp>
        </mc:Fallback>
      </mc:AlternateContent>
      <p:cxnSp>
        <p:nvCxnSpPr>
          <p:cNvPr id="48" name="直線矢印コネクタ 47">
            <a:extLst>
              <a:ext uri="{FF2B5EF4-FFF2-40B4-BE49-F238E27FC236}">
                <a16:creationId xmlns:a16="http://schemas.microsoft.com/office/drawing/2014/main" id="{BAFBF853-3F68-8342-9E93-684464BEF1DE}"/>
              </a:ext>
            </a:extLst>
          </p:cNvPr>
          <p:cNvCxnSpPr>
            <a:cxnSpLocks/>
          </p:cNvCxnSpPr>
          <p:nvPr/>
        </p:nvCxnSpPr>
        <p:spPr>
          <a:xfrm>
            <a:off x="2929270" y="1895200"/>
            <a:ext cx="272468"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9C6BEFD2-CEB7-AF45-9D03-D3222B06553E}"/>
              </a:ext>
            </a:extLst>
          </p:cNvPr>
          <p:cNvSpPr txBox="1"/>
          <p:nvPr/>
        </p:nvSpPr>
        <p:spPr>
          <a:xfrm>
            <a:off x="2926542" y="1934690"/>
            <a:ext cx="304892" cy="323165"/>
          </a:xfrm>
          <a:prstGeom prst="rect">
            <a:avLst/>
          </a:prstGeom>
          <a:noFill/>
        </p:spPr>
        <p:txBody>
          <a:bodyPr wrap="none" rtlCol="0">
            <a:spAutoFit/>
          </a:bodyPr>
          <a:lstStyle/>
          <a:p>
            <a:r>
              <a:rPr kumimoji="1" lang="en-US" altLang="ja-JP" sz="1500" dirty="0">
                <a:latin typeface="メイリオ" panose="020B0604030504040204" pitchFamily="50" charset="-128"/>
                <a:ea typeface="メイリオ" panose="020B0604030504040204" pitchFamily="50" charset="-128"/>
              </a:rPr>
              <a:t>1</a:t>
            </a:r>
            <a:endParaRPr kumimoji="1" lang="ja-JP" altLang="en-US" sz="1500" dirty="0">
              <a:latin typeface="メイリオ" panose="020B0604030504040204" pitchFamily="50" charset="-128"/>
              <a:ea typeface="メイリオ" panose="020B0604030504040204" pitchFamily="50" charset="-128"/>
            </a:endParaRPr>
          </a:p>
        </p:txBody>
      </p:sp>
      <p:cxnSp>
        <p:nvCxnSpPr>
          <p:cNvPr id="13" name="直線コネクタ 12">
            <a:extLst>
              <a:ext uri="{FF2B5EF4-FFF2-40B4-BE49-F238E27FC236}">
                <a16:creationId xmlns:a16="http://schemas.microsoft.com/office/drawing/2014/main" id="{C73B9602-875F-F340-92E6-E82ACA59D260}"/>
              </a:ext>
            </a:extLst>
          </p:cNvPr>
          <p:cNvCxnSpPr>
            <a:cxnSpLocks/>
          </p:cNvCxnSpPr>
          <p:nvPr/>
        </p:nvCxnSpPr>
        <p:spPr>
          <a:xfrm>
            <a:off x="2927917" y="1092343"/>
            <a:ext cx="14399" cy="367132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914A9439-FD0E-CC48-B45B-2B27097B081D}"/>
              </a:ext>
            </a:extLst>
          </p:cNvPr>
          <p:cNvCxnSpPr>
            <a:cxnSpLocks/>
          </p:cNvCxnSpPr>
          <p:nvPr/>
        </p:nvCxnSpPr>
        <p:spPr>
          <a:xfrm>
            <a:off x="3247881" y="4630258"/>
            <a:ext cx="1" cy="145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53A4F37E-446E-7E46-83BA-65986CCF27D7}"/>
                  </a:ext>
                </a:extLst>
              </p:cNvPr>
              <p:cNvSpPr/>
              <p:nvPr/>
            </p:nvSpPr>
            <p:spPr>
              <a:xfrm>
                <a:off x="3085504" y="4762706"/>
                <a:ext cx="346633"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00" i="1">
                          <a:latin typeface="Cambria Math" charset="0"/>
                          <a:ea typeface="Meiryo" charset="-128"/>
                          <a:cs typeface="Meiryo" charset="-128"/>
                        </a:rPr>
                        <m:t>𝑧</m:t>
                      </m:r>
                    </m:oMath>
                  </m:oMathPara>
                </a14:m>
                <a:endParaRPr lang="ja-JP" altLang="en-US" sz="1500" dirty="0">
                  <a:latin typeface="Meiryo" charset="-128"/>
                  <a:ea typeface="Meiryo" charset="-128"/>
                  <a:cs typeface="Meiryo" charset="-128"/>
                </a:endParaRPr>
              </a:p>
            </p:txBody>
          </p:sp>
        </mc:Choice>
        <mc:Fallback xmlns="">
          <p:sp>
            <p:nvSpPr>
              <p:cNvPr id="50" name="正方形/長方形 49">
                <a:extLst>
                  <a:ext uri="{FF2B5EF4-FFF2-40B4-BE49-F238E27FC236}">
                    <a16:creationId xmlns:a16="http://schemas.microsoft.com/office/drawing/2014/main" id="{53A4F37E-446E-7E46-83BA-65986CCF27D7}"/>
                  </a:ext>
                </a:extLst>
              </p:cNvPr>
              <p:cNvSpPr>
                <a:spLocks noRot="1" noChangeAspect="1" noMove="1" noResize="1" noEditPoints="1" noAdjustHandles="1" noChangeArrowheads="1" noChangeShapeType="1" noTextEdit="1"/>
              </p:cNvSpPr>
              <p:nvPr/>
            </p:nvSpPr>
            <p:spPr>
              <a:xfrm>
                <a:off x="3085504" y="4762706"/>
                <a:ext cx="346633" cy="323165"/>
              </a:xfrm>
              <a:prstGeom prst="rect">
                <a:avLst/>
              </a:prstGeom>
              <a:blipFill>
                <a:blip r:embed="rId13"/>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D3200465-5204-464F-AC9D-1EE39608AEB0}"/>
              </a:ext>
            </a:extLst>
          </p:cNvPr>
          <p:cNvCxnSpPr>
            <a:cxnSpLocks/>
          </p:cNvCxnSpPr>
          <p:nvPr/>
        </p:nvCxnSpPr>
        <p:spPr>
          <a:xfrm flipH="1">
            <a:off x="3247881" y="3244174"/>
            <a:ext cx="297263" cy="1299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28426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標準化正規分布に変換する</a:t>
            </a:r>
            <a:endParaRPr kumimoji="1" lang="ja-JP" altLang="en-US" dirty="0"/>
          </a:p>
        </p:txBody>
      </p:sp>
      <mc:AlternateContent xmlns:mc="http://schemas.openxmlformats.org/markup-compatibility/2006" xmlns:a14="http://schemas.microsoft.com/office/drawing/2010/main">
        <mc:Choice Requires="a14">
          <p:sp>
            <p:nvSpPr>
              <p:cNvPr id="17" name="正方形/長方形 16"/>
              <p:cNvSpPr/>
              <p:nvPr/>
            </p:nvSpPr>
            <p:spPr>
              <a:xfrm rot="10800000" flipH="1" flipV="1">
                <a:off x="3063277" y="3111897"/>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𝑋</m:t>
                      </m:r>
                    </m:oMath>
                  </m:oMathPara>
                </a14:m>
                <a:endParaRPr lang="ja-JP" altLang="en-US" sz="1800" dirty="0"/>
              </a:p>
            </p:txBody>
          </p:sp>
        </mc:Choice>
        <mc:Fallback xmlns="">
          <p:sp>
            <p:nvSpPr>
              <p:cNvPr id="17" name="正方形/長方形 16"/>
              <p:cNvSpPr>
                <a:spLocks noRot="1" noChangeAspect="1" noMove="1" noResize="1" noEditPoints="1" noAdjustHandles="1" noChangeArrowheads="1" noChangeShapeType="1" noTextEdit="1"/>
              </p:cNvSpPr>
              <p:nvPr/>
            </p:nvSpPr>
            <p:spPr>
              <a:xfrm rot="10800000" flipH="1" flipV="1">
                <a:off x="3063277" y="3111897"/>
                <a:ext cx="1097611" cy="369332"/>
              </a:xfrm>
              <a:prstGeom prst="rect">
                <a:avLst/>
              </a:prstGeom>
              <a:blipFill>
                <a:blip r:embed="rId3"/>
                <a:stretch>
                  <a:fillRect/>
                </a:stretch>
              </a:blipFill>
            </p:spPr>
            <p:txBody>
              <a:bodyPr/>
              <a:lstStyle/>
              <a:p>
                <a:r>
                  <a:rPr lang="ja-JP" altLang="en-US">
                    <a:noFill/>
                  </a:rPr>
                  <a:t> </a:t>
                </a:r>
              </a:p>
            </p:txBody>
          </p:sp>
        </mc:Fallback>
      </mc:AlternateContent>
      <p:grpSp>
        <p:nvGrpSpPr>
          <p:cNvPr id="40" name="図形グループ 39"/>
          <p:cNvGrpSpPr/>
          <p:nvPr/>
        </p:nvGrpSpPr>
        <p:grpSpPr>
          <a:xfrm>
            <a:off x="1315267" y="1157005"/>
            <a:ext cx="2464360" cy="2313529"/>
            <a:chOff x="248830" y="1385478"/>
            <a:chExt cx="3559630" cy="3341764"/>
          </a:xfrm>
        </p:grpSpPr>
        <p:pic>
          <p:nvPicPr>
            <p:cNvPr id="32" name="図 31"/>
            <p:cNvPicPr>
              <a:picLocks/>
            </p:cNvPicPr>
            <p:nvPr/>
          </p:nvPicPr>
          <p:blipFill>
            <a:blip r:embed="rId4" cstate="email">
              <a:extLst>
                <a:ext uri="{28A0092B-C50C-407E-A947-70E740481C1C}">
                  <a14:useLocalDpi xmlns:a14="http://schemas.microsoft.com/office/drawing/2010/main"/>
                </a:ext>
              </a:extLst>
            </a:blip>
            <a:stretch>
              <a:fillRect/>
            </a:stretch>
          </p:blipFill>
          <p:spPr>
            <a:xfrm>
              <a:off x="248830" y="1906625"/>
              <a:ext cx="3559630" cy="2379384"/>
            </a:xfrm>
            <a:prstGeom prst="rect">
              <a:avLst/>
            </a:prstGeom>
          </p:spPr>
        </p:pic>
        <p:sp>
          <p:nvSpPr>
            <p:cNvPr id="33" name="テキスト ボックス 32"/>
            <p:cNvSpPr txBox="1"/>
            <p:nvPr/>
          </p:nvSpPr>
          <p:spPr>
            <a:xfrm>
              <a:off x="1031714" y="4286010"/>
              <a:ext cx="1755976" cy="441232"/>
            </a:xfrm>
            <a:prstGeom prst="rect">
              <a:avLst/>
            </a:prstGeom>
            <a:noFill/>
          </p:spPr>
          <p:txBody>
            <a:bodyPr wrap="square" rtlCol="0">
              <a:spAutoFit/>
            </a:bodyPr>
            <a:lstStyle/>
            <a:p>
              <a:r>
                <a:rPr lang="en-US" altLang="ja-JP" sz="1385" dirty="0">
                  <a:solidFill>
                    <a:srgbClr val="FF0000"/>
                  </a:solidFill>
                  <a:latin typeface="Meiryo" charset="-128"/>
                  <a:ea typeface="Meiryo" charset="-128"/>
                  <a:cs typeface="Meiryo" charset="-128"/>
                </a:rPr>
                <a:t>96</a:t>
              </a:r>
              <a:r>
                <a:rPr lang="en-US" altLang="ja-JP" sz="1385" dirty="0">
                  <a:latin typeface="Meiryo" charset="-128"/>
                  <a:ea typeface="Meiryo" charset="-128"/>
                  <a:cs typeface="Meiryo" charset="-128"/>
                </a:rPr>
                <a:t>   </a:t>
              </a:r>
              <a:r>
                <a:rPr lang="en-US" altLang="ja-JP" sz="1385" dirty="0">
                  <a:solidFill>
                    <a:srgbClr val="0070C0"/>
                  </a:solidFill>
                  <a:latin typeface="Meiryo" charset="-128"/>
                  <a:ea typeface="Meiryo" charset="-128"/>
                  <a:cs typeface="Meiryo" charset="-128"/>
                </a:rPr>
                <a:t>135</a:t>
              </a:r>
              <a:endParaRPr lang="ja-JP" altLang="en-US" sz="1385" dirty="0">
                <a:solidFill>
                  <a:srgbClr val="0070C0"/>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8" name="正方形/長方形 37"/>
                <p:cNvSpPr/>
                <p:nvPr/>
              </p:nvSpPr>
              <p:spPr>
                <a:xfrm>
                  <a:off x="1063628" y="1385478"/>
                  <a:ext cx="1776968" cy="50254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063628" y="1385478"/>
                  <a:ext cx="1776968" cy="502545"/>
                </a:xfrm>
                <a:prstGeom prst="rect">
                  <a:avLst/>
                </a:prstGeom>
                <a:blipFill>
                  <a:blip r:embed="rId5"/>
                  <a:stretch>
                    <a:fillRect b="-8772"/>
                  </a:stretch>
                </a:blipFill>
              </p:spPr>
              <p:txBody>
                <a:bodyPr/>
                <a:lstStyle/>
                <a:p>
                  <a:r>
                    <a:rPr lang="ja-JP" altLang="en-US">
                      <a:noFill/>
                    </a:rPr>
                    <a:t> </a:t>
                  </a:r>
                </a:p>
              </p:txBody>
            </p:sp>
          </mc:Fallback>
        </mc:AlternateContent>
      </p:grpSp>
      <p:pic>
        <p:nvPicPr>
          <p:cNvPr id="36" name="図 35"/>
          <p:cNvPicPr>
            <a:picLocks/>
          </p:cNvPicPr>
          <p:nvPr/>
        </p:nvPicPr>
        <p:blipFill>
          <a:blip r:embed="rId6" cstate="email">
            <a:extLst>
              <a:ext uri="{28A0092B-C50C-407E-A947-70E740481C1C}">
                <a14:useLocalDpi xmlns:a14="http://schemas.microsoft.com/office/drawing/2010/main"/>
              </a:ext>
            </a:extLst>
          </a:blip>
          <a:stretch>
            <a:fillRect/>
          </a:stretch>
        </p:blipFill>
        <p:spPr>
          <a:xfrm>
            <a:off x="5537752" y="1660183"/>
            <a:ext cx="2315930" cy="1496111"/>
          </a:xfrm>
          <a:prstGeom prst="rect">
            <a:avLst/>
          </a:prstGeom>
        </p:spPr>
      </p:pic>
      <mc:AlternateContent xmlns:mc="http://schemas.openxmlformats.org/markup-compatibility/2006" xmlns:a14="http://schemas.microsoft.com/office/drawing/2010/main">
        <mc:Choice Requires="a14">
          <p:sp>
            <p:nvSpPr>
              <p:cNvPr id="39" name="正方形/長方形 38"/>
              <p:cNvSpPr/>
              <p:nvPr/>
            </p:nvSpPr>
            <p:spPr>
              <a:xfrm>
                <a:off x="6220867" y="1232752"/>
                <a:ext cx="874342"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(0,1)</m:t>
                      </m:r>
                    </m:oMath>
                  </m:oMathPara>
                </a14:m>
                <a:endParaRPr lang="ja-JP" altLang="en-US" sz="1661" i="1" dirty="0">
                  <a:latin typeface="Meiryo" charset="-128"/>
                  <a:ea typeface="Meiryo" charset="-128"/>
                  <a:cs typeface="Meiryo"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6220867" y="1232752"/>
                <a:ext cx="874342" cy="347916"/>
              </a:xfrm>
              <a:prstGeom prst="rect">
                <a:avLst/>
              </a:prstGeom>
              <a:blipFill>
                <a:blip r:embed="rId7"/>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rot="10800000" flipH="1" flipV="1">
                <a:off x="7216452" y="3112304"/>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𝑍</m:t>
                      </m:r>
                    </m:oMath>
                  </m:oMathPara>
                </a14:m>
                <a:endParaRPr lang="ja-JP" altLang="en-US" sz="1800" dirty="0"/>
              </a:p>
            </p:txBody>
          </p:sp>
        </mc:Choice>
        <mc:Fallback xmlns="">
          <p:sp>
            <p:nvSpPr>
              <p:cNvPr id="50" name="正方形/長方形 49"/>
              <p:cNvSpPr>
                <a:spLocks noRot="1" noChangeAspect="1" noMove="1" noResize="1" noEditPoints="1" noAdjustHandles="1" noChangeArrowheads="1" noChangeShapeType="1" noTextEdit="1"/>
              </p:cNvSpPr>
              <p:nvPr/>
            </p:nvSpPr>
            <p:spPr>
              <a:xfrm rot="10800000" flipH="1" flipV="1">
                <a:off x="7216452" y="3112304"/>
                <a:ext cx="1097611" cy="369332"/>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535851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標準化正規分布に変換する</a:t>
            </a:r>
            <a:endParaRPr kumimoji="1" lang="ja-JP" altLang="en-US" dirty="0"/>
          </a:p>
        </p:txBody>
      </p:sp>
      <mc:AlternateContent xmlns:mc="http://schemas.openxmlformats.org/markup-compatibility/2006" xmlns:a14="http://schemas.microsoft.com/office/drawing/2010/main">
        <mc:Choice Requires="a14">
          <p:sp>
            <p:nvSpPr>
              <p:cNvPr id="17" name="正方形/長方形 16"/>
              <p:cNvSpPr/>
              <p:nvPr/>
            </p:nvSpPr>
            <p:spPr>
              <a:xfrm rot="10800000" flipH="1" flipV="1">
                <a:off x="3063277" y="3111897"/>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𝑋</m:t>
                      </m:r>
                    </m:oMath>
                  </m:oMathPara>
                </a14:m>
                <a:endParaRPr lang="ja-JP" altLang="en-US" sz="1800" dirty="0"/>
              </a:p>
            </p:txBody>
          </p:sp>
        </mc:Choice>
        <mc:Fallback xmlns="">
          <p:sp>
            <p:nvSpPr>
              <p:cNvPr id="17" name="正方形/長方形 16"/>
              <p:cNvSpPr>
                <a:spLocks noRot="1" noChangeAspect="1" noMove="1" noResize="1" noEditPoints="1" noAdjustHandles="1" noChangeArrowheads="1" noChangeShapeType="1" noTextEdit="1"/>
              </p:cNvSpPr>
              <p:nvPr/>
            </p:nvSpPr>
            <p:spPr>
              <a:xfrm rot="10800000" flipH="1" flipV="1">
                <a:off x="3063277" y="3111897"/>
                <a:ext cx="1097611" cy="369332"/>
              </a:xfrm>
              <a:prstGeom prst="rect">
                <a:avLst/>
              </a:prstGeom>
              <a:blipFill>
                <a:blip r:embed="rId3"/>
                <a:stretch>
                  <a:fillRect/>
                </a:stretch>
              </a:blipFill>
            </p:spPr>
            <p:txBody>
              <a:bodyPr/>
              <a:lstStyle/>
              <a:p>
                <a:r>
                  <a:rPr lang="ja-JP" altLang="en-US">
                    <a:noFill/>
                  </a:rPr>
                  <a:t> </a:t>
                </a:r>
              </a:p>
            </p:txBody>
          </p:sp>
        </mc:Fallback>
      </mc:AlternateContent>
      <p:grpSp>
        <p:nvGrpSpPr>
          <p:cNvPr id="40" name="図形グループ 39"/>
          <p:cNvGrpSpPr/>
          <p:nvPr/>
        </p:nvGrpSpPr>
        <p:grpSpPr>
          <a:xfrm>
            <a:off x="1315267" y="1157005"/>
            <a:ext cx="2464360" cy="2313529"/>
            <a:chOff x="248830" y="1385478"/>
            <a:chExt cx="3559630" cy="3341764"/>
          </a:xfrm>
        </p:grpSpPr>
        <p:pic>
          <p:nvPicPr>
            <p:cNvPr id="32" name="図 31"/>
            <p:cNvPicPr>
              <a:picLocks/>
            </p:cNvPicPr>
            <p:nvPr/>
          </p:nvPicPr>
          <p:blipFill>
            <a:blip r:embed="rId4" cstate="email">
              <a:extLst>
                <a:ext uri="{28A0092B-C50C-407E-A947-70E740481C1C}">
                  <a14:useLocalDpi xmlns:a14="http://schemas.microsoft.com/office/drawing/2010/main"/>
                </a:ext>
              </a:extLst>
            </a:blip>
            <a:stretch>
              <a:fillRect/>
            </a:stretch>
          </p:blipFill>
          <p:spPr>
            <a:xfrm>
              <a:off x="248830" y="1906625"/>
              <a:ext cx="3559630" cy="2379384"/>
            </a:xfrm>
            <a:prstGeom prst="rect">
              <a:avLst/>
            </a:prstGeom>
          </p:spPr>
        </p:pic>
        <p:sp>
          <p:nvSpPr>
            <p:cNvPr id="33" name="テキスト ボックス 32"/>
            <p:cNvSpPr txBox="1"/>
            <p:nvPr/>
          </p:nvSpPr>
          <p:spPr>
            <a:xfrm>
              <a:off x="1031714" y="4286010"/>
              <a:ext cx="1755976" cy="441232"/>
            </a:xfrm>
            <a:prstGeom prst="rect">
              <a:avLst/>
            </a:prstGeom>
            <a:noFill/>
          </p:spPr>
          <p:txBody>
            <a:bodyPr wrap="square" rtlCol="0">
              <a:spAutoFit/>
            </a:bodyPr>
            <a:lstStyle/>
            <a:p>
              <a:r>
                <a:rPr lang="en-US" altLang="ja-JP" sz="1385" dirty="0">
                  <a:solidFill>
                    <a:srgbClr val="FF0000"/>
                  </a:solidFill>
                  <a:latin typeface="Meiryo" charset="-128"/>
                  <a:ea typeface="Meiryo" charset="-128"/>
                  <a:cs typeface="Meiryo" charset="-128"/>
                </a:rPr>
                <a:t>96</a:t>
              </a:r>
              <a:r>
                <a:rPr lang="en-US" altLang="ja-JP" sz="1385" dirty="0">
                  <a:latin typeface="Meiryo" charset="-128"/>
                  <a:ea typeface="Meiryo" charset="-128"/>
                  <a:cs typeface="Meiryo" charset="-128"/>
                </a:rPr>
                <a:t>   </a:t>
              </a:r>
              <a:r>
                <a:rPr lang="en-US" altLang="ja-JP" sz="1385" dirty="0">
                  <a:solidFill>
                    <a:srgbClr val="0070C0"/>
                  </a:solidFill>
                  <a:latin typeface="Meiryo" charset="-128"/>
                  <a:ea typeface="Meiryo" charset="-128"/>
                  <a:cs typeface="Meiryo" charset="-128"/>
                </a:rPr>
                <a:t>135</a:t>
              </a:r>
              <a:endParaRPr lang="ja-JP" altLang="en-US" sz="1385" dirty="0">
                <a:solidFill>
                  <a:srgbClr val="0070C0"/>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8" name="正方形/長方形 37"/>
                <p:cNvSpPr/>
                <p:nvPr/>
              </p:nvSpPr>
              <p:spPr>
                <a:xfrm>
                  <a:off x="1063628" y="1385478"/>
                  <a:ext cx="1776968" cy="50254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063628" y="1385478"/>
                  <a:ext cx="1776968" cy="502545"/>
                </a:xfrm>
                <a:prstGeom prst="rect">
                  <a:avLst/>
                </a:prstGeom>
                <a:blipFill>
                  <a:blip r:embed="rId5"/>
                  <a:stretch>
                    <a:fillRect b="-877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p:cNvSpPr txBox="1"/>
              <p:nvPr/>
            </p:nvSpPr>
            <p:spPr>
              <a:xfrm>
                <a:off x="4116458" y="1532139"/>
                <a:ext cx="1114227" cy="4744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𝑧</m:t>
                      </m:r>
                      <m:r>
                        <a:rPr lang="en-US" altLang="ja-JP" sz="1800" i="1">
                          <a:latin typeface="Cambria Math" charset="0"/>
                        </a:rPr>
                        <m:t>=</m:t>
                      </m:r>
                      <m:f>
                        <m:fPr>
                          <m:ctrlPr>
                            <a:rPr lang="mr-IN" altLang="ja-JP" sz="1800" i="1">
                              <a:latin typeface="Cambria Math" panose="02040503050406030204" pitchFamily="18" charset="0"/>
                            </a:rPr>
                          </m:ctrlPr>
                        </m:fPr>
                        <m:num>
                          <m:r>
                            <a:rPr lang="en-US" altLang="ja-JP" sz="1800" i="1">
                              <a:latin typeface="Cambria Math" charset="0"/>
                            </a:rPr>
                            <m:t>𝑥</m:t>
                          </m:r>
                          <m:r>
                            <a:rPr lang="en-US" altLang="ja-JP" sz="1800" i="1">
                              <a:latin typeface="Cambria Math" charset="0"/>
                            </a:rPr>
                            <m:t>−</m:t>
                          </m:r>
                          <m:r>
                            <a:rPr lang="en-US" altLang="ja-JP" sz="1800" i="1">
                              <a:latin typeface="Cambria Math" charset="0"/>
                              <a:ea typeface="Cambria Math" charset="0"/>
                              <a:cs typeface="Cambria Math" charset="0"/>
                            </a:rPr>
                            <m:t>𝜇</m:t>
                          </m:r>
                        </m:num>
                        <m:den>
                          <m:r>
                            <a:rPr lang="mr-IN" altLang="ja-JP" sz="1800" i="1">
                              <a:latin typeface="Cambria Math" charset="0"/>
                              <a:ea typeface="Cambria Math" charset="0"/>
                              <a:cs typeface="Cambria Math" charset="0"/>
                            </a:rPr>
                            <m:t>𝜎</m:t>
                          </m:r>
                        </m:den>
                      </m:f>
                    </m:oMath>
                  </m:oMathPara>
                </a14:m>
                <a:endParaRPr lang="ja-JP" altLang="en-US" sz="18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116458" y="1532139"/>
                <a:ext cx="1114227" cy="474425"/>
              </a:xfrm>
              <a:prstGeom prst="rect">
                <a:avLst/>
              </a:prstGeom>
              <a:blipFill>
                <a:blip r:embed="rId6"/>
                <a:stretch>
                  <a:fillRect/>
                </a:stretch>
              </a:blipFill>
            </p:spPr>
            <p:txBody>
              <a:bodyPr/>
              <a:lstStyle/>
              <a:p>
                <a:r>
                  <a:rPr lang="ja-JP" altLang="en-US">
                    <a:noFill/>
                  </a:rPr>
                  <a:t> </a:t>
                </a:r>
              </a:p>
            </p:txBody>
          </p:sp>
        </mc:Fallback>
      </mc:AlternateContent>
      <p:sp>
        <p:nvSpPr>
          <p:cNvPr id="16" name="角丸四角形 15"/>
          <p:cNvSpPr/>
          <p:nvPr/>
        </p:nvSpPr>
        <p:spPr>
          <a:xfrm>
            <a:off x="3862933" y="1366849"/>
            <a:ext cx="1559759" cy="781472"/>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pic>
        <p:nvPicPr>
          <p:cNvPr id="36" name="図 35"/>
          <p:cNvPicPr>
            <a:picLocks/>
          </p:cNvPicPr>
          <p:nvPr/>
        </p:nvPicPr>
        <p:blipFill>
          <a:blip r:embed="rId7" cstate="email">
            <a:extLst>
              <a:ext uri="{28A0092B-C50C-407E-A947-70E740481C1C}">
                <a14:useLocalDpi xmlns:a14="http://schemas.microsoft.com/office/drawing/2010/main"/>
              </a:ext>
            </a:extLst>
          </a:blip>
          <a:stretch>
            <a:fillRect/>
          </a:stretch>
        </p:blipFill>
        <p:spPr>
          <a:xfrm>
            <a:off x="5537752" y="1660183"/>
            <a:ext cx="2315930" cy="1496111"/>
          </a:xfrm>
          <a:prstGeom prst="rect">
            <a:avLst/>
          </a:prstGeom>
        </p:spPr>
      </p:pic>
      <mc:AlternateContent xmlns:mc="http://schemas.openxmlformats.org/markup-compatibility/2006" xmlns:a14="http://schemas.microsoft.com/office/drawing/2010/main">
        <mc:Choice Requires="a14">
          <p:sp>
            <p:nvSpPr>
              <p:cNvPr id="39" name="正方形/長方形 38"/>
              <p:cNvSpPr/>
              <p:nvPr/>
            </p:nvSpPr>
            <p:spPr>
              <a:xfrm>
                <a:off x="6220867" y="1232752"/>
                <a:ext cx="874342"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(0,1)</m:t>
                      </m:r>
                    </m:oMath>
                  </m:oMathPara>
                </a14:m>
                <a:endParaRPr lang="ja-JP" altLang="en-US" sz="1661" i="1" dirty="0">
                  <a:latin typeface="Meiryo" charset="-128"/>
                  <a:ea typeface="Meiryo" charset="-128"/>
                  <a:cs typeface="Meiryo"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6220867" y="1232752"/>
                <a:ext cx="874342" cy="347916"/>
              </a:xfrm>
              <a:prstGeom prst="rect">
                <a:avLst/>
              </a:prstGeom>
              <a:blipFill>
                <a:blip r:embed="rId8"/>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rot="10800000" flipH="1" flipV="1">
                <a:off x="7216452" y="3112304"/>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𝑍</m:t>
                      </m:r>
                    </m:oMath>
                  </m:oMathPara>
                </a14:m>
                <a:endParaRPr lang="ja-JP" altLang="en-US" sz="1800" dirty="0"/>
              </a:p>
            </p:txBody>
          </p:sp>
        </mc:Choice>
        <mc:Fallback xmlns="">
          <p:sp>
            <p:nvSpPr>
              <p:cNvPr id="50" name="正方形/長方形 49"/>
              <p:cNvSpPr>
                <a:spLocks noRot="1" noChangeAspect="1" noMove="1" noResize="1" noEditPoints="1" noAdjustHandles="1" noChangeArrowheads="1" noChangeShapeType="1" noTextEdit="1"/>
              </p:cNvSpPr>
              <p:nvPr/>
            </p:nvSpPr>
            <p:spPr>
              <a:xfrm rot="10800000" flipH="1" flipV="1">
                <a:off x="7216452" y="3112304"/>
                <a:ext cx="1097611" cy="369332"/>
              </a:xfrm>
              <a:prstGeom prst="rect">
                <a:avLst/>
              </a:prstGeom>
              <a:blipFill>
                <a:blip r:embed="rId9"/>
                <a:stretch>
                  <a:fillRect/>
                </a:stretch>
              </a:blipFill>
            </p:spPr>
            <p:txBody>
              <a:bodyPr/>
              <a:lstStyle/>
              <a:p>
                <a:r>
                  <a:rPr lang="ja-JP" altLang="en-US">
                    <a:noFill/>
                  </a:rPr>
                  <a:t> </a:t>
                </a:r>
              </a:p>
            </p:txBody>
          </p:sp>
        </mc:Fallback>
      </mc:AlternateContent>
      <p:sp>
        <p:nvSpPr>
          <p:cNvPr id="3" name="矢印: 右 2">
            <a:extLst>
              <a:ext uri="{FF2B5EF4-FFF2-40B4-BE49-F238E27FC236}">
                <a16:creationId xmlns:a16="http://schemas.microsoft.com/office/drawing/2014/main" id="{618DD4A9-3DAF-4011-8BDE-CA3F08A57374}"/>
              </a:ext>
            </a:extLst>
          </p:cNvPr>
          <p:cNvSpPr/>
          <p:nvPr/>
        </p:nvSpPr>
        <p:spPr bwMode="auto">
          <a:xfrm>
            <a:off x="3327588" y="2222786"/>
            <a:ext cx="2676475" cy="422878"/>
          </a:xfrm>
          <a:prstGeom prst="right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2986569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標準化正規分布に変換する</a:t>
            </a:r>
            <a:endParaRPr kumimoji="1" lang="ja-JP" altLang="en-US" dirty="0"/>
          </a:p>
        </p:txBody>
      </p:sp>
      <mc:AlternateContent xmlns:mc="http://schemas.openxmlformats.org/markup-compatibility/2006" xmlns:a14="http://schemas.microsoft.com/office/drawing/2010/main">
        <mc:Choice Requires="a14">
          <p:sp>
            <p:nvSpPr>
              <p:cNvPr id="17" name="正方形/長方形 16"/>
              <p:cNvSpPr/>
              <p:nvPr/>
            </p:nvSpPr>
            <p:spPr>
              <a:xfrm rot="10800000" flipH="1" flipV="1">
                <a:off x="3063277" y="3111897"/>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𝑋</m:t>
                      </m:r>
                    </m:oMath>
                  </m:oMathPara>
                </a14:m>
                <a:endParaRPr lang="ja-JP" altLang="en-US" sz="1800" dirty="0"/>
              </a:p>
            </p:txBody>
          </p:sp>
        </mc:Choice>
        <mc:Fallback xmlns="">
          <p:sp>
            <p:nvSpPr>
              <p:cNvPr id="17" name="正方形/長方形 16"/>
              <p:cNvSpPr>
                <a:spLocks noRot="1" noChangeAspect="1" noMove="1" noResize="1" noEditPoints="1" noAdjustHandles="1" noChangeArrowheads="1" noChangeShapeType="1" noTextEdit="1"/>
              </p:cNvSpPr>
              <p:nvPr/>
            </p:nvSpPr>
            <p:spPr>
              <a:xfrm rot="10800000" flipH="1" flipV="1">
                <a:off x="3063277" y="3111897"/>
                <a:ext cx="1097611" cy="369332"/>
              </a:xfrm>
              <a:prstGeom prst="rect">
                <a:avLst/>
              </a:prstGeom>
              <a:blipFill>
                <a:blip r:embed="rId3"/>
                <a:stretch>
                  <a:fillRect/>
                </a:stretch>
              </a:blipFill>
            </p:spPr>
            <p:txBody>
              <a:bodyPr/>
              <a:lstStyle/>
              <a:p>
                <a:r>
                  <a:rPr lang="ja-JP" altLang="en-US">
                    <a:noFill/>
                  </a:rPr>
                  <a:t> </a:t>
                </a:r>
              </a:p>
            </p:txBody>
          </p:sp>
        </mc:Fallback>
      </mc:AlternateContent>
      <p:grpSp>
        <p:nvGrpSpPr>
          <p:cNvPr id="40" name="図形グループ 39"/>
          <p:cNvGrpSpPr/>
          <p:nvPr/>
        </p:nvGrpSpPr>
        <p:grpSpPr>
          <a:xfrm>
            <a:off x="1315267" y="1157005"/>
            <a:ext cx="2464360" cy="2313529"/>
            <a:chOff x="248830" y="1385478"/>
            <a:chExt cx="3559630" cy="3341764"/>
          </a:xfrm>
        </p:grpSpPr>
        <p:pic>
          <p:nvPicPr>
            <p:cNvPr id="32" name="図 31"/>
            <p:cNvPicPr>
              <a:picLocks/>
            </p:cNvPicPr>
            <p:nvPr/>
          </p:nvPicPr>
          <p:blipFill>
            <a:blip r:embed="rId4" cstate="email">
              <a:extLst>
                <a:ext uri="{28A0092B-C50C-407E-A947-70E740481C1C}">
                  <a14:useLocalDpi xmlns:a14="http://schemas.microsoft.com/office/drawing/2010/main"/>
                </a:ext>
              </a:extLst>
            </a:blip>
            <a:stretch>
              <a:fillRect/>
            </a:stretch>
          </p:blipFill>
          <p:spPr>
            <a:xfrm>
              <a:off x="248830" y="1906625"/>
              <a:ext cx="3559630" cy="2379384"/>
            </a:xfrm>
            <a:prstGeom prst="rect">
              <a:avLst/>
            </a:prstGeom>
          </p:spPr>
        </p:pic>
        <p:sp>
          <p:nvSpPr>
            <p:cNvPr id="33" name="テキスト ボックス 32"/>
            <p:cNvSpPr txBox="1"/>
            <p:nvPr/>
          </p:nvSpPr>
          <p:spPr>
            <a:xfrm>
              <a:off x="1031714" y="4286010"/>
              <a:ext cx="1755976" cy="441232"/>
            </a:xfrm>
            <a:prstGeom prst="rect">
              <a:avLst/>
            </a:prstGeom>
            <a:noFill/>
          </p:spPr>
          <p:txBody>
            <a:bodyPr wrap="square" rtlCol="0">
              <a:spAutoFit/>
            </a:bodyPr>
            <a:lstStyle/>
            <a:p>
              <a:r>
                <a:rPr lang="en-US" altLang="ja-JP" sz="1385" dirty="0">
                  <a:solidFill>
                    <a:srgbClr val="FF0000"/>
                  </a:solidFill>
                  <a:latin typeface="Meiryo" charset="-128"/>
                  <a:ea typeface="Meiryo" charset="-128"/>
                  <a:cs typeface="Meiryo" charset="-128"/>
                </a:rPr>
                <a:t>96</a:t>
              </a:r>
              <a:r>
                <a:rPr lang="en-US" altLang="ja-JP" sz="1385" dirty="0">
                  <a:latin typeface="Meiryo" charset="-128"/>
                  <a:ea typeface="Meiryo" charset="-128"/>
                  <a:cs typeface="Meiryo" charset="-128"/>
                </a:rPr>
                <a:t>   </a:t>
              </a:r>
              <a:r>
                <a:rPr lang="en-US" altLang="ja-JP" sz="1385" dirty="0">
                  <a:solidFill>
                    <a:srgbClr val="0070C0"/>
                  </a:solidFill>
                  <a:latin typeface="Meiryo" charset="-128"/>
                  <a:ea typeface="Meiryo" charset="-128"/>
                  <a:cs typeface="Meiryo" charset="-128"/>
                </a:rPr>
                <a:t>135</a:t>
              </a:r>
              <a:endParaRPr lang="ja-JP" altLang="en-US" sz="1385" dirty="0">
                <a:solidFill>
                  <a:srgbClr val="0070C0"/>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8" name="正方形/長方形 37"/>
                <p:cNvSpPr/>
                <p:nvPr/>
              </p:nvSpPr>
              <p:spPr>
                <a:xfrm>
                  <a:off x="1063628" y="1385478"/>
                  <a:ext cx="1776968" cy="50254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063628" y="1385478"/>
                  <a:ext cx="1776968" cy="502545"/>
                </a:xfrm>
                <a:prstGeom prst="rect">
                  <a:avLst/>
                </a:prstGeom>
                <a:blipFill>
                  <a:blip r:embed="rId5"/>
                  <a:stretch>
                    <a:fillRect b="-8772"/>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5" name="テキスト ボックス 14"/>
              <p:cNvSpPr txBox="1"/>
              <p:nvPr/>
            </p:nvSpPr>
            <p:spPr>
              <a:xfrm>
                <a:off x="4064527" y="1501385"/>
                <a:ext cx="1202595" cy="520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𝑧</m:t>
                      </m:r>
                      <m:r>
                        <a:rPr lang="en-US" altLang="ja-JP" sz="1800" i="1">
                          <a:latin typeface="Cambria Math" charset="0"/>
                        </a:rPr>
                        <m:t>=</m:t>
                      </m:r>
                      <m:f>
                        <m:fPr>
                          <m:ctrlPr>
                            <a:rPr lang="mr-IN" altLang="ja-JP" sz="1800" i="1">
                              <a:latin typeface="Cambria Math" panose="02040503050406030204" pitchFamily="18" charset="0"/>
                            </a:rPr>
                          </m:ctrlPr>
                        </m:fPr>
                        <m:num>
                          <m:r>
                            <a:rPr lang="en-US" altLang="ja-JP" sz="1800" i="1">
                              <a:latin typeface="Cambria Math" panose="02040503050406030204" pitchFamily="18" charset="0"/>
                            </a:rPr>
                            <m:t>𝑥</m:t>
                          </m:r>
                          <m:r>
                            <a:rPr lang="en-US" altLang="ja-JP" sz="1800" i="1">
                              <a:latin typeface="Cambria Math" charset="0"/>
                            </a:rPr>
                            <m:t>−</m:t>
                          </m:r>
                          <m:r>
                            <a:rPr lang="en-US" altLang="ja-JP" sz="1800" i="1">
                              <a:latin typeface="Cambria Math" panose="02040503050406030204" pitchFamily="18" charset="0"/>
                            </a:rPr>
                            <m:t>120</m:t>
                          </m:r>
                        </m:num>
                        <m:den>
                          <m:r>
                            <a:rPr lang="en-US" altLang="ja-JP" sz="1800" i="1">
                              <a:latin typeface="Cambria Math" panose="02040503050406030204" pitchFamily="18" charset="0"/>
                              <a:ea typeface="Cambria Math" charset="0"/>
                              <a:cs typeface="Cambria Math" charset="0"/>
                            </a:rPr>
                            <m:t>30</m:t>
                          </m:r>
                        </m:den>
                      </m:f>
                    </m:oMath>
                  </m:oMathPara>
                </a14:m>
                <a:endParaRPr lang="ja-JP" altLang="en-US" sz="18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064527" y="1501385"/>
                <a:ext cx="1202595" cy="520399"/>
              </a:xfrm>
              <a:prstGeom prst="rect">
                <a:avLst/>
              </a:prstGeom>
              <a:blipFill>
                <a:blip r:embed="rId6"/>
                <a:stretch>
                  <a:fillRect l="-2538"/>
                </a:stretch>
              </a:blipFill>
            </p:spPr>
            <p:txBody>
              <a:bodyPr/>
              <a:lstStyle/>
              <a:p>
                <a:r>
                  <a:rPr lang="ja-JP" altLang="en-US">
                    <a:noFill/>
                  </a:rPr>
                  <a:t> </a:t>
                </a:r>
              </a:p>
            </p:txBody>
          </p:sp>
        </mc:Fallback>
      </mc:AlternateContent>
      <p:sp>
        <p:nvSpPr>
          <p:cNvPr id="16" name="角丸四角形 15"/>
          <p:cNvSpPr/>
          <p:nvPr/>
        </p:nvSpPr>
        <p:spPr>
          <a:xfrm>
            <a:off x="3862933" y="1366849"/>
            <a:ext cx="1559759" cy="781472"/>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pic>
        <p:nvPicPr>
          <p:cNvPr id="36" name="図 35"/>
          <p:cNvPicPr>
            <a:picLocks/>
          </p:cNvPicPr>
          <p:nvPr/>
        </p:nvPicPr>
        <p:blipFill>
          <a:blip r:embed="rId7" cstate="email">
            <a:extLst>
              <a:ext uri="{28A0092B-C50C-407E-A947-70E740481C1C}">
                <a14:useLocalDpi xmlns:a14="http://schemas.microsoft.com/office/drawing/2010/main"/>
              </a:ext>
            </a:extLst>
          </a:blip>
          <a:stretch>
            <a:fillRect/>
          </a:stretch>
        </p:blipFill>
        <p:spPr>
          <a:xfrm>
            <a:off x="5537752" y="1660183"/>
            <a:ext cx="2315930" cy="1496111"/>
          </a:xfrm>
          <a:prstGeom prst="rect">
            <a:avLst/>
          </a:prstGeom>
        </p:spPr>
      </p:pic>
      <mc:AlternateContent xmlns:mc="http://schemas.openxmlformats.org/markup-compatibility/2006" xmlns:a14="http://schemas.microsoft.com/office/drawing/2010/main">
        <mc:Choice Requires="a14">
          <p:sp>
            <p:nvSpPr>
              <p:cNvPr id="39" name="正方形/長方形 38"/>
              <p:cNvSpPr/>
              <p:nvPr/>
            </p:nvSpPr>
            <p:spPr>
              <a:xfrm>
                <a:off x="6220867" y="1232752"/>
                <a:ext cx="874342"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(0,1)</m:t>
                      </m:r>
                    </m:oMath>
                  </m:oMathPara>
                </a14:m>
                <a:endParaRPr lang="ja-JP" altLang="en-US" sz="1661" i="1" dirty="0">
                  <a:latin typeface="Meiryo" charset="-128"/>
                  <a:ea typeface="Meiryo" charset="-128"/>
                  <a:cs typeface="Meiryo"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6220867" y="1232752"/>
                <a:ext cx="874342" cy="347916"/>
              </a:xfrm>
              <a:prstGeom prst="rect">
                <a:avLst/>
              </a:prstGeom>
              <a:blipFill>
                <a:blip r:embed="rId8"/>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rot="10800000" flipH="1" flipV="1">
                <a:off x="7216452" y="3112304"/>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𝑍</m:t>
                      </m:r>
                    </m:oMath>
                  </m:oMathPara>
                </a14:m>
                <a:endParaRPr lang="ja-JP" altLang="en-US" sz="1800" dirty="0"/>
              </a:p>
            </p:txBody>
          </p:sp>
        </mc:Choice>
        <mc:Fallback xmlns="">
          <p:sp>
            <p:nvSpPr>
              <p:cNvPr id="50" name="正方形/長方形 49"/>
              <p:cNvSpPr>
                <a:spLocks noRot="1" noChangeAspect="1" noMove="1" noResize="1" noEditPoints="1" noAdjustHandles="1" noChangeArrowheads="1" noChangeShapeType="1" noTextEdit="1"/>
              </p:cNvSpPr>
              <p:nvPr/>
            </p:nvSpPr>
            <p:spPr>
              <a:xfrm rot="10800000" flipH="1" flipV="1">
                <a:off x="7216452" y="3112304"/>
                <a:ext cx="1097611" cy="369332"/>
              </a:xfrm>
              <a:prstGeom prst="rect">
                <a:avLst/>
              </a:prstGeom>
              <a:blipFill>
                <a:blip r:embed="rId9"/>
                <a:stretch>
                  <a:fillRect/>
                </a:stretch>
              </a:blipFill>
            </p:spPr>
            <p:txBody>
              <a:bodyPr/>
              <a:lstStyle/>
              <a:p>
                <a:r>
                  <a:rPr lang="ja-JP" altLang="en-US">
                    <a:noFill/>
                  </a:rPr>
                  <a:t> </a:t>
                </a:r>
              </a:p>
            </p:txBody>
          </p:sp>
        </mc:Fallback>
      </mc:AlternateContent>
      <p:sp>
        <p:nvSpPr>
          <p:cNvPr id="3" name="矢印: 右 2">
            <a:extLst>
              <a:ext uri="{FF2B5EF4-FFF2-40B4-BE49-F238E27FC236}">
                <a16:creationId xmlns:a16="http://schemas.microsoft.com/office/drawing/2014/main" id="{618DD4A9-3DAF-4011-8BDE-CA3F08A57374}"/>
              </a:ext>
            </a:extLst>
          </p:cNvPr>
          <p:cNvSpPr/>
          <p:nvPr/>
        </p:nvSpPr>
        <p:spPr bwMode="auto">
          <a:xfrm>
            <a:off x="3327588" y="2222786"/>
            <a:ext cx="2676475" cy="422878"/>
          </a:xfrm>
          <a:prstGeom prst="right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1432422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標準化正規分布に変換する</a:t>
            </a:r>
            <a:endParaRPr kumimoji="1" lang="ja-JP" altLang="en-US" dirty="0"/>
          </a:p>
        </p:txBody>
      </p:sp>
      <mc:AlternateContent xmlns:mc="http://schemas.openxmlformats.org/markup-compatibility/2006" xmlns:a14="http://schemas.microsoft.com/office/drawing/2010/main">
        <mc:Choice Requires="a14">
          <p:sp>
            <p:nvSpPr>
              <p:cNvPr id="18" name="テキスト ボックス 17"/>
              <p:cNvSpPr txBox="1"/>
              <p:nvPr/>
            </p:nvSpPr>
            <p:spPr>
              <a:xfrm>
                <a:off x="3751622" y="3653517"/>
                <a:ext cx="1843542" cy="400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85" i="1">
                          <a:solidFill>
                            <a:srgbClr val="FF0000"/>
                          </a:solidFill>
                          <a:latin typeface="Cambria Math" charset="0"/>
                          <a:ea typeface="Meiryo" charset="-128"/>
                          <a:cs typeface="Meiryo" charset="-128"/>
                        </a:rPr>
                        <m:t>𝑧</m:t>
                      </m:r>
                      <m:r>
                        <a:rPr lang="en-US" altLang="ja-JP" sz="1385" i="1">
                          <a:solidFill>
                            <a:srgbClr val="FF0000"/>
                          </a:solidFill>
                          <a:latin typeface="Cambria Math" charset="0"/>
                          <a:ea typeface="Meiryo" charset="-128"/>
                          <a:cs typeface="Meiryo" charset="-128"/>
                        </a:rPr>
                        <m:t>=</m:t>
                      </m:r>
                      <m:f>
                        <m:fPr>
                          <m:ctrlPr>
                            <a:rPr lang="mr-IN" altLang="ja-JP" sz="1385" i="1">
                              <a:solidFill>
                                <a:srgbClr val="FF0000"/>
                              </a:solidFill>
                              <a:latin typeface="Cambria Math" panose="02040503050406030204" pitchFamily="18" charset="0"/>
                              <a:ea typeface="Meiryo" charset="-128"/>
                              <a:cs typeface="Meiryo" charset="-128"/>
                            </a:rPr>
                          </m:ctrlPr>
                        </m:fPr>
                        <m:num>
                          <m:r>
                            <a:rPr lang="en-US" altLang="ja-JP" sz="1385" i="1">
                              <a:solidFill>
                                <a:srgbClr val="FF0000"/>
                              </a:solidFill>
                              <a:latin typeface="Cambria Math" charset="0"/>
                              <a:ea typeface="Meiryo" charset="-128"/>
                              <a:cs typeface="Meiryo" charset="-128"/>
                            </a:rPr>
                            <m:t>96−120</m:t>
                          </m:r>
                        </m:num>
                        <m:den>
                          <m:r>
                            <a:rPr lang="en-US" altLang="ja-JP" sz="1385" i="1">
                              <a:solidFill>
                                <a:srgbClr val="FF0000"/>
                              </a:solidFill>
                              <a:latin typeface="Cambria Math" charset="0"/>
                              <a:ea typeface="Meiryo" charset="-128"/>
                              <a:cs typeface="Meiryo" charset="-128"/>
                            </a:rPr>
                            <m:t>30</m:t>
                          </m:r>
                        </m:den>
                      </m:f>
                      <m:r>
                        <a:rPr lang="en-US" altLang="ja-JP" sz="1385">
                          <a:solidFill>
                            <a:srgbClr val="FF0000"/>
                          </a:solidFill>
                          <a:latin typeface="Cambria Math" charset="0"/>
                          <a:ea typeface="Meiryo" charset="-128"/>
                          <a:cs typeface="Meiryo" charset="-128"/>
                        </a:rPr>
                        <m:t>=−0.8</m:t>
                      </m:r>
                    </m:oMath>
                  </m:oMathPara>
                </a14:m>
                <a:endParaRPr lang="ja-JP" altLang="en-US" sz="1385" dirty="0">
                  <a:solidFill>
                    <a:srgbClr val="FF0000"/>
                  </a:solidFill>
                  <a:latin typeface="Meiryo" charset="-128"/>
                  <a:ea typeface="Meiryo" charset="-128"/>
                  <a:cs typeface="Meiryo" charset="-128"/>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751622" y="3653517"/>
                <a:ext cx="1843542" cy="400366"/>
              </a:xfrm>
              <a:prstGeom prst="rect">
                <a:avLst/>
              </a:prstGeom>
              <a:blipFill>
                <a:blip r:embed="rId3"/>
                <a:stretch>
                  <a:fillRect b="-13636"/>
                </a:stretch>
              </a:blipFill>
            </p:spPr>
            <p:txBody>
              <a:bodyPr/>
              <a:lstStyle/>
              <a:p>
                <a:r>
                  <a:rPr lang="ja-JP" altLang="en-US">
                    <a:noFill/>
                  </a:rPr>
                  <a:t> </a:t>
                </a:r>
              </a:p>
            </p:txBody>
          </p:sp>
        </mc:Fallback>
      </mc:AlternateContent>
      <p:cxnSp>
        <p:nvCxnSpPr>
          <p:cNvPr id="26" name="直線矢印コネクタ 25"/>
          <p:cNvCxnSpPr>
            <a:cxnSpLocks/>
            <a:endCxn id="46" idx="1"/>
          </p:cNvCxnSpPr>
          <p:nvPr/>
        </p:nvCxnSpPr>
        <p:spPr>
          <a:xfrm>
            <a:off x="2286000" y="3427418"/>
            <a:ext cx="1429699" cy="4171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6" idx="3"/>
            <a:endCxn id="37" idx="2"/>
          </p:cNvCxnSpPr>
          <p:nvPr/>
        </p:nvCxnSpPr>
        <p:spPr>
          <a:xfrm flipV="1">
            <a:off x="5537751" y="3503035"/>
            <a:ext cx="705799" cy="34148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5635712" y="3197567"/>
            <a:ext cx="1215676" cy="305468"/>
          </a:xfrm>
          <a:prstGeom prst="rect">
            <a:avLst/>
          </a:prstGeom>
          <a:noFill/>
        </p:spPr>
        <p:txBody>
          <a:bodyPr wrap="square" rtlCol="0">
            <a:spAutoFit/>
          </a:bodyPr>
          <a:lstStyle/>
          <a:p>
            <a:r>
              <a:rPr lang="en-US" altLang="ja-JP" sz="1385" dirty="0">
                <a:solidFill>
                  <a:srgbClr val="FF0000"/>
                </a:solidFill>
                <a:latin typeface="Meiryo" charset="-128"/>
                <a:ea typeface="Meiryo" charset="-128"/>
                <a:cs typeface="Meiryo" charset="-128"/>
              </a:rPr>
              <a:t> -0.8</a:t>
            </a:r>
            <a:endParaRPr lang="ja-JP" altLang="en-US" sz="1385" dirty="0">
              <a:solidFill>
                <a:srgbClr val="FF0000"/>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17" name="正方形/長方形 16"/>
              <p:cNvSpPr/>
              <p:nvPr/>
            </p:nvSpPr>
            <p:spPr>
              <a:xfrm rot="10800000" flipH="1" flipV="1">
                <a:off x="3063277" y="3111897"/>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𝑋</m:t>
                      </m:r>
                    </m:oMath>
                  </m:oMathPara>
                </a14:m>
                <a:endParaRPr lang="ja-JP" altLang="en-US" sz="1800" dirty="0"/>
              </a:p>
            </p:txBody>
          </p:sp>
        </mc:Choice>
        <mc:Fallback xmlns="">
          <p:sp>
            <p:nvSpPr>
              <p:cNvPr id="17" name="正方形/長方形 16"/>
              <p:cNvSpPr>
                <a:spLocks noRot="1" noChangeAspect="1" noMove="1" noResize="1" noEditPoints="1" noAdjustHandles="1" noChangeArrowheads="1" noChangeShapeType="1" noTextEdit="1"/>
              </p:cNvSpPr>
              <p:nvPr/>
            </p:nvSpPr>
            <p:spPr>
              <a:xfrm rot="10800000" flipH="1" flipV="1">
                <a:off x="3063277" y="3111897"/>
                <a:ext cx="1097611" cy="369332"/>
              </a:xfrm>
              <a:prstGeom prst="rect">
                <a:avLst/>
              </a:prstGeom>
              <a:blipFill>
                <a:blip r:embed="rId4"/>
                <a:stretch>
                  <a:fillRect/>
                </a:stretch>
              </a:blipFill>
            </p:spPr>
            <p:txBody>
              <a:bodyPr/>
              <a:lstStyle/>
              <a:p>
                <a:r>
                  <a:rPr lang="ja-JP" altLang="en-US">
                    <a:noFill/>
                  </a:rPr>
                  <a:t> </a:t>
                </a:r>
              </a:p>
            </p:txBody>
          </p:sp>
        </mc:Fallback>
      </mc:AlternateContent>
      <p:grpSp>
        <p:nvGrpSpPr>
          <p:cNvPr id="40" name="図形グループ 39"/>
          <p:cNvGrpSpPr/>
          <p:nvPr/>
        </p:nvGrpSpPr>
        <p:grpSpPr>
          <a:xfrm>
            <a:off x="1315267" y="1157005"/>
            <a:ext cx="2464360" cy="2313529"/>
            <a:chOff x="248830" y="1385478"/>
            <a:chExt cx="3559630" cy="3341764"/>
          </a:xfrm>
        </p:grpSpPr>
        <p:pic>
          <p:nvPicPr>
            <p:cNvPr id="32" name="図 31"/>
            <p:cNvPicPr>
              <a:picLocks/>
            </p:cNvPicPr>
            <p:nvPr/>
          </p:nvPicPr>
          <p:blipFill>
            <a:blip r:embed="rId5" cstate="email">
              <a:extLst>
                <a:ext uri="{28A0092B-C50C-407E-A947-70E740481C1C}">
                  <a14:useLocalDpi xmlns:a14="http://schemas.microsoft.com/office/drawing/2010/main"/>
                </a:ext>
              </a:extLst>
            </a:blip>
            <a:stretch>
              <a:fillRect/>
            </a:stretch>
          </p:blipFill>
          <p:spPr>
            <a:xfrm>
              <a:off x="248830" y="1906625"/>
              <a:ext cx="3559630" cy="2379384"/>
            </a:xfrm>
            <a:prstGeom prst="rect">
              <a:avLst/>
            </a:prstGeom>
          </p:spPr>
        </p:pic>
        <p:sp>
          <p:nvSpPr>
            <p:cNvPr id="33" name="テキスト ボックス 32"/>
            <p:cNvSpPr txBox="1"/>
            <p:nvPr/>
          </p:nvSpPr>
          <p:spPr>
            <a:xfrm>
              <a:off x="1031714" y="4286010"/>
              <a:ext cx="1755976" cy="441232"/>
            </a:xfrm>
            <a:prstGeom prst="rect">
              <a:avLst/>
            </a:prstGeom>
            <a:noFill/>
          </p:spPr>
          <p:txBody>
            <a:bodyPr wrap="square" rtlCol="0">
              <a:spAutoFit/>
            </a:bodyPr>
            <a:lstStyle/>
            <a:p>
              <a:r>
                <a:rPr lang="en-US" altLang="ja-JP" sz="1385" dirty="0">
                  <a:solidFill>
                    <a:srgbClr val="FF0000"/>
                  </a:solidFill>
                  <a:latin typeface="Meiryo" charset="-128"/>
                  <a:ea typeface="Meiryo" charset="-128"/>
                  <a:cs typeface="Meiryo" charset="-128"/>
                </a:rPr>
                <a:t>96</a:t>
              </a:r>
              <a:r>
                <a:rPr lang="en-US" altLang="ja-JP" sz="1385" dirty="0">
                  <a:latin typeface="Meiryo" charset="-128"/>
                  <a:ea typeface="Meiryo" charset="-128"/>
                  <a:cs typeface="Meiryo" charset="-128"/>
                </a:rPr>
                <a:t>   </a:t>
              </a:r>
              <a:r>
                <a:rPr lang="en-US" altLang="ja-JP" sz="1385" dirty="0">
                  <a:solidFill>
                    <a:srgbClr val="0070C0"/>
                  </a:solidFill>
                  <a:latin typeface="Meiryo" charset="-128"/>
                  <a:ea typeface="Meiryo" charset="-128"/>
                  <a:cs typeface="Meiryo" charset="-128"/>
                </a:rPr>
                <a:t>135</a:t>
              </a:r>
              <a:endParaRPr lang="ja-JP" altLang="en-US" sz="1385" dirty="0">
                <a:solidFill>
                  <a:srgbClr val="0070C0"/>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8" name="正方形/長方形 37"/>
                <p:cNvSpPr/>
                <p:nvPr/>
              </p:nvSpPr>
              <p:spPr>
                <a:xfrm>
                  <a:off x="1063628" y="1385478"/>
                  <a:ext cx="1776968" cy="50254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063628" y="1385478"/>
                  <a:ext cx="1776968" cy="502545"/>
                </a:xfrm>
                <a:prstGeom prst="rect">
                  <a:avLst/>
                </a:prstGeom>
                <a:blipFill>
                  <a:blip r:embed="rId6"/>
                  <a:stretch>
                    <a:fillRect b="-8772"/>
                  </a:stretch>
                </a:blipFill>
              </p:spPr>
              <p:txBody>
                <a:bodyPr/>
                <a:lstStyle/>
                <a:p>
                  <a:r>
                    <a:rPr lang="ja-JP" altLang="en-US">
                      <a:noFill/>
                    </a:rPr>
                    <a:t> </a:t>
                  </a:r>
                </a:p>
              </p:txBody>
            </p:sp>
          </mc:Fallback>
        </mc:AlternateContent>
      </p:grpSp>
      <p:sp>
        <p:nvSpPr>
          <p:cNvPr id="16" name="角丸四角形 15"/>
          <p:cNvSpPr/>
          <p:nvPr/>
        </p:nvSpPr>
        <p:spPr>
          <a:xfrm>
            <a:off x="3862933" y="1366849"/>
            <a:ext cx="1559759" cy="781472"/>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pic>
        <p:nvPicPr>
          <p:cNvPr id="36" name="図 35"/>
          <p:cNvPicPr>
            <a:picLocks/>
          </p:cNvPicPr>
          <p:nvPr/>
        </p:nvPicPr>
        <p:blipFill>
          <a:blip r:embed="rId7" cstate="email">
            <a:extLst>
              <a:ext uri="{28A0092B-C50C-407E-A947-70E740481C1C}">
                <a14:useLocalDpi xmlns:a14="http://schemas.microsoft.com/office/drawing/2010/main"/>
              </a:ext>
            </a:extLst>
          </a:blip>
          <a:stretch>
            <a:fillRect/>
          </a:stretch>
        </p:blipFill>
        <p:spPr>
          <a:xfrm>
            <a:off x="5537752" y="1660183"/>
            <a:ext cx="2315930" cy="1496111"/>
          </a:xfrm>
          <a:prstGeom prst="rect">
            <a:avLst/>
          </a:prstGeom>
        </p:spPr>
      </p:pic>
      <mc:AlternateContent xmlns:mc="http://schemas.openxmlformats.org/markup-compatibility/2006" xmlns:a14="http://schemas.microsoft.com/office/drawing/2010/main">
        <mc:Choice Requires="a14">
          <p:sp>
            <p:nvSpPr>
              <p:cNvPr id="39" name="正方形/長方形 38"/>
              <p:cNvSpPr/>
              <p:nvPr/>
            </p:nvSpPr>
            <p:spPr>
              <a:xfrm>
                <a:off x="6220867" y="1232752"/>
                <a:ext cx="874342"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(0,1)</m:t>
                      </m:r>
                    </m:oMath>
                  </m:oMathPara>
                </a14:m>
                <a:endParaRPr lang="ja-JP" altLang="en-US" sz="1661" i="1" dirty="0">
                  <a:latin typeface="Meiryo" charset="-128"/>
                  <a:ea typeface="Meiryo" charset="-128"/>
                  <a:cs typeface="Meiryo"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6220867" y="1232752"/>
                <a:ext cx="874342" cy="347916"/>
              </a:xfrm>
              <a:prstGeom prst="rect">
                <a:avLst/>
              </a:prstGeom>
              <a:blipFill>
                <a:blip r:embed="rId8"/>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rot="10800000" flipH="1" flipV="1">
                <a:off x="7216452" y="3112304"/>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𝑍</m:t>
                      </m:r>
                    </m:oMath>
                  </m:oMathPara>
                </a14:m>
                <a:endParaRPr lang="ja-JP" altLang="en-US" sz="1800" dirty="0"/>
              </a:p>
            </p:txBody>
          </p:sp>
        </mc:Choice>
        <mc:Fallback xmlns="">
          <p:sp>
            <p:nvSpPr>
              <p:cNvPr id="50" name="正方形/長方形 49"/>
              <p:cNvSpPr>
                <a:spLocks noRot="1" noChangeAspect="1" noMove="1" noResize="1" noEditPoints="1" noAdjustHandles="1" noChangeArrowheads="1" noChangeShapeType="1" noTextEdit="1"/>
              </p:cNvSpPr>
              <p:nvPr/>
            </p:nvSpPr>
            <p:spPr>
              <a:xfrm rot="10800000" flipH="1" flipV="1">
                <a:off x="7216452" y="3112304"/>
                <a:ext cx="1097611" cy="369332"/>
              </a:xfrm>
              <a:prstGeom prst="rect">
                <a:avLst/>
              </a:prstGeom>
              <a:blipFill>
                <a:blip r:embed="rId9"/>
                <a:stretch>
                  <a:fillRect/>
                </a:stretch>
              </a:blipFill>
            </p:spPr>
            <p:txBody>
              <a:bodyPr/>
              <a:lstStyle/>
              <a:p>
                <a:r>
                  <a:rPr lang="ja-JP" altLang="en-US">
                    <a:noFill/>
                  </a:rPr>
                  <a:t> </a:t>
                </a:r>
              </a:p>
            </p:txBody>
          </p:sp>
        </mc:Fallback>
      </mc:AlternateContent>
      <p:sp>
        <p:nvSpPr>
          <p:cNvPr id="3" name="矢印: 右 2">
            <a:extLst>
              <a:ext uri="{FF2B5EF4-FFF2-40B4-BE49-F238E27FC236}">
                <a16:creationId xmlns:a16="http://schemas.microsoft.com/office/drawing/2014/main" id="{618DD4A9-3DAF-4011-8BDE-CA3F08A57374}"/>
              </a:ext>
            </a:extLst>
          </p:cNvPr>
          <p:cNvSpPr/>
          <p:nvPr/>
        </p:nvSpPr>
        <p:spPr bwMode="auto">
          <a:xfrm>
            <a:off x="3327588" y="2222786"/>
            <a:ext cx="2676475" cy="422878"/>
          </a:xfrm>
          <a:prstGeom prst="right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46" name="角丸四角形 15">
            <a:extLst>
              <a:ext uri="{FF2B5EF4-FFF2-40B4-BE49-F238E27FC236}">
                <a16:creationId xmlns:a16="http://schemas.microsoft.com/office/drawing/2014/main" id="{A6564E4F-7785-4CEB-B64D-95C29703FE28}"/>
              </a:ext>
            </a:extLst>
          </p:cNvPr>
          <p:cNvSpPr/>
          <p:nvPr/>
        </p:nvSpPr>
        <p:spPr>
          <a:xfrm>
            <a:off x="3715699" y="3549595"/>
            <a:ext cx="1822052" cy="589850"/>
          </a:xfrm>
          <a:prstGeom prst="roundRect">
            <a:avLst/>
          </a:prstGeom>
          <a:noFill/>
          <a:ln w="50800"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AD484588-CEAB-4818-95E0-C9EAF5F551E1}"/>
                  </a:ext>
                </a:extLst>
              </p:cNvPr>
              <p:cNvSpPr txBox="1"/>
              <p:nvPr/>
            </p:nvSpPr>
            <p:spPr>
              <a:xfrm>
                <a:off x="4064527" y="1501385"/>
                <a:ext cx="1202595" cy="520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𝑧</m:t>
                      </m:r>
                      <m:r>
                        <a:rPr lang="en-US" altLang="ja-JP" sz="1800" i="1">
                          <a:latin typeface="Cambria Math" charset="0"/>
                        </a:rPr>
                        <m:t>=</m:t>
                      </m:r>
                      <m:f>
                        <m:fPr>
                          <m:ctrlPr>
                            <a:rPr lang="mr-IN" altLang="ja-JP" sz="1800" i="1">
                              <a:latin typeface="Cambria Math" panose="02040503050406030204" pitchFamily="18" charset="0"/>
                            </a:rPr>
                          </m:ctrlPr>
                        </m:fPr>
                        <m:num>
                          <m:r>
                            <a:rPr lang="en-US" altLang="ja-JP" sz="1800" i="1">
                              <a:latin typeface="Cambria Math" panose="02040503050406030204" pitchFamily="18" charset="0"/>
                            </a:rPr>
                            <m:t>𝑥</m:t>
                          </m:r>
                          <m:r>
                            <a:rPr lang="en-US" altLang="ja-JP" sz="1800" i="1">
                              <a:latin typeface="Cambria Math" charset="0"/>
                            </a:rPr>
                            <m:t>−</m:t>
                          </m:r>
                          <m:r>
                            <a:rPr lang="en-US" altLang="ja-JP" sz="1800" i="1">
                              <a:latin typeface="Cambria Math" panose="02040503050406030204" pitchFamily="18" charset="0"/>
                            </a:rPr>
                            <m:t>120</m:t>
                          </m:r>
                        </m:num>
                        <m:den>
                          <m:r>
                            <a:rPr lang="en-US" altLang="ja-JP" sz="1800" i="1">
                              <a:latin typeface="Cambria Math" panose="02040503050406030204" pitchFamily="18" charset="0"/>
                              <a:ea typeface="Cambria Math" charset="0"/>
                              <a:cs typeface="Cambria Math" charset="0"/>
                            </a:rPr>
                            <m:t>30</m:t>
                          </m:r>
                        </m:den>
                      </m:f>
                    </m:oMath>
                  </m:oMathPara>
                </a14:m>
                <a:endParaRPr lang="ja-JP" altLang="en-US" sz="1800" dirty="0"/>
              </a:p>
            </p:txBody>
          </p:sp>
        </mc:Choice>
        <mc:Fallback xmlns="">
          <p:sp>
            <p:nvSpPr>
              <p:cNvPr id="24" name="テキスト ボックス 23">
                <a:extLst>
                  <a:ext uri="{FF2B5EF4-FFF2-40B4-BE49-F238E27FC236}">
                    <a16:creationId xmlns:a16="http://schemas.microsoft.com/office/drawing/2014/main" id="{AD484588-CEAB-4818-95E0-C9EAF5F551E1}"/>
                  </a:ext>
                </a:extLst>
              </p:cNvPr>
              <p:cNvSpPr txBox="1">
                <a:spLocks noRot="1" noChangeAspect="1" noMove="1" noResize="1" noEditPoints="1" noAdjustHandles="1" noChangeArrowheads="1" noChangeShapeType="1" noTextEdit="1"/>
              </p:cNvSpPr>
              <p:nvPr/>
            </p:nvSpPr>
            <p:spPr>
              <a:xfrm>
                <a:off x="4064527" y="1501385"/>
                <a:ext cx="1202595" cy="520399"/>
              </a:xfrm>
              <a:prstGeom prst="rect">
                <a:avLst/>
              </a:prstGeom>
              <a:blipFill>
                <a:blip r:embed="rId10"/>
                <a:stretch>
                  <a:fillRect l="-25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00018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標準化正規分布に変換する</a:t>
            </a:r>
            <a:endParaRPr kumimoji="1" lang="ja-JP" altLang="en-US" dirty="0"/>
          </a:p>
        </p:txBody>
      </p:sp>
      <mc:AlternateContent xmlns:mc="http://schemas.openxmlformats.org/markup-compatibility/2006" xmlns:a14="http://schemas.microsoft.com/office/drawing/2010/main">
        <mc:Choice Requires="a14">
          <p:sp>
            <p:nvSpPr>
              <p:cNvPr id="18" name="テキスト ボックス 17"/>
              <p:cNvSpPr txBox="1"/>
              <p:nvPr/>
            </p:nvSpPr>
            <p:spPr>
              <a:xfrm>
                <a:off x="3751622" y="3653517"/>
                <a:ext cx="1843542" cy="400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85" i="1">
                          <a:solidFill>
                            <a:srgbClr val="FF0000"/>
                          </a:solidFill>
                          <a:latin typeface="Cambria Math" charset="0"/>
                          <a:ea typeface="Meiryo" charset="-128"/>
                          <a:cs typeface="Meiryo" charset="-128"/>
                        </a:rPr>
                        <m:t>𝑧</m:t>
                      </m:r>
                      <m:r>
                        <a:rPr lang="en-US" altLang="ja-JP" sz="1385" i="1">
                          <a:solidFill>
                            <a:srgbClr val="FF0000"/>
                          </a:solidFill>
                          <a:latin typeface="Cambria Math" charset="0"/>
                          <a:ea typeface="Meiryo" charset="-128"/>
                          <a:cs typeface="Meiryo" charset="-128"/>
                        </a:rPr>
                        <m:t>=</m:t>
                      </m:r>
                      <m:f>
                        <m:fPr>
                          <m:ctrlPr>
                            <a:rPr lang="mr-IN" altLang="ja-JP" sz="1385" i="1">
                              <a:solidFill>
                                <a:srgbClr val="FF0000"/>
                              </a:solidFill>
                              <a:latin typeface="Cambria Math" panose="02040503050406030204" pitchFamily="18" charset="0"/>
                              <a:ea typeface="Meiryo" charset="-128"/>
                              <a:cs typeface="Meiryo" charset="-128"/>
                            </a:rPr>
                          </m:ctrlPr>
                        </m:fPr>
                        <m:num>
                          <m:r>
                            <a:rPr lang="en-US" altLang="ja-JP" sz="1385" i="1">
                              <a:solidFill>
                                <a:srgbClr val="FF0000"/>
                              </a:solidFill>
                              <a:latin typeface="Cambria Math" charset="0"/>
                              <a:ea typeface="Meiryo" charset="-128"/>
                              <a:cs typeface="Meiryo" charset="-128"/>
                            </a:rPr>
                            <m:t>96−120</m:t>
                          </m:r>
                        </m:num>
                        <m:den>
                          <m:r>
                            <a:rPr lang="en-US" altLang="ja-JP" sz="1385" i="1">
                              <a:solidFill>
                                <a:srgbClr val="FF0000"/>
                              </a:solidFill>
                              <a:latin typeface="Cambria Math" charset="0"/>
                              <a:ea typeface="Meiryo" charset="-128"/>
                              <a:cs typeface="Meiryo" charset="-128"/>
                            </a:rPr>
                            <m:t>30</m:t>
                          </m:r>
                        </m:den>
                      </m:f>
                      <m:r>
                        <a:rPr lang="en-US" altLang="ja-JP" sz="1385">
                          <a:solidFill>
                            <a:srgbClr val="FF0000"/>
                          </a:solidFill>
                          <a:latin typeface="Cambria Math" charset="0"/>
                          <a:ea typeface="Meiryo" charset="-128"/>
                          <a:cs typeface="Meiryo" charset="-128"/>
                        </a:rPr>
                        <m:t>=−0.8</m:t>
                      </m:r>
                    </m:oMath>
                  </m:oMathPara>
                </a14:m>
                <a:endParaRPr lang="ja-JP" altLang="en-US" sz="1385" dirty="0">
                  <a:solidFill>
                    <a:srgbClr val="FF0000"/>
                  </a:solidFill>
                  <a:latin typeface="Meiryo" charset="-128"/>
                  <a:ea typeface="Meiryo" charset="-128"/>
                  <a:cs typeface="Meiryo" charset="-128"/>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751622" y="3653517"/>
                <a:ext cx="1843542" cy="400366"/>
              </a:xfrm>
              <a:prstGeom prst="rect">
                <a:avLst/>
              </a:prstGeom>
              <a:blipFill>
                <a:blip r:embed="rId3"/>
                <a:stretch>
                  <a:fillRect b="-13636"/>
                </a:stretch>
              </a:blipFill>
            </p:spPr>
            <p:txBody>
              <a:bodyPr/>
              <a:lstStyle/>
              <a:p>
                <a:r>
                  <a:rPr lang="ja-JP" altLang="en-US">
                    <a:noFill/>
                  </a:rPr>
                  <a:t> </a:t>
                </a:r>
              </a:p>
            </p:txBody>
          </p:sp>
        </mc:Fallback>
      </mc:AlternateContent>
      <p:cxnSp>
        <p:nvCxnSpPr>
          <p:cNvPr id="26" name="直線矢印コネクタ 25"/>
          <p:cNvCxnSpPr>
            <a:cxnSpLocks/>
            <a:endCxn id="46" idx="1"/>
          </p:cNvCxnSpPr>
          <p:nvPr/>
        </p:nvCxnSpPr>
        <p:spPr>
          <a:xfrm>
            <a:off x="2286000" y="3427418"/>
            <a:ext cx="1429699" cy="4171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a:stCxn id="46" idx="3"/>
            <a:endCxn id="37" idx="2"/>
          </p:cNvCxnSpPr>
          <p:nvPr/>
        </p:nvCxnSpPr>
        <p:spPr>
          <a:xfrm flipV="1">
            <a:off x="5537751" y="3503035"/>
            <a:ext cx="705799" cy="34148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5635712" y="3197567"/>
            <a:ext cx="1215676" cy="305468"/>
          </a:xfrm>
          <a:prstGeom prst="rect">
            <a:avLst/>
          </a:prstGeom>
          <a:noFill/>
        </p:spPr>
        <p:txBody>
          <a:bodyPr wrap="square" rtlCol="0">
            <a:spAutoFit/>
          </a:bodyPr>
          <a:lstStyle/>
          <a:p>
            <a:r>
              <a:rPr lang="en-US" altLang="ja-JP" sz="1385" dirty="0">
                <a:solidFill>
                  <a:srgbClr val="FF0000"/>
                </a:solidFill>
                <a:latin typeface="Meiryo" charset="-128"/>
                <a:ea typeface="Meiryo" charset="-128"/>
                <a:cs typeface="Meiryo" charset="-128"/>
              </a:rPr>
              <a:t> -0.8</a:t>
            </a:r>
            <a:endParaRPr lang="ja-JP" altLang="en-US" sz="1385" dirty="0">
              <a:solidFill>
                <a:srgbClr val="FF0000"/>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17" name="正方形/長方形 16"/>
              <p:cNvSpPr/>
              <p:nvPr/>
            </p:nvSpPr>
            <p:spPr>
              <a:xfrm rot="10800000" flipH="1" flipV="1">
                <a:off x="3063277" y="3111897"/>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𝑋</m:t>
                      </m:r>
                    </m:oMath>
                  </m:oMathPara>
                </a14:m>
                <a:endParaRPr lang="ja-JP" altLang="en-US" sz="1800" dirty="0"/>
              </a:p>
            </p:txBody>
          </p:sp>
        </mc:Choice>
        <mc:Fallback xmlns="">
          <p:sp>
            <p:nvSpPr>
              <p:cNvPr id="17" name="正方形/長方形 16"/>
              <p:cNvSpPr>
                <a:spLocks noRot="1" noChangeAspect="1" noMove="1" noResize="1" noEditPoints="1" noAdjustHandles="1" noChangeArrowheads="1" noChangeShapeType="1" noTextEdit="1"/>
              </p:cNvSpPr>
              <p:nvPr/>
            </p:nvSpPr>
            <p:spPr>
              <a:xfrm rot="10800000" flipH="1" flipV="1">
                <a:off x="3063277" y="3111897"/>
                <a:ext cx="1097611" cy="369332"/>
              </a:xfrm>
              <a:prstGeom prst="rect">
                <a:avLst/>
              </a:prstGeom>
              <a:blipFill>
                <a:blip r:embed="rId4"/>
                <a:stretch>
                  <a:fillRect/>
                </a:stretch>
              </a:blipFill>
            </p:spPr>
            <p:txBody>
              <a:bodyPr/>
              <a:lstStyle/>
              <a:p>
                <a:r>
                  <a:rPr lang="ja-JP" altLang="en-US">
                    <a:noFill/>
                  </a:rPr>
                  <a:t> </a:t>
                </a:r>
              </a:p>
            </p:txBody>
          </p:sp>
        </mc:Fallback>
      </mc:AlternateContent>
      <p:grpSp>
        <p:nvGrpSpPr>
          <p:cNvPr id="40" name="図形グループ 39"/>
          <p:cNvGrpSpPr/>
          <p:nvPr/>
        </p:nvGrpSpPr>
        <p:grpSpPr>
          <a:xfrm>
            <a:off x="1315267" y="1157005"/>
            <a:ext cx="2464360" cy="2313529"/>
            <a:chOff x="248830" y="1385478"/>
            <a:chExt cx="3559630" cy="3341764"/>
          </a:xfrm>
        </p:grpSpPr>
        <p:pic>
          <p:nvPicPr>
            <p:cNvPr id="32" name="図 31"/>
            <p:cNvPicPr>
              <a:picLocks/>
            </p:cNvPicPr>
            <p:nvPr/>
          </p:nvPicPr>
          <p:blipFill>
            <a:blip r:embed="rId5" cstate="email">
              <a:extLst>
                <a:ext uri="{28A0092B-C50C-407E-A947-70E740481C1C}">
                  <a14:useLocalDpi xmlns:a14="http://schemas.microsoft.com/office/drawing/2010/main"/>
                </a:ext>
              </a:extLst>
            </a:blip>
            <a:stretch>
              <a:fillRect/>
            </a:stretch>
          </p:blipFill>
          <p:spPr>
            <a:xfrm>
              <a:off x="248830" y="1906625"/>
              <a:ext cx="3559630" cy="2379384"/>
            </a:xfrm>
            <a:prstGeom prst="rect">
              <a:avLst/>
            </a:prstGeom>
          </p:spPr>
        </p:pic>
        <p:sp>
          <p:nvSpPr>
            <p:cNvPr id="33" name="テキスト ボックス 32"/>
            <p:cNvSpPr txBox="1"/>
            <p:nvPr/>
          </p:nvSpPr>
          <p:spPr>
            <a:xfrm>
              <a:off x="1031714" y="4286010"/>
              <a:ext cx="1755976" cy="441232"/>
            </a:xfrm>
            <a:prstGeom prst="rect">
              <a:avLst/>
            </a:prstGeom>
            <a:noFill/>
          </p:spPr>
          <p:txBody>
            <a:bodyPr wrap="square" rtlCol="0">
              <a:spAutoFit/>
            </a:bodyPr>
            <a:lstStyle/>
            <a:p>
              <a:r>
                <a:rPr lang="en-US" altLang="ja-JP" sz="1385" dirty="0">
                  <a:solidFill>
                    <a:srgbClr val="FF0000"/>
                  </a:solidFill>
                  <a:latin typeface="Meiryo" charset="-128"/>
                  <a:ea typeface="Meiryo" charset="-128"/>
                  <a:cs typeface="Meiryo" charset="-128"/>
                </a:rPr>
                <a:t>96</a:t>
              </a:r>
              <a:r>
                <a:rPr lang="en-US" altLang="ja-JP" sz="1385" dirty="0">
                  <a:latin typeface="Meiryo" charset="-128"/>
                  <a:ea typeface="Meiryo" charset="-128"/>
                  <a:cs typeface="Meiryo" charset="-128"/>
                </a:rPr>
                <a:t>   </a:t>
              </a:r>
              <a:r>
                <a:rPr lang="en-US" altLang="ja-JP" sz="1385" dirty="0">
                  <a:solidFill>
                    <a:srgbClr val="0070C0"/>
                  </a:solidFill>
                  <a:latin typeface="Meiryo" charset="-128"/>
                  <a:ea typeface="Meiryo" charset="-128"/>
                  <a:cs typeface="Meiryo" charset="-128"/>
                </a:rPr>
                <a:t>135</a:t>
              </a:r>
              <a:endParaRPr lang="ja-JP" altLang="en-US" sz="1385" dirty="0">
                <a:solidFill>
                  <a:srgbClr val="0070C0"/>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8" name="正方形/長方形 37"/>
                <p:cNvSpPr/>
                <p:nvPr/>
              </p:nvSpPr>
              <p:spPr>
                <a:xfrm>
                  <a:off x="1063628" y="1385478"/>
                  <a:ext cx="1776968" cy="50254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38" name="正方形/長方形 37"/>
                <p:cNvSpPr>
                  <a:spLocks noRot="1" noChangeAspect="1" noMove="1" noResize="1" noEditPoints="1" noAdjustHandles="1" noChangeArrowheads="1" noChangeShapeType="1" noTextEdit="1"/>
                </p:cNvSpPr>
                <p:nvPr/>
              </p:nvSpPr>
              <p:spPr>
                <a:xfrm>
                  <a:off x="1063628" y="1385478"/>
                  <a:ext cx="1776968" cy="502545"/>
                </a:xfrm>
                <a:prstGeom prst="rect">
                  <a:avLst/>
                </a:prstGeom>
                <a:blipFill>
                  <a:blip r:embed="rId6"/>
                  <a:stretch>
                    <a:fillRect b="-8772"/>
                  </a:stretch>
                </a:blipFill>
              </p:spPr>
              <p:txBody>
                <a:bodyPr/>
                <a:lstStyle/>
                <a:p>
                  <a:r>
                    <a:rPr lang="ja-JP" altLang="en-US">
                      <a:noFill/>
                    </a:rPr>
                    <a:t> </a:t>
                  </a:r>
                </a:p>
              </p:txBody>
            </p:sp>
          </mc:Fallback>
        </mc:AlternateContent>
      </p:grpSp>
      <p:cxnSp>
        <p:nvCxnSpPr>
          <p:cNvPr id="28" name="直線矢印コネクタ 27"/>
          <p:cNvCxnSpPr>
            <a:cxnSpLocks/>
            <a:endCxn id="52" idx="1"/>
          </p:cNvCxnSpPr>
          <p:nvPr/>
        </p:nvCxnSpPr>
        <p:spPr>
          <a:xfrm>
            <a:off x="2680976" y="3427418"/>
            <a:ext cx="919664" cy="1195229"/>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cxnSpLocks/>
            <a:stCxn id="52" idx="3"/>
            <a:endCxn id="44" idx="2"/>
          </p:cNvCxnSpPr>
          <p:nvPr/>
        </p:nvCxnSpPr>
        <p:spPr>
          <a:xfrm flipV="1">
            <a:off x="5635712" y="3510102"/>
            <a:ext cx="1222288" cy="1112545"/>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6623801" y="3204634"/>
            <a:ext cx="468398" cy="305468"/>
          </a:xfrm>
          <a:prstGeom prst="rect">
            <a:avLst/>
          </a:prstGeom>
        </p:spPr>
        <p:txBody>
          <a:bodyPr wrap="none">
            <a:spAutoFit/>
          </a:bodyPr>
          <a:lstStyle/>
          <a:p>
            <a:r>
              <a:rPr lang="en-US" altLang="ja-JP" sz="1385" dirty="0">
                <a:solidFill>
                  <a:srgbClr val="0070C0"/>
                </a:solidFill>
                <a:latin typeface="Meiryo" charset="-128"/>
                <a:ea typeface="Meiryo" charset="-128"/>
                <a:cs typeface="Meiryo" charset="-128"/>
              </a:rPr>
              <a:t>0.5</a:t>
            </a:r>
            <a:endParaRPr lang="ja-JP" altLang="en-US" sz="1385" dirty="0">
              <a:solidFill>
                <a:srgbClr val="0070C0"/>
              </a:solidFill>
              <a:latin typeface="Meiryo" charset="-128"/>
              <a:ea typeface="Meiryo" charset="-128"/>
              <a:cs typeface="Meiryo" charset="-128"/>
            </a:endParaRPr>
          </a:p>
        </p:txBody>
      </p:sp>
      <p:sp>
        <p:nvSpPr>
          <p:cNvPr id="16" name="角丸四角形 15"/>
          <p:cNvSpPr/>
          <p:nvPr/>
        </p:nvSpPr>
        <p:spPr>
          <a:xfrm>
            <a:off x="3862933" y="1366849"/>
            <a:ext cx="1559759" cy="781472"/>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pic>
        <p:nvPicPr>
          <p:cNvPr id="36" name="図 35"/>
          <p:cNvPicPr>
            <a:picLocks/>
          </p:cNvPicPr>
          <p:nvPr/>
        </p:nvPicPr>
        <p:blipFill>
          <a:blip r:embed="rId7" cstate="email">
            <a:extLst>
              <a:ext uri="{28A0092B-C50C-407E-A947-70E740481C1C}">
                <a14:useLocalDpi xmlns:a14="http://schemas.microsoft.com/office/drawing/2010/main"/>
              </a:ext>
            </a:extLst>
          </a:blip>
          <a:stretch>
            <a:fillRect/>
          </a:stretch>
        </p:blipFill>
        <p:spPr>
          <a:xfrm>
            <a:off x="5537752" y="1660183"/>
            <a:ext cx="2315930" cy="1496111"/>
          </a:xfrm>
          <a:prstGeom prst="rect">
            <a:avLst/>
          </a:prstGeom>
        </p:spPr>
      </p:pic>
      <mc:AlternateContent xmlns:mc="http://schemas.openxmlformats.org/markup-compatibility/2006" xmlns:a14="http://schemas.microsoft.com/office/drawing/2010/main">
        <mc:Choice Requires="a14">
          <p:sp>
            <p:nvSpPr>
              <p:cNvPr id="39" name="正方形/長方形 38"/>
              <p:cNvSpPr/>
              <p:nvPr/>
            </p:nvSpPr>
            <p:spPr>
              <a:xfrm>
                <a:off x="6220867" y="1232752"/>
                <a:ext cx="874342"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(0,1)</m:t>
                      </m:r>
                    </m:oMath>
                  </m:oMathPara>
                </a14:m>
                <a:endParaRPr lang="ja-JP" altLang="en-US" sz="1661" i="1" dirty="0">
                  <a:latin typeface="Meiryo" charset="-128"/>
                  <a:ea typeface="Meiryo" charset="-128"/>
                  <a:cs typeface="Meiryo"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6220867" y="1232752"/>
                <a:ext cx="874342" cy="347916"/>
              </a:xfrm>
              <a:prstGeom prst="rect">
                <a:avLst/>
              </a:prstGeom>
              <a:blipFill>
                <a:blip r:embed="rId8"/>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正方形/長方形 49"/>
              <p:cNvSpPr/>
              <p:nvPr/>
            </p:nvSpPr>
            <p:spPr>
              <a:xfrm rot="10800000" flipH="1" flipV="1">
                <a:off x="7216452" y="3112304"/>
                <a:ext cx="10976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 </m:t>
                      </m:r>
                      <m:r>
                        <a:rPr lang="en-US" altLang="ja-JP" sz="1800" i="1">
                          <a:latin typeface="Cambria Math" charset="0"/>
                        </a:rPr>
                        <m:t>𝑍</m:t>
                      </m:r>
                    </m:oMath>
                  </m:oMathPara>
                </a14:m>
                <a:endParaRPr lang="ja-JP" altLang="en-US" sz="1800" dirty="0"/>
              </a:p>
            </p:txBody>
          </p:sp>
        </mc:Choice>
        <mc:Fallback xmlns="">
          <p:sp>
            <p:nvSpPr>
              <p:cNvPr id="50" name="正方形/長方形 49"/>
              <p:cNvSpPr>
                <a:spLocks noRot="1" noChangeAspect="1" noMove="1" noResize="1" noEditPoints="1" noAdjustHandles="1" noChangeArrowheads="1" noChangeShapeType="1" noTextEdit="1"/>
              </p:cNvSpPr>
              <p:nvPr/>
            </p:nvSpPr>
            <p:spPr>
              <a:xfrm rot="10800000" flipH="1" flipV="1">
                <a:off x="7216452" y="3112304"/>
                <a:ext cx="1097611" cy="369332"/>
              </a:xfrm>
              <a:prstGeom prst="rect">
                <a:avLst/>
              </a:prstGeom>
              <a:blipFill>
                <a:blip r:embed="rId9"/>
                <a:stretch>
                  <a:fillRect/>
                </a:stretch>
              </a:blipFill>
            </p:spPr>
            <p:txBody>
              <a:bodyPr/>
              <a:lstStyle/>
              <a:p>
                <a:r>
                  <a:rPr lang="ja-JP" altLang="en-US">
                    <a:noFill/>
                  </a:rPr>
                  <a:t> </a:t>
                </a:r>
              </a:p>
            </p:txBody>
          </p:sp>
        </mc:Fallback>
      </mc:AlternateContent>
      <p:sp>
        <p:nvSpPr>
          <p:cNvPr id="3" name="矢印: 右 2">
            <a:extLst>
              <a:ext uri="{FF2B5EF4-FFF2-40B4-BE49-F238E27FC236}">
                <a16:creationId xmlns:a16="http://schemas.microsoft.com/office/drawing/2014/main" id="{618DD4A9-3DAF-4011-8BDE-CA3F08A57374}"/>
              </a:ext>
            </a:extLst>
          </p:cNvPr>
          <p:cNvSpPr/>
          <p:nvPr/>
        </p:nvSpPr>
        <p:spPr bwMode="auto">
          <a:xfrm>
            <a:off x="3327588" y="2222786"/>
            <a:ext cx="2676475" cy="422878"/>
          </a:xfrm>
          <a:prstGeom prst="rightArrow">
            <a:avLst/>
          </a:prstGeom>
          <a:solidFill>
            <a:srgbClr val="FF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ABACB11-AC6B-43E0-9F3F-DEE54CD35989}"/>
                  </a:ext>
                </a:extLst>
              </p:cNvPr>
              <p:cNvSpPr txBox="1"/>
              <p:nvPr/>
            </p:nvSpPr>
            <p:spPr>
              <a:xfrm>
                <a:off x="3721042" y="4414860"/>
                <a:ext cx="1843542" cy="4046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85" i="1">
                          <a:solidFill>
                            <a:srgbClr val="0070C0"/>
                          </a:solidFill>
                          <a:latin typeface="Cambria Math" charset="0"/>
                          <a:ea typeface="Meiryo" charset="-128"/>
                          <a:cs typeface="Meiryo" charset="-128"/>
                        </a:rPr>
                        <m:t>𝑧</m:t>
                      </m:r>
                      <m:r>
                        <a:rPr lang="en-US" altLang="ja-JP" sz="1385" i="1">
                          <a:solidFill>
                            <a:srgbClr val="0070C0"/>
                          </a:solidFill>
                          <a:latin typeface="Cambria Math" charset="0"/>
                          <a:ea typeface="Meiryo" charset="-128"/>
                          <a:cs typeface="Meiryo" charset="-128"/>
                        </a:rPr>
                        <m:t>=</m:t>
                      </m:r>
                      <m:f>
                        <m:fPr>
                          <m:ctrlPr>
                            <a:rPr lang="mr-IN" altLang="ja-JP" sz="1385" i="1">
                              <a:solidFill>
                                <a:srgbClr val="0070C0"/>
                              </a:solidFill>
                              <a:latin typeface="Cambria Math" panose="02040503050406030204" pitchFamily="18" charset="0"/>
                              <a:ea typeface="Meiryo" charset="-128"/>
                              <a:cs typeface="Meiryo" charset="-128"/>
                            </a:rPr>
                          </m:ctrlPr>
                        </m:fPr>
                        <m:num>
                          <m:r>
                            <a:rPr lang="en-US" altLang="ja-JP" sz="1385" i="1">
                              <a:solidFill>
                                <a:srgbClr val="0070C0"/>
                              </a:solidFill>
                              <a:latin typeface="Cambria Math" panose="02040503050406030204" pitchFamily="18" charset="0"/>
                              <a:ea typeface="Meiryo" charset="-128"/>
                              <a:cs typeface="Meiryo" charset="-128"/>
                            </a:rPr>
                            <m:t>135</m:t>
                          </m:r>
                          <m:r>
                            <a:rPr lang="en-US" altLang="ja-JP" sz="1385" i="1">
                              <a:solidFill>
                                <a:srgbClr val="0070C0"/>
                              </a:solidFill>
                              <a:latin typeface="Cambria Math" charset="0"/>
                              <a:ea typeface="Meiryo" charset="-128"/>
                              <a:cs typeface="Meiryo" charset="-128"/>
                            </a:rPr>
                            <m:t>−120</m:t>
                          </m:r>
                        </m:num>
                        <m:den>
                          <m:r>
                            <a:rPr lang="en-US" altLang="ja-JP" sz="1385" i="1">
                              <a:solidFill>
                                <a:srgbClr val="0070C0"/>
                              </a:solidFill>
                              <a:latin typeface="Cambria Math" charset="0"/>
                              <a:ea typeface="Meiryo" charset="-128"/>
                              <a:cs typeface="Meiryo" charset="-128"/>
                            </a:rPr>
                            <m:t>30</m:t>
                          </m:r>
                        </m:den>
                      </m:f>
                      <m:r>
                        <a:rPr lang="en-US" altLang="ja-JP" sz="1385">
                          <a:solidFill>
                            <a:srgbClr val="0070C0"/>
                          </a:solidFill>
                          <a:latin typeface="Cambria Math" charset="0"/>
                          <a:ea typeface="Meiryo" charset="-128"/>
                          <a:cs typeface="Meiryo" charset="-128"/>
                        </a:rPr>
                        <m:t>=0.</m:t>
                      </m:r>
                      <m:r>
                        <a:rPr lang="en-US" altLang="ja-JP" sz="1385">
                          <a:solidFill>
                            <a:srgbClr val="0070C0"/>
                          </a:solidFill>
                          <a:latin typeface="Cambria Math" panose="02040503050406030204" pitchFamily="18" charset="0"/>
                          <a:ea typeface="Meiryo" charset="-128"/>
                          <a:cs typeface="Meiryo" charset="-128"/>
                        </a:rPr>
                        <m:t>5</m:t>
                      </m:r>
                    </m:oMath>
                  </m:oMathPara>
                </a14:m>
                <a:endParaRPr lang="ja-JP" altLang="en-US" sz="1385" dirty="0">
                  <a:solidFill>
                    <a:srgbClr val="0070C0"/>
                  </a:solidFill>
                  <a:latin typeface="Meiryo" charset="-128"/>
                  <a:ea typeface="Meiryo" charset="-128"/>
                  <a:cs typeface="Meiryo" charset="-128"/>
                </a:endParaRPr>
              </a:p>
            </p:txBody>
          </p:sp>
        </mc:Choice>
        <mc:Fallback xmlns="">
          <p:sp>
            <p:nvSpPr>
              <p:cNvPr id="45" name="テキスト ボックス 44">
                <a:extLst>
                  <a:ext uri="{FF2B5EF4-FFF2-40B4-BE49-F238E27FC236}">
                    <a16:creationId xmlns:a16="http://schemas.microsoft.com/office/drawing/2014/main" id="{0ABACB11-AC6B-43E0-9F3F-DEE54CD35989}"/>
                  </a:ext>
                </a:extLst>
              </p:cNvPr>
              <p:cNvSpPr txBox="1">
                <a:spLocks noRot="1" noChangeAspect="1" noMove="1" noResize="1" noEditPoints="1" noAdjustHandles="1" noChangeArrowheads="1" noChangeShapeType="1" noTextEdit="1"/>
              </p:cNvSpPr>
              <p:nvPr/>
            </p:nvSpPr>
            <p:spPr>
              <a:xfrm>
                <a:off x="3721042" y="4414860"/>
                <a:ext cx="1843542" cy="404663"/>
              </a:xfrm>
              <a:prstGeom prst="rect">
                <a:avLst/>
              </a:prstGeom>
              <a:blipFill>
                <a:blip r:embed="rId10"/>
                <a:stretch>
                  <a:fillRect t="-1493" b="-11940"/>
                </a:stretch>
              </a:blipFill>
            </p:spPr>
            <p:txBody>
              <a:bodyPr/>
              <a:lstStyle/>
              <a:p>
                <a:r>
                  <a:rPr lang="ja-JP" altLang="en-US">
                    <a:noFill/>
                  </a:rPr>
                  <a:t> </a:t>
                </a:r>
              </a:p>
            </p:txBody>
          </p:sp>
        </mc:Fallback>
      </mc:AlternateContent>
      <p:sp>
        <p:nvSpPr>
          <p:cNvPr id="46" name="角丸四角形 15">
            <a:extLst>
              <a:ext uri="{FF2B5EF4-FFF2-40B4-BE49-F238E27FC236}">
                <a16:creationId xmlns:a16="http://schemas.microsoft.com/office/drawing/2014/main" id="{A6564E4F-7785-4CEB-B64D-95C29703FE28}"/>
              </a:ext>
            </a:extLst>
          </p:cNvPr>
          <p:cNvSpPr/>
          <p:nvPr/>
        </p:nvSpPr>
        <p:spPr>
          <a:xfrm>
            <a:off x="3715699" y="3549595"/>
            <a:ext cx="1822052" cy="589850"/>
          </a:xfrm>
          <a:prstGeom prst="roundRect">
            <a:avLst/>
          </a:prstGeom>
          <a:noFill/>
          <a:ln w="50800"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52" name="角丸四角形 15">
            <a:extLst>
              <a:ext uri="{FF2B5EF4-FFF2-40B4-BE49-F238E27FC236}">
                <a16:creationId xmlns:a16="http://schemas.microsoft.com/office/drawing/2014/main" id="{474C4D59-7443-45F3-946F-CC34EEC60158}"/>
              </a:ext>
            </a:extLst>
          </p:cNvPr>
          <p:cNvSpPr/>
          <p:nvPr/>
        </p:nvSpPr>
        <p:spPr>
          <a:xfrm>
            <a:off x="3600640" y="4327722"/>
            <a:ext cx="2035072" cy="589850"/>
          </a:xfrm>
          <a:prstGeom prst="roundRect">
            <a:avLst/>
          </a:prstGeom>
          <a:noFill/>
          <a:ln w="50800"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68C280A-C748-4FDF-8C4D-0EF1BF7E7450}"/>
                  </a:ext>
                </a:extLst>
              </p:cNvPr>
              <p:cNvSpPr txBox="1"/>
              <p:nvPr/>
            </p:nvSpPr>
            <p:spPr>
              <a:xfrm>
                <a:off x="4064527" y="1501385"/>
                <a:ext cx="1202595" cy="520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rPr>
                        <m:t>𝑧</m:t>
                      </m:r>
                      <m:r>
                        <a:rPr lang="en-US" altLang="ja-JP" sz="1800" i="1">
                          <a:latin typeface="Cambria Math" charset="0"/>
                        </a:rPr>
                        <m:t>=</m:t>
                      </m:r>
                      <m:f>
                        <m:fPr>
                          <m:ctrlPr>
                            <a:rPr lang="mr-IN" altLang="ja-JP" sz="1800" i="1">
                              <a:latin typeface="Cambria Math" panose="02040503050406030204" pitchFamily="18" charset="0"/>
                            </a:rPr>
                          </m:ctrlPr>
                        </m:fPr>
                        <m:num>
                          <m:r>
                            <a:rPr lang="en-US" altLang="ja-JP" sz="1800" i="1">
                              <a:latin typeface="Cambria Math" panose="02040503050406030204" pitchFamily="18" charset="0"/>
                            </a:rPr>
                            <m:t>𝑥</m:t>
                          </m:r>
                          <m:r>
                            <a:rPr lang="en-US" altLang="ja-JP" sz="1800" i="1">
                              <a:latin typeface="Cambria Math" charset="0"/>
                            </a:rPr>
                            <m:t>−</m:t>
                          </m:r>
                          <m:r>
                            <a:rPr lang="en-US" altLang="ja-JP" sz="1800" i="1">
                              <a:latin typeface="Cambria Math" panose="02040503050406030204" pitchFamily="18" charset="0"/>
                            </a:rPr>
                            <m:t>120</m:t>
                          </m:r>
                        </m:num>
                        <m:den>
                          <m:r>
                            <a:rPr lang="en-US" altLang="ja-JP" sz="1800" i="1">
                              <a:latin typeface="Cambria Math" panose="02040503050406030204" pitchFamily="18" charset="0"/>
                              <a:ea typeface="Cambria Math" charset="0"/>
                              <a:cs typeface="Cambria Math" charset="0"/>
                            </a:rPr>
                            <m:t>30</m:t>
                          </m:r>
                        </m:den>
                      </m:f>
                    </m:oMath>
                  </m:oMathPara>
                </a14:m>
                <a:endParaRPr lang="ja-JP" altLang="en-US" sz="1800" dirty="0"/>
              </a:p>
            </p:txBody>
          </p:sp>
        </mc:Choice>
        <mc:Fallback xmlns="">
          <p:sp>
            <p:nvSpPr>
              <p:cNvPr id="24" name="テキスト ボックス 23">
                <a:extLst>
                  <a:ext uri="{FF2B5EF4-FFF2-40B4-BE49-F238E27FC236}">
                    <a16:creationId xmlns:a16="http://schemas.microsoft.com/office/drawing/2014/main" id="{D68C280A-C748-4FDF-8C4D-0EF1BF7E7450}"/>
                  </a:ext>
                </a:extLst>
              </p:cNvPr>
              <p:cNvSpPr txBox="1">
                <a:spLocks noRot="1" noChangeAspect="1" noMove="1" noResize="1" noEditPoints="1" noAdjustHandles="1" noChangeArrowheads="1" noChangeShapeType="1" noTextEdit="1"/>
              </p:cNvSpPr>
              <p:nvPr/>
            </p:nvSpPr>
            <p:spPr>
              <a:xfrm>
                <a:off x="4064527" y="1501385"/>
                <a:ext cx="1202595" cy="520399"/>
              </a:xfrm>
              <a:prstGeom prst="rect">
                <a:avLst/>
              </a:prstGeom>
              <a:blipFill>
                <a:blip r:embed="rId11"/>
                <a:stretch>
                  <a:fillRect l="-25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147133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CB813179-F965-43D8-B85E-6C0E6C9CB0CF}"/>
              </a:ext>
            </a:extLst>
          </p:cNvPr>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4037883" y="1725424"/>
            <a:ext cx="1562818" cy="919808"/>
          </a:xfrm>
          <a:prstGeom prst="rect">
            <a:avLst/>
          </a:prstGeom>
        </p:spPr>
      </p:pic>
      <p:pic>
        <p:nvPicPr>
          <p:cNvPr id="49" name="図 48">
            <a:extLst>
              <a:ext uri="{FF2B5EF4-FFF2-40B4-BE49-F238E27FC236}">
                <a16:creationId xmlns:a16="http://schemas.microsoft.com/office/drawing/2014/main" id="{91D5550D-CBC8-472D-BBE8-0556411303ED}"/>
              </a:ext>
            </a:extLst>
          </p:cNvPr>
          <p:cNvPicPr>
            <a:picLocks/>
          </p:cNvPicPr>
          <p:nvPr/>
        </p:nvPicPr>
        <p:blipFill>
          <a:blip r:embed="rId4" cstate="email">
            <a:alphaModFix/>
            <a:extLst>
              <a:ext uri="{28A0092B-C50C-407E-A947-70E740481C1C}">
                <a14:useLocalDpi xmlns:a14="http://schemas.microsoft.com/office/drawing/2010/main"/>
              </a:ext>
            </a:extLst>
          </a:blip>
          <a:stretch>
            <a:fillRect/>
          </a:stretch>
        </p:blipFill>
        <p:spPr>
          <a:xfrm>
            <a:off x="1391995" y="1838289"/>
            <a:ext cx="2645888" cy="807962"/>
          </a:xfrm>
          <a:prstGeom prst="rect">
            <a:avLst/>
          </a:prstGeom>
        </p:spPr>
      </p:pic>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66CEFEF-FE15-422C-AA6C-397A9EE40C8B}"/>
                  </a:ext>
                </a:extLst>
              </p:cNvPr>
              <p:cNvSpPr/>
              <p:nvPr/>
            </p:nvSpPr>
            <p:spPr>
              <a:xfrm>
                <a:off x="1976641" y="1297058"/>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46" name="正方形/長方形 45">
                <a:extLst>
                  <a:ext uri="{FF2B5EF4-FFF2-40B4-BE49-F238E27FC236}">
                    <a16:creationId xmlns:a16="http://schemas.microsoft.com/office/drawing/2014/main" id="{A66CEFEF-FE15-422C-AA6C-397A9EE40C8B}"/>
                  </a:ext>
                </a:extLst>
              </p:cNvPr>
              <p:cNvSpPr>
                <a:spLocks noRot="1" noChangeAspect="1" noMove="1" noResize="1" noEditPoints="1" noAdjustHandles="1" noChangeArrowheads="1" noChangeShapeType="1" noTextEdit="1"/>
              </p:cNvSpPr>
              <p:nvPr/>
            </p:nvSpPr>
            <p:spPr>
              <a:xfrm>
                <a:off x="1976641" y="1297058"/>
                <a:ext cx="1230209" cy="347916"/>
              </a:xfrm>
              <a:prstGeom prst="rect">
                <a:avLst/>
              </a:prstGeom>
              <a:blipFill>
                <a:blip r:embed="rId5"/>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FD686D62-BB5C-4063-90EF-7429D5992B48}"/>
                  </a:ext>
                </a:extLst>
              </p:cNvPr>
              <p:cNvSpPr/>
              <p:nvPr/>
            </p:nvSpPr>
            <p:spPr>
              <a:xfrm>
                <a:off x="4277960" y="1292242"/>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47" name="正方形/長方形 46">
                <a:extLst>
                  <a:ext uri="{FF2B5EF4-FFF2-40B4-BE49-F238E27FC236}">
                    <a16:creationId xmlns:a16="http://schemas.microsoft.com/office/drawing/2014/main" id="{FD686D62-BB5C-4063-90EF-7429D5992B48}"/>
                  </a:ext>
                </a:extLst>
              </p:cNvPr>
              <p:cNvSpPr>
                <a:spLocks noRot="1" noChangeAspect="1" noMove="1" noResize="1" noEditPoints="1" noAdjustHandles="1" noChangeArrowheads="1" noChangeShapeType="1" noTextEdit="1"/>
              </p:cNvSpPr>
              <p:nvPr/>
            </p:nvSpPr>
            <p:spPr>
              <a:xfrm>
                <a:off x="4277960" y="1292242"/>
                <a:ext cx="992964" cy="347916"/>
              </a:xfrm>
              <a:prstGeom prst="rect">
                <a:avLst/>
              </a:prstGeom>
              <a:blipFill>
                <a:blip r:embed="rId6"/>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A727DD89-F241-47AA-9729-E95E71D62964}"/>
                  </a:ext>
                </a:extLst>
              </p:cNvPr>
              <p:cNvSpPr/>
              <p:nvPr/>
            </p:nvSpPr>
            <p:spPr>
              <a:xfrm>
                <a:off x="6229740" y="1294449"/>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48" name="正方形/長方形 47">
                <a:extLst>
                  <a:ext uri="{FF2B5EF4-FFF2-40B4-BE49-F238E27FC236}">
                    <a16:creationId xmlns:a16="http://schemas.microsoft.com/office/drawing/2014/main" id="{A727DD89-F241-47AA-9729-E95E71D62964}"/>
                  </a:ext>
                </a:extLst>
              </p:cNvPr>
              <p:cNvSpPr>
                <a:spLocks noRot="1" noChangeAspect="1" noMove="1" noResize="1" noEditPoints="1" noAdjustHandles="1" noChangeArrowheads="1" noChangeShapeType="1" noTextEdit="1"/>
              </p:cNvSpPr>
              <p:nvPr/>
            </p:nvSpPr>
            <p:spPr>
              <a:xfrm>
                <a:off x="6229740" y="1294449"/>
                <a:ext cx="1230209" cy="347916"/>
              </a:xfrm>
              <a:prstGeom prst="rect">
                <a:avLst/>
              </a:prstGeom>
              <a:blipFill>
                <a:blip r:embed="rId7"/>
                <a:stretch>
                  <a:fillRect b="-10526"/>
                </a:stretch>
              </a:blipFill>
            </p:spPr>
            <p:txBody>
              <a:bodyPr/>
              <a:lstStyle/>
              <a:p>
                <a:r>
                  <a:rPr lang="ja-JP" altLang="en-US">
                    <a:noFill/>
                  </a:rPr>
                  <a:t> </a:t>
                </a:r>
              </a:p>
            </p:txBody>
          </p:sp>
        </mc:Fallback>
      </mc:AlternateContent>
      <p:pic>
        <p:nvPicPr>
          <p:cNvPr id="51" name="図 50">
            <a:extLst>
              <a:ext uri="{FF2B5EF4-FFF2-40B4-BE49-F238E27FC236}">
                <a16:creationId xmlns:a16="http://schemas.microsoft.com/office/drawing/2014/main" id="{68BB916E-ED84-4906-B5C2-13613A564D33}"/>
              </a:ext>
            </a:extLst>
          </p:cNvPr>
          <p:cNvPicPr>
            <a:picLocks/>
          </p:cNvPicPr>
          <p:nvPr/>
        </p:nvPicPr>
        <p:blipFill>
          <a:blip r:embed="rId8" cstate="email">
            <a:alphaModFix/>
            <a:extLst>
              <a:ext uri="{28A0092B-C50C-407E-A947-70E740481C1C}">
                <a14:useLocalDpi xmlns:a14="http://schemas.microsoft.com/office/drawing/2010/main"/>
              </a:ext>
            </a:extLst>
          </a:blip>
          <a:stretch>
            <a:fillRect/>
          </a:stretch>
        </p:blipFill>
        <p:spPr>
          <a:xfrm>
            <a:off x="5802989" y="1938264"/>
            <a:ext cx="2083710" cy="689200"/>
          </a:xfrm>
          <a:prstGeom prst="rect">
            <a:avLst/>
          </a:prstGeom>
        </p:spPr>
      </p:pic>
      <p:sp>
        <p:nvSpPr>
          <p:cNvPr id="52" name="テキスト ボックス 51">
            <a:extLst>
              <a:ext uri="{FF2B5EF4-FFF2-40B4-BE49-F238E27FC236}">
                <a16:creationId xmlns:a16="http://schemas.microsoft.com/office/drawing/2014/main" id="{CB0641CB-DB59-45DD-B0E3-111529A5F2A6}"/>
              </a:ext>
            </a:extLst>
          </p:cNvPr>
          <p:cNvSpPr txBox="1"/>
          <p:nvPr/>
        </p:nvSpPr>
        <p:spPr>
          <a:xfrm>
            <a:off x="2003627"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96   135</a:t>
            </a:r>
            <a:endParaRPr lang="ja-JP" altLang="en-US" sz="1385" dirty="0">
              <a:latin typeface="Meiryo" charset="-128"/>
              <a:ea typeface="Meiryo" charset="-128"/>
              <a:cs typeface="Meiryo" charset="-128"/>
            </a:endParaRPr>
          </a:p>
        </p:txBody>
      </p:sp>
      <p:sp>
        <p:nvSpPr>
          <p:cNvPr id="53" name="テキスト ボックス 52">
            <a:extLst>
              <a:ext uri="{FF2B5EF4-FFF2-40B4-BE49-F238E27FC236}">
                <a16:creationId xmlns:a16="http://schemas.microsoft.com/office/drawing/2014/main" id="{2A796BB2-27C0-45B1-9874-144E1785902F}"/>
              </a:ext>
            </a:extLst>
          </p:cNvPr>
          <p:cNvSpPr txBox="1"/>
          <p:nvPr/>
        </p:nvSpPr>
        <p:spPr>
          <a:xfrm>
            <a:off x="4211453"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9.2   10.5</a:t>
            </a:r>
            <a:endParaRPr lang="ja-JP" altLang="en-US" sz="1385" dirty="0">
              <a:latin typeface="Meiryo" charset="-128"/>
              <a:ea typeface="Meiryo" charset="-128"/>
              <a:cs typeface="Meiryo" charset="-128"/>
            </a:endParaRPr>
          </a:p>
        </p:txBody>
      </p:sp>
      <p:sp>
        <p:nvSpPr>
          <p:cNvPr id="54" name="テキスト ボックス 53">
            <a:extLst>
              <a:ext uri="{FF2B5EF4-FFF2-40B4-BE49-F238E27FC236}">
                <a16:creationId xmlns:a16="http://schemas.microsoft.com/office/drawing/2014/main" id="{9B85B725-9E58-452F-ADD7-F33B3BF8E69A}"/>
              </a:ext>
            </a:extLst>
          </p:cNvPr>
          <p:cNvSpPr txBox="1"/>
          <p:nvPr/>
        </p:nvSpPr>
        <p:spPr>
          <a:xfrm>
            <a:off x="6172200" y="2645232"/>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492   505</a:t>
            </a:r>
            <a:endParaRPr lang="ja-JP" altLang="en-US" sz="1385" dirty="0">
              <a:latin typeface="Meiryo" charset="-128"/>
              <a:ea typeface="Meiryo" charset="-128"/>
              <a:cs typeface="Meiryo" charset="-128"/>
            </a:endParaRPr>
          </a:p>
        </p:txBody>
      </p:sp>
    </p:spTree>
    <p:extLst>
      <p:ext uri="{BB962C8B-B14F-4D97-AF65-F5344CB8AC3E}">
        <p14:creationId xmlns:p14="http://schemas.microsoft.com/office/powerpoint/2010/main" val="24349112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図 60">
            <a:extLst>
              <a:ext uri="{FF2B5EF4-FFF2-40B4-BE49-F238E27FC236}">
                <a16:creationId xmlns:a16="http://schemas.microsoft.com/office/drawing/2014/main" id="{8E0C2937-04EC-4632-9A47-293E15C2B6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22304" y="3663278"/>
            <a:ext cx="2104276" cy="1144773"/>
          </a:xfrm>
          <a:prstGeom prst="rect">
            <a:avLst/>
          </a:prstGeom>
        </p:spPr>
      </p:pic>
      <p:pic>
        <p:nvPicPr>
          <p:cNvPr id="50" name="図 49">
            <a:extLst>
              <a:ext uri="{FF2B5EF4-FFF2-40B4-BE49-F238E27FC236}">
                <a16:creationId xmlns:a16="http://schemas.microsoft.com/office/drawing/2014/main" id="{CB813179-F965-43D8-B85E-6C0E6C9CB0CF}"/>
              </a:ext>
            </a:extLst>
          </p:cNvPr>
          <p:cNvPicPr>
            <a:picLocks/>
          </p:cNvPicPr>
          <p:nvPr/>
        </p:nvPicPr>
        <p:blipFill>
          <a:blip r:embed="rId4" cstate="email">
            <a:alphaModFix/>
            <a:extLst>
              <a:ext uri="{28A0092B-C50C-407E-A947-70E740481C1C}">
                <a14:useLocalDpi xmlns:a14="http://schemas.microsoft.com/office/drawing/2010/main"/>
              </a:ext>
            </a:extLst>
          </a:blip>
          <a:stretch>
            <a:fillRect/>
          </a:stretch>
        </p:blipFill>
        <p:spPr>
          <a:xfrm>
            <a:off x="4037883" y="1725424"/>
            <a:ext cx="1562818" cy="919808"/>
          </a:xfrm>
          <a:prstGeom prst="rect">
            <a:avLst/>
          </a:prstGeom>
        </p:spPr>
      </p:pic>
      <p:pic>
        <p:nvPicPr>
          <p:cNvPr id="49" name="図 48">
            <a:extLst>
              <a:ext uri="{FF2B5EF4-FFF2-40B4-BE49-F238E27FC236}">
                <a16:creationId xmlns:a16="http://schemas.microsoft.com/office/drawing/2014/main" id="{91D5550D-CBC8-472D-BBE8-0556411303ED}"/>
              </a:ext>
            </a:extLst>
          </p:cNvPr>
          <p:cNvPicPr>
            <a:picLocks/>
          </p:cNvPicPr>
          <p:nvPr/>
        </p:nvPicPr>
        <p:blipFill>
          <a:blip r:embed="rId5" cstate="email">
            <a:alphaModFix/>
            <a:extLst>
              <a:ext uri="{28A0092B-C50C-407E-A947-70E740481C1C}">
                <a14:useLocalDpi xmlns:a14="http://schemas.microsoft.com/office/drawing/2010/main"/>
              </a:ext>
            </a:extLst>
          </a:blip>
          <a:stretch>
            <a:fillRect/>
          </a:stretch>
        </p:blipFill>
        <p:spPr>
          <a:xfrm>
            <a:off x="1391995" y="1838289"/>
            <a:ext cx="2645888" cy="807962"/>
          </a:xfrm>
          <a:prstGeom prst="rect">
            <a:avLst/>
          </a:prstGeom>
        </p:spPr>
      </p:pic>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mc:AlternateContent xmlns:mc="http://schemas.openxmlformats.org/markup-compatibility/2006" xmlns:a14="http://schemas.microsoft.com/office/drawing/2010/main">
        <mc:Choice Requires="a14">
          <p:sp>
            <p:nvSpPr>
              <p:cNvPr id="35" name="正方形/長方形 34"/>
              <p:cNvSpPr/>
              <p:nvPr/>
            </p:nvSpPr>
            <p:spPr>
              <a:xfrm>
                <a:off x="3568650" y="3910768"/>
                <a:ext cx="874342"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(0,1)</m:t>
                      </m:r>
                    </m:oMath>
                  </m:oMathPara>
                </a14:m>
                <a:endParaRPr lang="ja-JP" altLang="en-US" sz="1661" i="1" dirty="0">
                  <a:latin typeface="Meiryo" charset="-128"/>
                  <a:ea typeface="Meiryo" charset="-128"/>
                  <a:cs typeface="Meiryo" charset="-128"/>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3568650" y="3910768"/>
                <a:ext cx="874342" cy="347916"/>
              </a:xfrm>
              <a:prstGeom prst="rect">
                <a:avLst/>
              </a:prstGeom>
              <a:blipFill>
                <a:blip r:embed="rId6"/>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66CEFEF-FE15-422C-AA6C-397A9EE40C8B}"/>
                  </a:ext>
                </a:extLst>
              </p:cNvPr>
              <p:cNvSpPr/>
              <p:nvPr/>
            </p:nvSpPr>
            <p:spPr>
              <a:xfrm>
                <a:off x="1976641" y="1297058"/>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46" name="正方形/長方形 45">
                <a:extLst>
                  <a:ext uri="{FF2B5EF4-FFF2-40B4-BE49-F238E27FC236}">
                    <a16:creationId xmlns:a16="http://schemas.microsoft.com/office/drawing/2014/main" id="{A66CEFEF-FE15-422C-AA6C-397A9EE40C8B}"/>
                  </a:ext>
                </a:extLst>
              </p:cNvPr>
              <p:cNvSpPr>
                <a:spLocks noRot="1" noChangeAspect="1" noMove="1" noResize="1" noEditPoints="1" noAdjustHandles="1" noChangeArrowheads="1" noChangeShapeType="1" noTextEdit="1"/>
              </p:cNvSpPr>
              <p:nvPr/>
            </p:nvSpPr>
            <p:spPr>
              <a:xfrm>
                <a:off x="1976641" y="1297058"/>
                <a:ext cx="1230209" cy="347916"/>
              </a:xfrm>
              <a:prstGeom prst="rect">
                <a:avLst/>
              </a:prstGeom>
              <a:blipFill>
                <a:blip r:embed="rId7"/>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FD686D62-BB5C-4063-90EF-7429D5992B48}"/>
                  </a:ext>
                </a:extLst>
              </p:cNvPr>
              <p:cNvSpPr/>
              <p:nvPr/>
            </p:nvSpPr>
            <p:spPr>
              <a:xfrm>
                <a:off x="4277960" y="1292242"/>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47" name="正方形/長方形 46">
                <a:extLst>
                  <a:ext uri="{FF2B5EF4-FFF2-40B4-BE49-F238E27FC236}">
                    <a16:creationId xmlns:a16="http://schemas.microsoft.com/office/drawing/2014/main" id="{FD686D62-BB5C-4063-90EF-7429D5992B48}"/>
                  </a:ext>
                </a:extLst>
              </p:cNvPr>
              <p:cNvSpPr>
                <a:spLocks noRot="1" noChangeAspect="1" noMove="1" noResize="1" noEditPoints="1" noAdjustHandles="1" noChangeArrowheads="1" noChangeShapeType="1" noTextEdit="1"/>
              </p:cNvSpPr>
              <p:nvPr/>
            </p:nvSpPr>
            <p:spPr>
              <a:xfrm>
                <a:off x="4277960" y="1292242"/>
                <a:ext cx="992964" cy="347916"/>
              </a:xfrm>
              <a:prstGeom prst="rect">
                <a:avLst/>
              </a:prstGeom>
              <a:blipFill>
                <a:blip r:embed="rId8"/>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A727DD89-F241-47AA-9729-E95E71D62964}"/>
                  </a:ext>
                </a:extLst>
              </p:cNvPr>
              <p:cNvSpPr/>
              <p:nvPr/>
            </p:nvSpPr>
            <p:spPr>
              <a:xfrm>
                <a:off x="6229740" y="1294449"/>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48" name="正方形/長方形 47">
                <a:extLst>
                  <a:ext uri="{FF2B5EF4-FFF2-40B4-BE49-F238E27FC236}">
                    <a16:creationId xmlns:a16="http://schemas.microsoft.com/office/drawing/2014/main" id="{A727DD89-F241-47AA-9729-E95E71D62964}"/>
                  </a:ext>
                </a:extLst>
              </p:cNvPr>
              <p:cNvSpPr>
                <a:spLocks noRot="1" noChangeAspect="1" noMove="1" noResize="1" noEditPoints="1" noAdjustHandles="1" noChangeArrowheads="1" noChangeShapeType="1" noTextEdit="1"/>
              </p:cNvSpPr>
              <p:nvPr/>
            </p:nvSpPr>
            <p:spPr>
              <a:xfrm>
                <a:off x="6229740" y="1294449"/>
                <a:ext cx="1230209" cy="347916"/>
              </a:xfrm>
              <a:prstGeom prst="rect">
                <a:avLst/>
              </a:prstGeom>
              <a:blipFill>
                <a:blip r:embed="rId9"/>
                <a:stretch>
                  <a:fillRect b="-10526"/>
                </a:stretch>
              </a:blipFill>
            </p:spPr>
            <p:txBody>
              <a:bodyPr/>
              <a:lstStyle/>
              <a:p>
                <a:r>
                  <a:rPr lang="ja-JP" altLang="en-US">
                    <a:noFill/>
                  </a:rPr>
                  <a:t> </a:t>
                </a:r>
              </a:p>
            </p:txBody>
          </p:sp>
        </mc:Fallback>
      </mc:AlternateContent>
      <p:pic>
        <p:nvPicPr>
          <p:cNvPr id="51" name="図 50">
            <a:extLst>
              <a:ext uri="{FF2B5EF4-FFF2-40B4-BE49-F238E27FC236}">
                <a16:creationId xmlns:a16="http://schemas.microsoft.com/office/drawing/2014/main" id="{68BB916E-ED84-4906-B5C2-13613A564D33}"/>
              </a:ext>
            </a:extLst>
          </p:cNvPr>
          <p:cNvPicPr>
            <a:picLocks/>
          </p:cNvPicPr>
          <p:nvPr/>
        </p:nvPicPr>
        <p:blipFill>
          <a:blip r:embed="rId10" cstate="email">
            <a:alphaModFix/>
            <a:extLst>
              <a:ext uri="{28A0092B-C50C-407E-A947-70E740481C1C}">
                <a14:useLocalDpi xmlns:a14="http://schemas.microsoft.com/office/drawing/2010/main"/>
              </a:ext>
            </a:extLst>
          </a:blip>
          <a:stretch>
            <a:fillRect/>
          </a:stretch>
        </p:blipFill>
        <p:spPr>
          <a:xfrm>
            <a:off x="5802989" y="1938264"/>
            <a:ext cx="2083710" cy="689200"/>
          </a:xfrm>
          <a:prstGeom prst="rect">
            <a:avLst/>
          </a:prstGeom>
        </p:spPr>
      </p:pic>
      <p:sp>
        <p:nvSpPr>
          <p:cNvPr id="52" name="テキスト ボックス 51">
            <a:extLst>
              <a:ext uri="{FF2B5EF4-FFF2-40B4-BE49-F238E27FC236}">
                <a16:creationId xmlns:a16="http://schemas.microsoft.com/office/drawing/2014/main" id="{CB0641CB-DB59-45DD-B0E3-111529A5F2A6}"/>
              </a:ext>
            </a:extLst>
          </p:cNvPr>
          <p:cNvSpPr txBox="1"/>
          <p:nvPr/>
        </p:nvSpPr>
        <p:spPr>
          <a:xfrm>
            <a:off x="2003627"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96   135</a:t>
            </a:r>
            <a:endParaRPr lang="ja-JP" altLang="en-US" sz="1385" dirty="0">
              <a:latin typeface="Meiryo" charset="-128"/>
              <a:ea typeface="Meiryo" charset="-128"/>
              <a:cs typeface="Meiryo" charset="-128"/>
            </a:endParaRPr>
          </a:p>
        </p:txBody>
      </p:sp>
      <p:sp>
        <p:nvSpPr>
          <p:cNvPr id="53" name="テキスト ボックス 52">
            <a:extLst>
              <a:ext uri="{FF2B5EF4-FFF2-40B4-BE49-F238E27FC236}">
                <a16:creationId xmlns:a16="http://schemas.microsoft.com/office/drawing/2014/main" id="{2A796BB2-27C0-45B1-9874-144E1785902F}"/>
              </a:ext>
            </a:extLst>
          </p:cNvPr>
          <p:cNvSpPr txBox="1"/>
          <p:nvPr/>
        </p:nvSpPr>
        <p:spPr>
          <a:xfrm>
            <a:off x="4211453"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9.2   10.5</a:t>
            </a:r>
            <a:endParaRPr lang="ja-JP" altLang="en-US" sz="1385" dirty="0">
              <a:latin typeface="Meiryo" charset="-128"/>
              <a:ea typeface="Meiryo" charset="-128"/>
              <a:cs typeface="Meiryo" charset="-128"/>
            </a:endParaRPr>
          </a:p>
        </p:txBody>
      </p:sp>
      <p:sp>
        <p:nvSpPr>
          <p:cNvPr id="54" name="テキスト ボックス 53">
            <a:extLst>
              <a:ext uri="{FF2B5EF4-FFF2-40B4-BE49-F238E27FC236}">
                <a16:creationId xmlns:a16="http://schemas.microsoft.com/office/drawing/2014/main" id="{9B85B725-9E58-452F-ADD7-F33B3BF8E69A}"/>
              </a:ext>
            </a:extLst>
          </p:cNvPr>
          <p:cNvSpPr txBox="1"/>
          <p:nvPr/>
        </p:nvSpPr>
        <p:spPr>
          <a:xfrm>
            <a:off x="6172200" y="2645232"/>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492   505</a:t>
            </a:r>
            <a:endParaRPr lang="ja-JP" altLang="en-US" sz="1385" dirty="0">
              <a:latin typeface="Meiryo" charset="-128"/>
              <a:ea typeface="Meiryo" charset="-128"/>
              <a:cs typeface="Meiryo" charset="-128"/>
            </a:endParaRPr>
          </a:p>
        </p:txBody>
      </p:sp>
      <p:sp>
        <p:nvSpPr>
          <p:cNvPr id="58" name="下矢印 21">
            <a:extLst>
              <a:ext uri="{FF2B5EF4-FFF2-40B4-BE49-F238E27FC236}">
                <a16:creationId xmlns:a16="http://schemas.microsoft.com/office/drawing/2014/main" id="{168484CB-2453-4301-A6D6-49C1D6B5E2B5}"/>
              </a:ext>
            </a:extLst>
          </p:cNvPr>
          <p:cNvSpPr/>
          <p:nvPr/>
        </p:nvSpPr>
        <p:spPr>
          <a:xfrm rot="2762765">
            <a:off x="5696157" y="2897312"/>
            <a:ext cx="418212" cy="78199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59" name="下矢印 22">
            <a:extLst>
              <a:ext uri="{FF2B5EF4-FFF2-40B4-BE49-F238E27FC236}">
                <a16:creationId xmlns:a16="http://schemas.microsoft.com/office/drawing/2014/main" id="{545C4B59-0636-4F9D-BD39-1B58033574E6}"/>
              </a:ext>
            </a:extLst>
          </p:cNvPr>
          <p:cNvSpPr/>
          <p:nvPr/>
        </p:nvSpPr>
        <p:spPr>
          <a:xfrm rot="18539681">
            <a:off x="3351308" y="2905519"/>
            <a:ext cx="418212" cy="80758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60" name="下矢印 23">
            <a:extLst>
              <a:ext uri="{FF2B5EF4-FFF2-40B4-BE49-F238E27FC236}">
                <a16:creationId xmlns:a16="http://schemas.microsoft.com/office/drawing/2014/main" id="{8192BCC2-A8DC-4010-8697-FB422845E173}"/>
              </a:ext>
            </a:extLst>
          </p:cNvPr>
          <p:cNvSpPr/>
          <p:nvPr/>
        </p:nvSpPr>
        <p:spPr>
          <a:xfrm>
            <a:off x="4565336" y="2945641"/>
            <a:ext cx="418212" cy="49437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AFBB215-41B0-4955-9ED0-63D4CA867448}"/>
                  </a:ext>
                </a:extLst>
              </p:cNvPr>
              <p:cNvSpPr txBox="1"/>
              <p:nvPr/>
            </p:nvSpPr>
            <p:spPr>
              <a:xfrm>
                <a:off x="1946622" y="3786567"/>
                <a:ext cx="1114226" cy="4744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𝑧</m:t>
                      </m:r>
                      <m:r>
                        <a:rPr lang="en-US" altLang="ja-JP" sz="1800" i="1">
                          <a:latin typeface="Cambria Math" charset="0"/>
                          <a:ea typeface="Meiryo" charset="-128"/>
                          <a:cs typeface="Meiryo" charset="-128"/>
                        </a:rPr>
                        <m:t>=</m:t>
                      </m:r>
                      <m:f>
                        <m:fPr>
                          <m:ctrlPr>
                            <a:rPr lang="mr-IN" altLang="ja-JP" sz="1800" i="1">
                              <a:latin typeface="Cambria Math" panose="02040503050406030204" pitchFamily="18" charset="0"/>
                              <a:ea typeface="Meiryo" charset="-128"/>
                              <a:cs typeface="Meiryo" charset="-128"/>
                            </a:rPr>
                          </m:ctrlPr>
                        </m:fPr>
                        <m:num>
                          <m:r>
                            <a:rPr lang="en-US" altLang="ja-JP" sz="1800" i="1">
                              <a:latin typeface="Cambria Math" charset="0"/>
                              <a:ea typeface="Meiryo" charset="-128"/>
                              <a:cs typeface="Meiryo" charset="-128"/>
                            </a:rPr>
                            <m:t>𝑥</m:t>
                          </m:r>
                          <m:r>
                            <a:rPr lang="en-US" altLang="ja-JP" sz="1800" i="1">
                              <a:latin typeface="Cambria Math" charset="0"/>
                              <a:ea typeface="Meiryo" charset="-128"/>
                              <a:cs typeface="Meiryo" charset="-128"/>
                            </a:rPr>
                            <m:t>−</m:t>
                          </m:r>
                          <m:r>
                            <a:rPr lang="en-US" altLang="ja-JP" sz="1800" i="1">
                              <a:latin typeface="Cambria Math" charset="0"/>
                              <a:ea typeface="Meiryo" charset="-128"/>
                              <a:cs typeface="Meiryo" charset="-128"/>
                            </a:rPr>
                            <m:t>𝜇</m:t>
                          </m:r>
                        </m:num>
                        <m:den>
                          <m:r>
                            <a:rPr lang="mr-IN" altLang="ja-JP" sz="1800" i="1">
                              <a:latin typeface="Cambria Math" charset="0"/>
                              <a:ea typeface="Meiryo" charset="-128"/>
                              <a:cs typeface="Meiryo" charset="-128"/>
                            </a:rPr>
                            <m:t>𝜎</m:t>
                          </m:r>
                        </m:den>
                      </m:f>
                    </m:oMath>
                  </m:oMathPara>
                </a14:m>
                <a:endParaRPr lang="ja-JP" altLang="en-US" sz="1800" dirty="0">
                  <a:latin typeface="Meiryo" charset="-128"/>
                  <a:ea typeface="Meiryo" charset="-128"/>
                  <a:cs typeface="Meiryo" charset="-128"/>
                </a:endParaRPr>
              </a:p>
            </p:txBody>
          </p:sp>
        </mc:Choice>
        <mc:Fallback xmlns="">
          <p:sp>
            <p:nvSpPr>
              <p:cNvPr id="62" name="テキスト ボックス 61">
                <a:extLst>
                  <a:ext uri="{FF2B5EF4-FFF2-40B4-BE49-F238E27FC236}">
                    <a16:creationId xmlns:a16="http://schemas.microsoft.com/office/drawing/2014/main" id="{5AFBB215-41B0-4955-9ED0-63D4CA867448}"/>
                  </a:ext>
                </a:extLst>
              </p:cNvPr>
              <p:cNvSpPr txBox="1">
                <a:spLocks noRot="1" noChangeAspect="1" noMove="1" noResize="1" noEditPoints="1" noAdjustHandles="1" noChangeArrowheads="1" noChangeShapeType="1" noTextEdit="1"/>
              </p:cNvSpPr>
              <p:nvPr/>
            </p:nvSpPr>
            <p:spPr>
              <a:xfrm>
                <a:off x="1946622" y="3786567"/>
                <a:ext cx="1114226" cy="474425"/>
              </a:xfrm>
              <a:prstGeom prst="rect">
                <a:avLst/>
              </a:prstGeom>
              <a:blipFill>
                <a:blip r:embed="rId11"/>
                <a:stretch>
                  <a:fillRect/>
                </a:stretch>
              </a:blipFill>
            </p:spPr>
            <p:txBody>
              <a:bodyPr/>
              <a:lstStyle/>
              <a:p>
                <a:r>
                  <a:rPr lang="ja-JP" altLang="en-US">
                    <a:noFill/>
                  </a:rPr>
                  <a:t> </a:t>
                </a:r>
              </a:p>
            </p:txBody>
          </p:sp>
        </mc:Fallback>
      </mc:AlternateContent>
      <p:sp>
        <p:nvSpPr>
          <p:cNvPr id="63" name="角丸四角形 28">
            <a:extLst>
              <a:ext uri="{FF2B5EF4-FFF2-40B4-BE49-F238E27FC236}">
                <a16:creationId xmlns:a16="http://schemas.microsoft.com/office/drawing/2014/main" id="{B0751C23-898C-4B43-846A-AECE6CA92F4F}"/>
              </a:ext>
            </a:extLst>
          </p:cNvPr>
          <p:cNvSpPr/>
          <p:nvPr/>
        </p:nvSpPr>
        <p:spPr>
          <a:xfrm>
            <a:off x="1671568" y="3475920"/>
            <a:ext cx="1559759" cy="987865"/>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64" name="テキスト ボックス 63">
            <a:extLst>
              <a:ext uri="{FF2B5EF4-FFF2-40B4-BE49-F238E27FC236}">
                <a16:creationId xmlns:a16="http://schemas.microsoft.com/office/drawing/2014/main" id="{89DFE7ED-42A0-465B-A828-998CEABEEA68}"/>
              </a:ext>
            </a:extLst>
          </p:cNvPr>
          <p:cNvSpPr txBox="1"/>
          <p:nvPr/>
        </p:nvSpPr>
        <p:spPr>
          <a:xfrm>
            <a:off x="1994349" y="3360753"/>
            <a:ext cx="1007162" cy="305468"/>
          </a:xfrm>
          <a:prstGeom prst="rect">
            <a:avLst/>
          </a:prstGeom>
          <a:solidFill>
            <a:schemeClr val="bg1"/>
          </a:solidFill>
        </p:spPr>
        <p:txBody>
          <a:bodyPr wrap="square" rtlCol="0">
            <a:spAutoFit/>
          </a:bodyPr>
          <a:lstStyle/>
          <a:p>
            <a:r>
              <a:rPr lang="ja-JP" altLang="en-US" sz="1385" dirty="0">
                <a:latin typeface="Meiryo" charset="-128"/>
                <a:ea typeface="Meiryo" charset="-128"/>
                <a:cs typeface="Meiryo" charset="-128"/>
              </a:rPr>
              <a:t>変換公式</a:t>
            </a:r>
          </a:p>
        </p:txBody>
      </p:sp>
    </p:spTree>
    <p:extLst>
      <p:ext uri="{BB962C8B-B14F-4D97-AF65-F5344CB8AC3E}">
        <p14:creationId xmlns:p14="http://schemas.microsoft.com/office/powerpoint/2010/main" val="3883309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7" name="テキスト ボックス 6"/>
          <p:cNvSpPr txBox="1"/>
          <p:nvPr/>
        </p:nvSpPr>
        <p:spPr>
          <a:xfrm>
            <a:off x="1657014" y="1186850"/>
            <a:ext cx="1430200" cy="305468"/>
          </a:xfrm>
          <a:prstGeom prst="rect">
            <a:avLst/>
          </a:prstGeom>
          <a:noFill/>
        </p:spPr>
        <p:txBody>
          <a:bodyPr wrap="none" rtlCol="0">
            <a:spAutoFit/>
          </a:bodyPr>
          <a:lstStyle/>
          <a:p>
            <a:r>
              <a:rPr kumimoji="1" lang="ja-JP" altLang="en-US" sz="1385" b="1" dirty="0">
                <a:latin typeface="メイリオ" panose="020B0604030504040204" pitchFamily="50" charset="-128"/>
                <a:ea typeface="メイリオ" panose="020B0604030504040204" pitchFamily="50" charset="-128"/>
              </a:rPr>
              <a:t>例：コイン投げ</a:t>
            </a:r>
          </a:p>
        </p:txBody>
      </p:sp>
      <p:sp>
        <p:nvSpPr>
          <p:cNvPr id="6" name="テキスト ボックス 5">
            <a:extLst>
              <a:ext uri="{FF2B5EF4-FFF2-40B4-BE49-F238E27FC236}">
                <a16:creationId xmlns:a16="http://schemas.microsoft.com/office/drawing/2014/main" id="{D85E05A8-2A3F-F44D-979A-0E2F8EAD063F}"/>
              </a:ext>
            </a:extLst>
          </p:cNvPr>
          <p:cNvSpPr txBox="1"/>
          <p:nvPr/>
        </p:nvSpPr>
        <p:spPr>
          <a:xfrm>
            <a:off x="2198976" y="1751882"/>
            <a:ext cx="896399" cy="305468"/>
          </a:xfrm>
          <a:prstGeom prst="rect">
            <a:avLst/>
          </a:prstGeom>
          <a:noFill/>
        </p:spPr>
        <p:txBody>
          <a:bodyPr wrap="none" rtlCol="0">
            <a:spAutoFit/>
          </a:bodyPr>
          <a:lstStyle/>
          <a:p>
            <a:r>
              <a:rPr lang="ja-JP" altLang="en-US" sz="1385">
                <a:latin typeface="メイリオ" panose="020B0604030504040204" pitchFamily="50" charset="-128"/>
                <a:ea typeface="メイリオ" panose="020B0604030504040204" pitchFamily="50" charset="-128"/>
              </a:rPr>
              <a:t>標本空間</a:t>
            </a:r>
            <a:endParaRPr kumimoji="1" lang="ja-JP" altLang="en-US" sz="1385" dirty="0">
              <a:latin typeface="メイリオ" panose="020B0604030504040204" pitchFamily="50" charset="-128"/>
              <a:ea typeface="メイリオ" panose="020B0604030504040204" pitchFamily="50" charset="-128"/>
            </a:endParaRPr>
          </a:p>
        </p:txBody>
      </p:sp>
      <p:sp>
        <p:nvSpPr>
          <p:cNvPr id="5" name="コンテンツ プレースホルダー 4">
            <a:extLst>
              <a:ext uri="{FF2B5EF4-FFF2-40B4-BE49-F238E27FC236}">
                <a16:creationId xmlns:a16="http://schemas.microsoft.com/office/drawing/2014/main" id="{E8110639-5E15-4842-BE74-7D8C6F363729}"/>
              </a:ext>
            </a:extLst>
          </p:cNvPr>
          <p:cNvSpPr>
            <a:spLocks noGrp="1"/>
          </p:cNvSpPr>
          <p:nvPr>
            <p:ph idx="1"/>
          </p:nvPr>
        </p:nvSpPr>
        <p:spPr/>
        <p:txBody>
          <a:bodyPr/>
          <a:lstStyle/>
          <a:p>
            <a:endParaRPr lang="ja-JP" altLang="en-US"/>
          </a:p>
        </p:txBody>
      </p:sp>
      <p:sp>
        <p:nvSpPr>
          <p:cNvPr id="3" name="楕円 2">
            <a:extLst>
              <a:ext uri="{FF2B5EF4-FFF2-40B4-BE49-F238E27FC236}">
                <a16:creationId xmlns:a16="http://schemas.microsoft.com/office/drawing/2014/main" id="{ED8C2E14-EB38-4FEC-AEFF-CB700771D653}"/>
              </a:ext>
            </a:extLst>
          </p:cNvPr>
          <p:cNvSpPr/>
          <p:nvPr/>
        </p:nvSpPr>
        <p:spPr bwMode="auto">
          <a:xfrm>
            <a:off x="2350157" y="2132535"/>
            <a:ext cx="646276" cy="60465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7" name="楕円 36">
            <a:extLst>
              <a:ext uri="{FF2B5EF4-FFF2-40B4-BE49-F238E27FC236}">
                <a16:creationId xmlns:a16="http://schemas.microsoft.com/office/drawing/2014/main" id="{5E2CC3F0-CAB6-4E8C-938A-8FE2D63183EA}"/>
              </a:ext>
            </a:extLst>
          </p:cNvPr>
          <p:cNvSpPr/>
          <p:nvPr/>
        </p:nvSpPr>
        <p:spPr bwMode="auto">
          <a:xfrm>
            <a:off x="2369480" y="3156130"/>
            <a:ext cx="646276" cy="604652"/>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2" name="テキスト ボックス 11">
            <a:extLst>
              <a:ext uri="{FF2B5EF4-FFF2-40B4-BE49-F238E27FC236}">
                <a16:creationId xmlns:a16="http://schemas.microsoft.com/office/drawing/2014/main" id="{BFEF6DE9-5740-4513-97EB-334E3713D797}"/>
              </a:ext>
            </a:extLst>
          </p:cNvPr>
          <p:cNvSpPr txBox="1"/>
          <p:nvPr/>
        </p:nvSpPr>
        <p:spPr>
          <a:xfrm>
            <a:off x="2504827" y="2289131"/>
            <a:ext cx="1107766" cy="369332"/>
          </a:xfrm>
          <a:prstGeom prst="rect">
            <a:avLst/>
          </a:prstGeom>
          <a:noFill/>
        </p:spPr>
        <p:txBody>
          <a:bodyPr wrap="square" rtlCol="0">
            <a:spAutoFit/>
          </a:bodyPr>
          <a:lstStyle/>
          <a:p>
            <a:pPr algn="l"/>
            <a:r>
              <a:rPr kumimoji="1" lang="ja-JP" altLang="en-US" sz="1800" b="1" dirty="0">
                <a:latin typeface="メイリオ" panose="020B0604030504040204" pitchFamily="50" charset="-128"/>
                <a:ea typeface="メイリオ" panose="020B0604030504040204" pitchFamily="50" charset="-128"/>
              </a:rPr>
              <a:t>表</a:t>
            </a:r>
          </a:p>
        </p:txBody>
      </p:sp>
      <p:sp>
        <p:nvSpPr>
          <p:cNvPr id="44" name="テキスト ボックス 43">
            <a:extLst>
              <a:ext uri="{FF2B5EF4-FFF2-40B4-BE49-F238E27FC236}">
                <a16:creationId xmlns:a16="http://schemas.microsoft.com/office/drawing/2014/main" id="{B0A1E060-3CD1-46AB-97D8-E952E1FA75C5}"/>
              </a:ext>
            </a:extLst>
          </p:cNvPr>
          <p:cNvSpPr txBox="1"/>
          <p:nvPr/>
        </p:nvSpPr>
        <p:spPr>
          <a:xfrm>
            <a:off x="2510248" y="3308818"/>
            <a:ext cx="1107766" cy="369332"/>
          </a:xfrm>
          <a:prstGeom prst="rect">
            <a:avLst/>
          </a:prstGeom>
          <a:noFill/>
        </p:spPr>
        <p:txBody>
          <a:bodyPr wrap="square" rtlCol="0">
            <a:spAutoFit/>
          </a:bodyPr>
          <a:lstStyle/>
          <a:p>
            <a:pPr algn="l"/>
            <a:r>
              <a:rPr kumimoji="1" lang="ja-JP" altLang="en-US" sz="1800" b="1" dirty="0">
                <a:solidFill>
                  <a:schemeClr val="bg1"/>
                </a:solidFill>
                <a:latin typeface="メイリオ" panose="020B0604030504040204" pitchFamily="50" charset="-128"/>
                <a:ea typeface="メイリオ" panose="020B0604030504040204" pitchFamily="50" charset="-128"/>
              </a:rPr>
              <a:t>裏</a:t>
            </a:r>
          </a:p>
        </p:txBody>
      </p:sp>
      <p:sp>
        <p:nvSpPr>
          <p:cNvPr id="69" name="円/楕円 32">
            <a:extLst>
              <a:ext uri="{FF2B5EF4-FFF2-40B4-BE49-F238E27FC236}">
                <a16:creationId xmlns:a16="http://schemas.microsoft.com/office/drawing/2014/main" id="{8B1B888F-A6A2-4BCB-A69D-222EADDE8124}"/>
              </a:ext>
            </a:extLst>
          </p:cNvPr>
          <p:cNvSpPr/>
          <p:nvPr/>
        </p:nvSpPr>
        <p:spPr>
          <a:xfrm>
            <a:off x="1540205" y="2037229"/>
            <a:ext cx="2296344" cy="18669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5" name="テキスト ボックス 34">
            <a:extLst>
              <a:ext uri="{FF2B5EF4-FFF2-40B4-BE49-F238E27FC236}">
                <a16:creationId xmlns:a16="http://schemas.microsoft.com/office/drawing/2014/main" id="{0DF204E0-94CE-4259-8662-F20E33F568A9}"/>
              </a:ext>
            </a:extLst>
          </p:cNvPr>
          <p:cNvSpPr txBox="1"/>
          <p:nvPr/>
        </p:nvSpPr>
        <p:spPr>
          <a:xfrm>
            <a:off x="6277048" y="1951917"/>
            <a:ext cx="1252267"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表が出る確率</a:t>
            </a:r>
            <a:endParaRPr kumimoji="1" lang="ja-JP" altLang="en-US" sz="1385" dirty="0">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3285DF84-C87B-4F1D-905D-9285C69C50F5}"/>
              </a:ext>
            </a:extLst>
          </p:cNvPr>
          <p:cNvSpPr txBox="1"/>
          <p:nvPr/>
        </p:nvSpPr>
        <p:spPr>
          <a:xfrm>
            <a:off x="6277048" y="2953081"/>
            <a:ext cx="1252267"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裏が出る確率</a:t>
            </a:r>
            <a:endParaRPr kumimoji="1" lang="ja-JP" altLang="en-US" sz="1385" dirty="0">
              <a:latin typeface="メイリオ" panose="020B0604030504040204" pitchFamily="50" charset="-128"/>
              <a:ea typeface="メイリオ" panose="020B0604030504040204" pitchFamily="50" charset="-128"/>
            </a:endParaRPr>
          </a:p>
        </p:txBody>
      </p:sp>
      <p:cxnSp>
        <p:nvCxnSpPr>
          <p:cNvPr id="38" name="直線矢印コネクタ 37">
            <a:extLst>
              <a:ext uri="{FF2B5EF4-FFF2-40B4-BE49-F238E27FC236}">
                <a16:creationId xmlns:a16="http://schemas.microsoft.com/office/drawing/2014/main" id="{6616711A-B437-457B-8E7E-41F355490C3F}"/>
              </a:ext>
            </a:extLst>
          </p:cNvPr>
          <p:cNvCxnSpPr>
            <a:cxnSpLocks/>
          </p:cNvCxnSpPr>
          <p:nvPr/>
        </p:nvCxnSpPr>
        <p:spPr bwMode="auto">
          <a:xfrm>
            <a:off x="3064130" y="2436554"/>
            <a:ext cx="168474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39" name="直線矢印コネクタ 38">
            <a:extLst>
              <a:ext uri="{FF2B5EF4-FFF2-40B4-BE49-F238E27FC236}">
                <a16:creationId xmlns:a16="http://schemas.microsoft.com/office/drawing/2014/main" id="{030F682A-A911-44A8-82A8-4A18E5FDA703}"/>
              </a:ext>
            </a:extLst>
          </p:cNvPr>
          <p:cNvCxnSpPr>
            <a:cxnSpLocks/>
          </p:cNvCxnSpPr>
          <p:nvPr/>
        </p:nvCxnSpPr>
        <p:spPr bwMode="auto">
          <a:xfrm>
            <a:off x="3064130" y="3439950"/>
            <a:ext cx="168474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1BE8801E-5A7E-48AD-AEC6-713932D1ADC6}"/>
                  </a:ext>
                </a:extLst>
              </p:cNvPr>
              <p:cNvSpPr txBox="1"/>
              <p:nvPr/>
            </p:nvSpPr>
            <p:spPr>
              <a:xfrm>
                <a:off x="6275712" y="2150342"/>
                <a:ext cx="1319785" cy="478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61" i="1">
                          <a:latin typeface="Cambria Math" charset="0"/>
                          <a:ea typeface="メイリオ" panose="020B0604030504040204" pitchFamily="50" charset="-128"/>
                        </a:rPr>
                        <m:t>𝑃</m:t>
                      </m:r>
                      <m:d>
                        <m:dPr>
                          <m:ctrlPr>
                            <a:rPr kumimoji="1" lang="en-US" altLang="ja-JP" sz="1661" i="1">
                              <a:latin typeface="Cambria Math" panose="02040503050406030204" pitchFamily="18" charset="0"/>
                              <a:ea typeface="メイリオ" panose="020B0604030504040204" pitchFamily="50" charset="-128"/>
                            </a:rPr>
                          </m:ctrlPr>
                        </m:dPr>
                        <m:e>
                          <m:r>
                            <a:rPr kumimoji="1" lang="en-US" altLang="ja-JP" sz="1661" i="1">
                              <a:latin typeface="Cambria Math" charset="0"/>
                              <a:ea typeface="メイリオ" panose="020B0604030504040204" pitchFamily="50" charset="-128"/>
                            </a:rPr>
                            <m:t>𝑋</m:t>
                          </m:r>
                          <m:r>
                            <a:rPr kumimoji="1" lang="en-US" altLang="ja-JP" sz="1661" i="1">
                              <a:latin typeface="Cambria Math" charset="0"/>
                              <a:ea typeface="メイリオ" panose="020B0604030504040204" pitchFamily="50" charset="-128"/>
                            </a:rPr>
                            <m:t>=1</m:t>
                          </m:r>
                        </m:e>
                      </m:d>
                      <m:r>
                        <a:rPr kumimoji="1" lang="en-US" altLang="ja-JP" sz="1661" i="1">
                          <a:latin typeface="Cambria Math" charset="0"/>
                          <a:ea typeface="メイリオ" panose="020B0604030504040204" pitchFamily="50" charset="-128"/>
                        </a:rPr>
                        <m:t>=</m:t>
                      </m:r>
                      <m:f>
                        <m:fPr>
                          <m:ctrlPr>
                            <a:rPr kumimoji="1" lang="mr-IN" altLang="ja-JP" sz="1661" i="1">
                              <a:latin typeface="Cambria Math" panose="02040503050406030204" pitchFamily="18" charset="0"/>
                              <a:ea typeface="メイリオ" panose="020B0604030504040204" pitchFamily="50" charset="-128"/>
                            </a:rPr>
                          </m:ctrlPr>
                        </m:fPr>
                        <m:num>
                          <m:r>
                            <a:rPr kumimoji="1" lang="en-US" altLang="ja-JP" sz="1661" i="1">
                              <a:latin typeface="Cambria Math" charset="0"/>
                              <a:ea typeface="メイリオ" panose="020B0604030504040204" pitchFamily="50" charset="-128"/>
                            </a:rPr>
                            <m:t>1</m:t>
                          </m:r>
                        </m:num>
                        <m:den>
                          <m:r>
                            <a:rPr kumimoji="1" lang="en-US" altLang="ja-JP" sz="1661" i="1">
                              <a:latin typeface="Cambria Math" charset="0"/>
                              <a:ea typeface="メイリオ" panose="020B0604030504040204" pitchFamily="50" charset="-128"/>
                            </a:rPr>
                            <m:t>2</m:t>
                          </m:r>
                        </m:den>
                      </m:f>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50" name="テキスト ボックス 49">
                <a:extLst>
                  <a:ext uri="{FF2B5EF4-FFF2-40B4-BE49-F238E27FC236}">
                    <a16:creationId xmlns:a16="http://schemas.microsoft.com/office/drawing/2014/main" id="{1BE8801E-5A7E-48AD-AEC6-713932D1ADC6}"/>
                  </a:ext>
                </a:extLst>
              </p:cNvPr>
              <p:cNvSpPr txBox="1">
                <a:spLocks noRot="1" noChangeAspect="1" noMove="1" noResize="1" noEditPoints="1" noAdjustHandles="1" noChangeArrowheads="1" noChangeShapeType="1" noTextEdit="1"/>
              </p:cNvSpPr>
              <p:nvPr/>
            </p:nvSpPr>
            <p:spPr>
              <a:xfrm>
                <a:off x="6275712" y="2150342"/>
                <a:ext cx="1319785" cy="47833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624C9542-DDD1-4735-A229-E003A0B39230}"/>
                  </a:ext>
                </a:extLst>
              </p:cNvPr>
              <p:cNvSpPr txBox="1"/>
              <p:nvPr/>
            </p:nvSpPr>
            <p:spPr>
              <a:xfrm>
                <a:off x="6281791" y="3156029"/>
                <a:ext cx="1319785" cy="478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61" i="1">
                          <a:latin typeface="Cambria Math" charset="0"/>
                          <a:ea typeface="メイリオ" panose="020B0604030504040204" pitchFamily="50" charset="-128"/>
                        </a:rPr>
                        <m:t>𝑃</m:t>
                      </m:r>
                      <m:d>
                        <m:dPr>
                          <m:ctrlPr>
                            <a:rPr kumimoji="1" lang="en-US" altLang="ja-JP" sz="1661" i="1">
                              <a:latin typeface="Cambria Math" panose="02040503050406030204" pitchFamily="18" charset="0"/>
                              <a:ea typeface="メイリオ" panose="020B0604030504040204" pitchFamily="50" charset="-128"/>
                            </a:rPr>
                          </m:ctrlPr>
                        </m:dPr>
                        <m:e>
                          <m:r>
                            <a:rPr kumimoji="1" lang="en-US" altLang="ja-JP" sz="1661" i="1">
                              <a:latin typeface="Cambria Math" charset="0"/>
                              <a:ea typeface="メイリオ" panose="020B0604030504040204" pitchFamily="50" charset="-128"/>
                            </a:rPr>
                            <m:t>𝑋</m:t>
                          </m:r>
                          <m:r>
                            <a:rPr kumimoji="1" lang="en-US" altLang="ja-JP" sz="1661" i="1">
                              <a:latin typeface="Cambria Math" charset="0"/>
                              <a:ea typeface="メイリオ" panose="020B0604030504040204" pitchFamily="50" charset="-128"/>
                            </a:rPr>
                            <m:t>=0</m:t>
                          </m:r>
                        </m:e>
                      </m:d>
                      <m:r>
                        <a:rPr kumimoji="1" lang="en-US" altLang="ja-JP" sz="1661" i="1">
                          <a:latin typeface="Cambria Math" charset="0"/>
                          <a:ea typeface="メイリオ" panose="020B0604030504040204" pitchFamily="50" charset="-128"/>
                        </a:rPr>
                        <m:t>=</m:t>
                      </m:r>
                      <m:f>
                        <m:fPr>
                          <m:ctrlPr>
                            <a:rPr kumimoji="1" lang="mr-IN" altLang="ja-JP" sz="1661" i="1">
                              <a:latin typeface="Cambria Math" panose="02040503050406030204" pitchFamily="18" charset="0"/>
                              <a:ea typeface="メイリオ" panose="020B0604030504040204" pitchFamily="50" charset="-128"/>
                            </a:rPr>
                          </m:ctrlPr>
                        </m:fPr>
                        <m:num>
                          <m:r>
                            <a:rPr kumimoji="1" lang="en-US" altLang="ja-JP" sz="1661" i="1">
                              <a:latin typeface="Cambria Math" charset="0"/>
                              <a:ea typeface="メイリオ" panose="020B0604030504040204" pitchFamily="50" charset="-128"/>
                            </a:rPr>
                            <m:t>1</m:t>
                          </m:r>
                        </m:num>
                        <m:den>
                          <m:r>
                            <a:rPr kumimoji="1" lang="en-US" altLang="ja-JP" sz="1661" i="1">
                              <a:latin typeface="Cambria Math" charset="0"/>
                              <a:ea typeface="メイリオ" panose="020B0604030504040204" pitchFamily="50" charset="-128"/>
                            </a:rPr>
                            <m:t>2</m:t>
                          </m:r>
                        </m:den>
                      </m:f>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52" name="テキスト ボックス 51">
                <a:extLst>
                  <a:ext uri="{FF2B5EF4-FFF2-40B4-BE49-F238E27FC236}">
                    <a16:creationId xmlns:a16="http://schemas.microsoft.com/office/drawing/2014/main" id="{624C9542-DDD1-4735-A229-E003A0B39230}"/>
                  </a:ext>
                </a:extLst>
              </p:cNvPr>
              <p:cNvSpPr txBox="1">
                <a:spLocks noRot="1" noChangeAspect="1" noMove="1" noResize="1" noEditPoints="1" noAdjustHandles="1" noChangeArrowheads="1" noChangeShapeType="1" noTextEdit="1"/>
              </p:cNvSpPr>
              <p:nvPr/>
            </p:nvSpPr>
            <p:spPr>
              <a:xfrm>
                <a:off x="6281791" y="3156029"/>
                <a:ext cx="1319785" cy="478336"/>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39FAEB7E-D540-498C-8A91-DF0E646348AD}"/>
                  </a:ext>
                </a:extLst>
              </p:cNvPr>
              <p:cNvSpPr/>
              <p:nvPr/>
            </p:nvSpPr>
            <p:spPr>
              <a:xfrm>
                <a:off x="3794527" y="2093061"/>
                <a:ext cx="356060"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500" i="1">
                          <a:latin typeface="Cambria Math" charset="0"/>
                          <a:ea typeface="メイリオ" panose="020B0604030504040204" pitchFamily="50" charset="-128"/>
                        </a:rPr>
                        <m:t>𝑋</m:t>
                      </m:r>
                    </m:oMath>
                  </m:oMathPara>
                </a14:m>
                <a:endParaRPr lang="ja-JP" altLang="en-US" sz="1500" dirty="0"/>
              </a:p>
            </p:txBody>
          </p:sp>
        </mc:Choice>
        <mc:Fallback xmlns="">
          <p:sp>
            <p:nvSpPr>
              <p:cNvPr id="4" name="正方形/長方形 3">
                <a:extLst>
                  <a:ext uri="{FF2B5EF4-FFF2-40B4-BE49-F238E27FC236}">
                    <a16:creationId xmlns:a16="http://schemas.microsoft.com/office/drawing/2014/main" id="{39FAEB7E-D540-498C-8A91-DF0E646348AD}"/>
                  </a:ext>
                </a:extLst>
              </p:cNvPr>
              <p:cNvSpPr>
                <a:spLocks noRot="1" noChangeAspect="1" noMove="1" noResize="1" noEditPoints="1" noAdjustHandles="1" noChangeArrowheads="1" noChangeShapeType="1" noTextEdit="1"/>
              </p:cNvSpPr>
              <p:nvPr/>
            </p:nvSpPr>
            <p:spPr>
              <a:xfrm>
                <a:off x="3794527" y="2093061"/>
                <a:ext cx="356060" cy="3231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67DEBB1-9DA6-4EE4-BFA3-840C7476D7C5}"/>
                  </a:ext>
                </a:extLst>
              </p:cNvPr>
              <p:cNvSpPr txBox="1"/>
              <p:nvPr/>
            </p:nvSpPr>
            <p:spPr>
              <a:xfrm>
                <a:off x="4800667" y="2243102"/>
                <a:ext cx="1269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d>
                        <m:dPr>
                          <m:ctrlPr>
                            <a:rPr kumimoji="1" lang="en-US" altLang="ja-JP" sz="1800" i="1" dirty="0">
                              <a:latin typeface="Cambria Math" panose="02040503050406030204" pitchFamily="18" charset="0"/>
                              <a:ea typeface="メイリオ" panose="020B0604030504040204" pitchFamily="50" charset="-128"/>
                            </a:rPr>
                          </m:ctrlPr>
                        </m:dPr>
                        <m:e>
                          <m:r>
                            <a:rPr kumimoji="1" lang="ja-JP" altLang="en-US" sz="1800" i="1" dirty="0">
                              <a:latin typeface="Cambria Math" panose="02040503050406030204" pitchFamily="18" charset="0"/>
                              <a:ea typeface="メイリオ" panose="020B0604030504040204" pitchFamily="50" charset="-128"/>
                            </a:rPr>
                            <m:t>表</m:t>
                          </m:r>
                        </m:e>
                      </m:d>
                      <m:r>
                        <a:rPr kumimoji="1" lang="en-US" altLang="ja-JP" sz="1800" i="1" dirty="0">
                          <a:latin typeface="Cambria Math" panose="02040503050406030204" pitchFamily="18" charset="0"/>
                          <a:ea typeface="メイリオ" panose="020B0604030504040204" pitchFamily="50" charset="-128"/>
                        </a:rPr>
                        <m:t>=1</m:t>
                      </m:r>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20" name="テキスト ボックス 19">
                <a:extLst>
                  <a:ext uri="{FF2B5EF4-FFF2-40B4-BE49-F238E27FC236}">
                    <a16:creationId xmlns:a16="http://schemas.microsoft.com/office/drawing/2014/main" id="{267DEBB1-9DA6-4EE4-BFA3-840C7476D7C5}"/>
                  </a:ext>
                </a:extLst>
              </p:cNvPr>
              <p:cNvSpPr txBox="1">
                <a:spLocks noRot="1" noChangeAspect="1" noMove="1" noResize="1" noEditPoints="1" noAdjustHandles="1" noChangeArrowheads="1" noChangeShapeType="1" noTextEdit="1"/>
              </p:cNvSpPr>
              <p:nvPr/>
            </p:nvSpPr>
            <p:spPr>
              <a:xfrm>
                <a:off x="4800667" y="2243102"/>
                <a:ext cx="1269963" cy="369332"/>
              </a:xfrm>
              <a:prstGeom prst="rect">
                <a:avLst/>
              </a:prstGeom>
              <a:blipFill>
                <a:blip r:embed="rId6"/>
                <a:stretch>
                  <a:fillRect t="-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1AA6CA55-3C8F-4C99-B894-27E085CBC45F}"/>
                  </a:ext>
                </a:extLst>
              </p:cNvPr>
              <p:cNvSpPr txBox="1"/>
              <p:nvPr/>
            </p:nvSpPr>
            <p:spPr>
              <a:xfrm>
                <a:off x="4810562" y="3266825"/>
                <a:ext cx="1269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1800" i="1" dirty="0">
                          <a:latin typeface="Cambria Math" panose="02040503050406030204" pitchFamily="18" charset="0"/>
                          <a:ea typeface="メイリオ" panose="020B0604030504040204" pitchFamily="50" charset="-128"/>
                        </a:rPr>
                        <m:t>𝑋</m:t>
                      </m:r>
                      <m:d>
                        <m:dPr>
                          <m:ctrlPr>
                            <a:rPr kumimoji="1" lang="en-US" altLang="ja-JP" sz="1800" i="1" dirty="0">
                              <a:latin typeface="Cambria Math" panose="02040503050406030204" pitchFamily="18" charset="0"/>
                              <a:ea typeface="メイリオ" panose="020B0604030504040204" pitchFamily="50" charset="-128"/>
                            </a:rPr>
                          </m:ctrlPr>
                        </m:dPr>
                        <m:e>
                          <m:r>
                            <a:rPr kumimoji="1" lang="ja-JP" altLang="en-US" sz="1800" i="1" dirty="0">
                              <a:latin typeface="Cambria Math" panose="02040503050406030204" pitchFamily="18" charset="0"/>
                              <a:ea typeface="メイリオ" panose="020B0604030504040204" pitchFamily="50" charset="-128"/>
                            </a:rPr>
                            <m:t>裏</m:t>
                          </m:r>
                        </m:e>
                      </m:d>
                      <m:r>
                        <a:rPr kumimoji="1" lang="en-US" altLang="ja-JP" sz="1800" i="1" dirty="0">
                          <a:latin typeface="Cambria Math" panose="02040503050406030204" pitchFamily="18" charset="0"/>
                          <a:ea typeface="メイリオ" panose="020B0604030504040204" pitchFamily="50" charset="-128"/>
                        </a:rPr>
                        <m:t>=0</m:t>
                      </m:r>
                    </m:oMath>
                  </m:oMathPara>
                </a14:m>
                <a:endParaRPr kumimoji="1" lang="en-US" altLang="ja-JP" sz="1800" dirty="0">
                  <a:latin typeface="メイリオ" panose="020B0604030504040204" pitchFamily="50" charset="-128"/>
                  <a:ea typeface="メイリオ" panose="020B0604030504040204" pitchFamily="50" charset="-128"/>
                </a:endParaRPr>
              </a:p>
            </p:txBody>
          </p:sp>
        </mc:Choice>
        <mc:Fallback xmlns="">
          <p:sp>
            <p:nvSpPr>
              <p:cNvPr id="21" name="テキスト ボックス 20">
                <a:extLst>
                  <a:ext uri="{FF2B5EF4-FFF2-40B4-BE49-F238E27FC236}">
                    <a16:creationId xmlns:a16="http://schemas.microsoft.com/office/drawing/2014/main" id="{1AA6CA55-3C8F-4C99-B894-27E085CBC45F}"/>
                  </a:ext>
                </a:extLst>
              </p:cNvPr>
              <p:cNvSpPr txBox="1">
                <a:spLocks noRot="1" noChangeAspect="1" noMove="1" noResize="1" noEditPoints="1" noAdjustHandles="1" noChangeArrowheads="1" noChangeShapeType="1" noTextEdit="1"/>
              </p:cNvSpPr>
              <p:nvPr/>
            </p:nvSpPr>
            <p:spPr>
              <a:xfrm>
                <a:off x="4810562" y="3266825"/>
                <a:ext cx="1269963" cy="369332"/>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1789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2"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BBB62988-F51F-4B13-9DF2-5152B8B251DF}"/>
              </a:ext>
            </a:extLst>
          </p:cNvPr>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3665352" y="3684856"/>
            <a:ext cx="2335398" cy="1123196"/>
          </a:xfrm>
          <a:prstGeom prst="rect">
            <a:avLst/>
          </a:prstGeom>
        </p:spPr>
      </p:pic>
      <p:pic>
        <p:nvPicPr>
          <p:cNvPr id="50" name="図 49">
            <a:extLst>
              <a:ext uri="{FF2B5EF4-FFF2-40B4-BE49-F238E27FC236}">
                <a16:creationId xmlns:a16="http://schemas.microsoft.com/office/drawing/2014/main" id="{CB813179-F965-43D8-B85E-6C0E6C9CB0CF}"/>
              </a:ext>
            </a:extLst>
          </p:cNvPr>
          <p:cNvPicPr>
            <a:picLocks/>
          </p:cNvPicPr>
          <p:nvPr/>
        </p:nvPicPr>
        <p:blipFill>
          <a:blip r:embed="rId4" cstate="email">
            <a:alphaModFix/>
            <a:extLst>
              <a:ext uri="{28A0092B-C50C-407E-A947-70E740481C1C}">
                <a14:useLocalDpi xmlns:a14="http://schemas.microsoft.com/office/drawing/2010/main"/>
              </a:ext>
            </a:extLst>
          </a:blip>
          <a:stretch>
            <a:fillRect/>
          </a:stretch>
        </p:blipFill>
        <p:spPr>
          <a:xfrm>
            <a:off x="4037883" y="1725424"/>
            <a:ext cx="1562818" cy="919808"/>
          </a:xfrm>
          <a:prstGeom prst="rect">
            <a:avLst/>
          </a:prstGeom>
        </p:spPr>
      </p:pic>
      <p:pic>
        <p:nvPicPr>
          <p:cNvPr id="49" name="図 48">
            <a:extLst>
              <a:ext uri="{FF2B5EF4-FFF2-40B4-BE49-F238E27FC236}">
                <a16:creationId xmlns:a16="http://schemas.microsoft.com/office/drawing/2014/main" id="{91D5550D-CBC8-472D-BBE8-0556411303ED}"/>
              </a:ext>
            </a:extLst>
          </p:cNvPr>
          <p:cNvPicPr>
            <a:picLocks/>
          </p:cNvPicPr>
          <p:nvPr/>
        </p:nvPicPr>
        <p:blipFill>
          <a:blip r:embed="rId5" cstate="email">
            <a:alphaModFix/>
            <a:extLst>
              <a:ext uri="{28A0092B-C50C-407E-A947-70E740481C1C}">
                <a14:useLocalDpi xmlns:a14="http://schemas.microsoft.com/office/drawing/2010/main"/>
              </a:ext>
            </a:extLst>
          </a:blip>
          <a:stretch>
            <a:fillRect/>
          </a:stretch>
        </p:blipFill>
        <p:spPr>
          <a:xfrm>
            <a:off x="1391995" y="1838289"/>
            <a:ext cx="2645888" cy="807962"/>
          </a:xfrm>
          <a:prstGeom prst="rect">
            <a:avLst/>
          </a:prstGeom>
        </p:spPr>
      </p:pic>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66CEFEF-FE15-422C-AA6C-397A9EE40C8B}"/>
                  </a:ext>
                </a:extLst>
              </p:cNvPr>
              <p:cNvSpPr/>
              <p:nvPr/>
            </p:nvSpPr>
            <p:spPr>
              <a:xfrm>
                <a:off x="1976641" y="1297058"/>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46" name="正方形/長方形 45">
                <a:extLst>
                  <a:ext uri="{FF2B5EF4-FFF2-40B4-BE49-F238E27FC236}">
                    <a16:creationId xmlns:a16="http://schemas.microsoft.com/office/drawing/2014/main" id="{A66CEFEF-FE15-422C-AA6C-397A9EE40C8B}"/>
                  </a:ext>
                </a:extLst>
              </p:cNvPr>
              <p:cNvSpPr>
                <a:spLocks noRot="1" noChangeAspect="1" noMove="1" noResize="1" noEditPoints="1" noAdjustHandles="1" noChangeArrowheads="1" noChangeShapeType="1" noTextEdit="1"/>
              </p:cNvSpPr>
              <p:nvPr/>
            </p:nvSpPr>
            <p:spPr>
              <a:xfrm>
                <a:off x="1976641" y="1297058"/>
                <a:ext cx="1230209" cy="347916"/>
              </a:xfrm>
              <a:prstGeom prst="rect">
                <a:avLst/>
              </a:prstGeom>
              <a:blipFill>
                <a:blip r:embed="rId6"/>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FD686D62-BB5C-4063-90EF-7429D5992B48}"/>
                  </a:ext>
                </a:extLst>
              </p:cNvPr>
              <p:cNvSpPr/>
              <p:nvPr/>
            </p:nvSpPr>
            <p:spPr>
              <a:xfrm>
                <a:off x="4277960" y="1292242"/>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47" name="正方形/長方形 46">
                <a:extLst>
                  <a:ext uri="{FF2B5EF4-FFF2-40B4-BE49-F238E27FC236}">
                    <a16:creationId xmlns:a16="http://schemas.microsoft.com/office/drawing/2014/main" id="{FD686D62-BB5C-4063-90EF-7429D5992B48}"/>
                  </a:ext>
                </a:extLst>
              </p:cNvPr>
              <p:cNvSpPr>
                <a:spLocks noRot="1" noChangeAspect="1" noMove="1" noResize="1" noEditPoints="1" noAdjustHandles="1" noChangeArrowheads="1" noChangeShapeType="1" noTextEdit="1"/>
              </p:cNvSpPr>
              <p:nvPr/>
            </p:nvSpPr>
            <p:spPr>
              <a:xfrm>
                <a:off x="4277960" y="1292242"/>
                <a:ext cx="992964" cy="347916"/>
              </a:xfrm>
              <a:prstGeom prst="rect">
                <a:avLst/>
              </a:prstGeom>
              <a:blipFill>
                <a:blip r:embed="rId7"/>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A727DD89-F241-47AA-9729-E95E71D62964}"/>
                  </a:ext>
                </a:extLst>
              </p:cNvPr>
              <p:cNvSpPr/>
              <p:nvPr/>
            </p:nvSpPr>
            <p:spPr>
              <a:xfrm>
                <a:off x="6229740" y="1294449"/>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48" name="正方形/長方形 47">
                <a:extLst>
                  <a:ext uri="{FF2B5EF4-FFF2-40B4-BE49-F238E27FC236}">
                    <a16:creationId xmlns:a16="http://schemas.microsoft.com/office/drawing/2014/main" id="{A727DD89-F241-47AA-9729-E95E71D62964}"/>
                  </a:ext>
                </a:extLst>
              </p:cNvPr>
              <p:cNvSpPr>
                <a:spLocks noRot="1" noChangeAspect="1" noMove="1" noResize="1" noEditPoints="1" noAdjustHandles="1" noChangeArrowheads="1" noChangeShapeType="1" noTextEdit="1"/>
              </p:cNvSpPr>
              <p:nvPr/>
            </p:nvSpPr>
            <p:spPr>
              <a:xfrm>
                <a:off x="6229740" y="1294449"/>
                <a:ext cx="1230209" cy="347916"/>
              </a:xfrm>
              <a:prstGeom prst="rect">
                <a:avLst/>
              </a:prstGeom>
              <a:blipFill>
                <a:blip r:embed="rId8"/>
                <a:stretch>
                  <a:fillRect b="-10526"/>
                </a:stretch>
              </a:blipFill>
            </p:spPr>
            <p:txBody>
              <a:bodyPr/>
              <a:lstStyle/>
              <a:p>
                <a:r>
                  <a:rPr lang="ja-JP" altLang="en-US">
                    <a:noFill/>
                  </a:rPr>
                  <a:t> </a:t>
                </a:r>
              </a:p>
            </p:txBody>
          </p:sp>
        </mc:Fallback>
      </mc:AlternateContent>
      <p:pic>
        <p:nvPicPr>
          <p:cNvPr id="51" name="図 50">
            <a:extLst>
              <a:ext uri="{FF2B5EF4-FFF2-40B4-BE49-F238E27FC236}">
                <a16:creationId xmlns:a16="http://schemas.microsoft.com/office/drawing/2014/main" id="{68BB916E-ED84-4906-B5C2-13613A564D33}"/>
              </a:ext>
            </a:extLst>
          </p:cNvPr>
          <p:cNvPicPr>
            <a:picLocks/>
          </p:cNvPicPr>
          <p:nvPr/>
        </p:nvPicPr>
        <p:blipFill>
          <a:blip r:embed="rId9" cstate="email">
            <a:alphaModFix/>
            <a:extLst>
              <a:ext uri="{28A0092B-C50C-407E-A947-70E740481C1C}">
                <a14:useLocalDpi xmlns:a14="http://schemas.microsoft.com/office/drawing/2010/main"/>
              </a:ext>
            </a:extLst>
          </a:blip>
          <a:stretch>
            <a:fillRect/>
          </a:stretch>
        </p:blipFill>
        <p:spPr>
          <a:xfrm>
            <a:off x="5802989" y="1938264"/>
            <a:ext cx="2083710" cy="689200"/>
          </a:xfrm>
          <a:prstGeom prst="rect">
            <a:avLst/>
          </a:prstGeom>
        </p:spPr>
      </p:pic>
      <p:sp>
        <p:nvSpPr>
          <p:cNvPr id="52" name="テキスト ボックス 51">
            <a:extLst>
              <a:ext uri="{FF2B5EF4-FFF2-40B4-BE49-F238E27FC236}">
                <a16:creationId xmlns:a16="http://schemas.microsoft.com/office/drawing/2014/main" id="{CB0641CB-DB59-45DD-B0E3-111529A5F2A6}"/>
              </a:ext>
            </a:extLst>
          </p:cNvPr>
          <p:cNvSpPr txBox="1"/>
          <p:nvPr/>
        </p:nvSpPr>
        <p:spPr>
          <a:xfrm>
            <a:off x="2003627"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96   135</a:t>
            </a:r>
            <a:endParaRPr lang="ja-JP" altLang="en-US" sz="1385" dirty="0">
              <a:latin typeface="Meiryo" charset="-128"/>
              <a:ea typeface="Meiryo" charset="-128"/>
              <a:cs typeface="Meiryo" charset="-128"/>
            </a:endParaRPr>
          </a:p>
        </p:txBody>
      </p:sp>
      <p:sp>
        <p:nvSpPr>
          <p:cNvPr id="53" name="テキスト ボックス 52">
            <a:extLst>
              <a:ext uri="{FF2B5EF4-FFF2-40B4-BE49-F238E27FC236}">
                <a16:creationId xmlns:a16="http://schemas.microsoft.com/office/drawing/2014/main" id="{2A796BB2-27C0-45B1-9874-144E1785902F}"/>
              </a:ext>
            </a:extLst>
          </p:cNvPr>
          <p:cNvSpPr txBox="1"/>
          <p:nvPr/>
        </p:nvSpPr>
        <p:spPr>
          <a:xfrm>
            <a:off x="4211453"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9.2   10.5</a:t>
            </a:r>
            <a:endParaRPr lang="ja-JP" altLang="en-US" sz="1385" dirty="0">
              <a:latin typeface="Meiryo" charset="-128"/>
              <a:ea typeface="Meiryo" charset="-128"/>
              <a:cs typeface="Meiryo" charset="-128"/>
            </a:endParaRPr>
          </a:p>
        </p:txBody>
      </p:sp>
      <p:sp>
        <p:nvSpPr>
          <p:cNvPr id="54" name="テキスト ボックス 53">
            <a:extLst>
              <a:ext uri="{FF2B5EF4-FFF2-40B4-BE49-F238E27FC236}">
                <a16:creationId xmlns:a16="http://schemas.microsoft.com/office/drawing/2014/main" id="{9B85B725-9E58-452F-ADD7-F33B3BF8E69A}"/>
              </a:ext>
            </a:extLst>
          </p:cNvPr>
          <p:cNvSpPr txBox="1"/>
          <p:nvPr/>
        </p:nvSpPr>
        <p:spPr>
          <a:xfrm>
            <a:off x="6172200" y="2645232"/>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492   505</a:t>
            </a:r>
            <a:endParaRPr lang="ja-JP" altLang="en-US" sz="1385" dirty="0">
              <a:latin typeface="Meiryo" charset="-128"/>
              <a:ea typeface="Meiryo" charset="-128"/>
              <a:cs typeface="Meiryo" charset="-128"/>
            </a:endParaRPr>
          </a:p>
        </p:txBody>
      </p:sp>
      <p:sp>
        <p:nvSpPr>
          <p:cNvPr id="58" name="下矢印 21">
            <a:extLst>
              <a:ext uri="{FF2B5EF4-FFF2-40B4-BE49-F238E27FC236}">
                <a16:creationId xmlns:a16="http://schemas.microsoft.com/office/drawing/2014/main" id="{168484CB-2453-4301-A6D6-49C1D6B5E2B5}"/>
              </a:ext>
            </a:extLst>
          </p:cNvPr>
          <p:cNvSpPr/>
          <p:nvPr/>
        </p:nvSpPr>
        <p:spPr>
          <a:xfrm rot="2762765">
            <a:off x="5696157" y="2897312"/>
            <a:ext cx="418212" cy="78199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59" name="下矢印 22">
            <a:extLst>
              <a:ext uri="{FF2B5EF4-FFF2-40B4-BE49-F238E27FC236}">
                <a16:creationId xmlns:a16="http://schemas.microsoft.com/office/drawing/2014/main" id="{545C4B59-0636-4F9D-BD39-1B58033574E6}"/>
              </a:ext>
            </a:extLst>
          </p:cNvPr>
          <p:cNvSpPr/>
          <p:nvPr/>
        </p:nvSpPr>
        <p:spPr>
          <a:xfrm rot="18539681">
            <a:off x="3351308" y="2905519"/>
            <a:ext cx="418212" cy="80758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60" name="下矢印 23">
            <a:extLst>
              <a:ext uri="{FF2B5EF4-FFF2-40B4-BE49-F238E27FC236}">
                <a16:creationId xmlns:a16="http://schemas.microsoft.com/office/drawing/2014/main" id="{8192BCC2-A8DC-4010-8697-FB422845E173}"/>
              </a:ext>
            </a:extLst>
          </p:cNvPr>
          <p:cNvSpPr/>
          <p:nvPr/>
        </p:nvSpPr>
        <p:spPr>
          <a:xfrm>
            <a:off x="4565336" y="2945641"/>
            <a:ext cx="418212" cy="49437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AFBB215-41B0-4955-9ED0-63D4CA867448}"/>
                  </a:ext>
                </a:extLst>
              </p:cNvPr>
              <p:cNvSpPr txBox="1"/>
              <p:nvPr/>
            </p:nvSpPr>
            <p:spPr>
              <a:xfrm>
                <a:off x="1946622" y="3786567"/>
                <a:ext cx="1114226" cy="4744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𝑧</m:t>
                      </m:r>
                      <m:r>
                        <a:rPr lang="en-US" altLang="ja-JP" sz="1800" i="1">
                          <a:latin typeface="Cambria Math" charset="0"/>
                          <a:ea typeface="Meiryo" charset="-128"/>
                          <a:cs typeface="Meiryo" charset="-128"/>
                        </a:rPr>
                        <m:t>=</m:t>
                      </m:r>
                      <m:f>
                        <m:fPr>
                          <m:ctrlPr>
                            <a:rPr lang="mr-IN" altLang="ja-JP" sz="1800" i="1">
                              <a:latin typeface="Cambria Math" panose="02040503050406030204" pitchFamily="18" charset="0"/>
                              <a:ea typeface="Meiryo" charset="-128"/>
                              <a:cs typeface="Meiryo" charset="-128"/>
                            </a:rPr>
                          </m:ctrlPr>
                        </m:fPr>
                        <m:num>
                          <m:r>
                            <a:rPr lang="en-US" altLang="ja-JP" sz="1800" i="1">
                              <a:latin typeface="Cambria Math" charset="0"/>
                              <a:ea typeface="Meiryo" charset="-128"/>
                              <a:cs typeface="Meiryo" charset="-128"/>
                            </a:rPr>
                            <m:t>𝑥</m:t>
                          </m:r>
                          <m:r>
                            <a:rPr lang="en-US" altLang="ja-JP" sz="1800" i="1">
                              <a:latin typeface="Cambria Math" charset="0"/>
                              <a:ea typeface="Meiryo" charset="-128"/>
                              <a:cs typeface="Meiryo" charset="-128"/>
                            </a:rPr>
                            <m:t>−</m:t>
                          </m:r>
                          <m:r>
                            <a:rPr lang="en-US" altLang="ja-JP" sz="1800" i="1">
                              <a:latin typeface="Cambria Math" charset="0"/>
                              <a:ea typeface="Meiryo" charset="-128"/>
                              <a:cs typeface="Meiryo" charset="-128"/>
                            </a:rPr>
                            <m:t>𝜇</m:t>
                          </m:r>
                        </m:num>
                        <m:den>
                          <m:r>
                            <a:rPr lang="mr-IN" altLang="ja-JP" sz="1800" i="1">
                              <a:latin typeface="Cambria Math" charset="0"/>
                              <a:ea typeface="Meiryo" charset="-128"/>
                              <a:cs typeface="Meiryo" charset="-128"/>
                            </a:rPr>
                            <m:t>𝜎</m:t>
                          </m:r>
                        </m:den>
                      </m:f>
                    </m:oMath>
                  </m:oMathPara>
                </a14:m>
                <a:endParaRPr lang="ja-JP" altLang="en-US" sz="1800" dirty="0">
                  <a:latin typeface="Meiryo" charset="-128"/>
                  <a:ea typeface="Meiryo" charset="-128"/>
                  <a:cs typeface="Meiryo" charset="-128"/>
                </a:endParaRPr>
              </a:p>
            </p:txBody>
          </p:sp>
        </mc:Choice>
        <mc:Fallback xmlns="">
          <p:sp>
            <p:nvSpPr>
              <p:cNvPr id="62" name="テキスト ボックス 61">
                <a:extLst>
                  <a:ext uri="{FF2B5EF4-FFF2-40B4-BE49-F238E27FC236}">
                    <a16:creationId xmlns:a16="http://schemas.microsoft.com/office/drawing/2014/main" id="{5AFBB215-41B0-4955-9ED0-63D4CA867448}"/>
                  </a:ext>
                </a:extLst>
              </p:cNvPr>
              <p:cNvSpPr txBox="1">
                <a:spLocks noRot="1" noChangeAspect="1" noMove="1" noResize="1" noEditPoints="1" noAdjustHandles="1" noChangeArrowheads="1" noChangeShapeType="1" noTextEdit="1"/>
              </p:cNvSpPr>
              <p:nvPr/>
            </p:nvSpPr>
            <p:spPr>
              <a:xfrm>
                <a:off x="1946622" y="3786567"/>
                <a:ext cx="1114226" cy="474425"/>
              </a:xfrm>
              <a:prstGeom prst="rect">
                <a:avLst/>
              </a:prstGeom>
              <a:blipFill>
                <a:blip r:embed="rId10"/>
                <a:stretch>
                  <a:fillRect/>
                </a:stretch>
              </a:blipFill>
            </p:spPr>
            <p:txBody>
              <a:bodyPr/>
              <a:lstStyle/>
              <a:p>
                <a:r>
                  <a:rPr lang="ja-JP" altLang="en-US">
                    <a:noFill/>
                  </a:rPr>
                  <a:t> </a:t>
                </a:r>
              </a:p>
            </p:txBody>
          </p:sp>
        </mc:Fallback>
      </mc:AlternateContent>
      <p:sp>
        <p:nvSpPr>
          <p:cNvPr id="63" name="角丸四角形 28">
            <a:extLst>
              <a:ext uri="{FF2B5EF4-FFF2-40B4-BE49-F238E27FC236}">
                <a16:creationId xmlns:a16="http://schemas.microsoft.com/office/drawing/2014/main" id="{B0751C23-898C-4B43-846A-AECE6CA92F4F}"/>
              </a:ext>
            </a:extLst>
          </p:cNvPr>
          <p:cNvSpPr/>
          <p:nvPr/>
        </p:nvSpPr>
        <p:spPr>
          <a:xfrm>
            <a:off x="1671568" y="3475920"/>
            <a:ext cx="1559759" cy="987865"/>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64" name="テキスト ボックス 63">
            <a:extLst>
              <a:ext uri="{FF2B5EF4-FFF2-40B4-BE49-F238E27FC236}">
                <a16:creationId xmlns:a16="http://schemas.microsoft.com/office/drawing/2014/main" id="{89DFE7ED-42A0-465B-A828-998CEABEEA68}"/>
              </a:ext>
            </a:extLst>
          </p:cNvPr>
          <p:cNvSpPr txBox="1"/>
          <p:nvPr/>
        </p:nvSpPr>
        <p:spPr>
          <a:xfrm>
            <a:off x="1994349" y="3360753"/>
            <a:ext cx="1007162" cy="305468"/>
          </a:xfrm>
          <a:prstGeom prst="rect">
            <a:avLst/>
          </a:prstGeom>
          <a:solidFill>
            <a:schemeClr val="bg1"/>
          </a:solidFill>
        </p:spPr>
        <p:txBody>
          <a:bodyPr wrap="square" rtlCol="0">
            <a:spAutoFit/>
          </a:bodyPr>
          <a:lstStyle/>
          <a:p>
            <a:r>
              <a:rPr lang="ja-JP" altLang="en-US" sz="1385" dirty="0">
                <a:latin typeface="Meiryo" charset="-128"/>
                <a:ea typeface="Meiryo" charset="-128"/>
                <a:cs typeface="Meiryo" charset="-128"/>
              </a:rPr>
              <a:t>変換公式</a:t>
            </a:r>
          </a:p>
        </p:txBody>
      </p:sp>
      <p:sp>
        <p:nvSpPr>
          <p:cNvPr id="22" name="テキスト ボックス 21">
            <a:extLst>
              <a:ext uri="{FF2B5EF4-FFF2-40B4-BE49-F238E27FC236}">
                <a16:creationId xmlns:a16="http://schemas.microsoft.com/office/drawing/2014/main" id="{804E3A36-2AC8-45DD-9A92-D2D4F5CBCE9B}"/>
              </a:ext>
            </a:extLst>
          </p:cNvPr>
          <p:cNvSpPr txBox="1"/>
          <p:nvPr/>
        </p:nvSpPr>
        <p:spPr>
          <a:xfrm>
            <a:off x="3938274" y="4802032"/>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 -0.8</a:t>
            </a:r>
            <a:endParaRPr lang="ja-JP" altLang="en-US" sz="1385" dirty="0">
              <a:latin typeface="Meiryo" charset="-128"/>
              <a:ea typeface="Meiryo" charset="-128"/>
              <a:cs typeface="Meiryo" charset="-128"/>
            </a:endParaRPr>
          </a:p>
        </p:txBody>
      </p:sp>
      <p:sp>
        <p:nvSpPr>
          <p:cNvPr id="23" name="テキスト ボックス 22">
            <a:extLst>
              <a:ext uri="{FF2B5EF4-FFF2-40B4-BE49-F238E27FC236}">
                <a16:creationId xmlns:a16="http://schemas.microsoft.com/office/drawing/2014/main" id="{77B5EE95-2256-4AD8-BAF3-219309383A7F}"/>
              </a:ext>
            </a:extLst>
          </p:cNvPr>
          <p:cNvSpPr txBox="1"/>
          <p:nvPr/>
        </p:nvSpPr>
        <p:spPr>
          <a:xfrm>
            <a:off x="4405646" y="4809498"/>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 0.5</a:t>
            </a:r>
            <a:endParaRPr lang="ja-JP" altLang="en-US" sz="1385"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7684752D-C540-4DAF-BF66-C18491644DC2}"/>
                  </a:ext>
                </a:extLst>
              </p:cNvPr>
              <p:cNvSpPr/>
              <p:nvPr/>
            </p:nvSpPr>
            <p:spPr>
              <a:xfrm>
                <a:off x="3568650" y="3910768"/>
                <a:ext cx="874342"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(0,1)</m:t>
                      </m:r>
                    </m:oMath>
                  </m:oMathPara>
                </a14:m>
                <a:endParaRPr lang="ja-JP" altLang="en-US" sz="1661" i="1" dirty="0">
                  <a:latin typeface="Meiryo" charset="-128"/>
                  <a:ea typeface="Meiryo" charset="-128"/>
                  <a:cs typeface="Meiryo" charset="-128"/>
                </a:endParaRPr>
              </a:p>
            </p:txBody>
          </p:sp>
        </mc:Choice>
        <mc:Fallback xmlns="">
          <p:sp>
            <p:nvSpPr>
              <p:cNvPr id="26" name="正方形/長方形 25">
                <a:extLst>
                  <a:ext uri="{FF2B5EF4-FFF2-40B4-BE49-F238E27FC236}">
                    <a16:creationId xmlns:a16="http://schemas.microsoft.com/office/drawing/2014/main" id="{7684752D-C540-4DAF-BF66-C18491644DC2}"/>
                  </a:ext>
                </a:extLst>
              </p:cNvPr>
              <p:cNvSpPr>
                <a:spLocks noRot="1" noChangeAspect="1" noMove="1" noResize="1" noEditPoints="1" noAdjustHandles="1" noChangeArrowheads="1" noChangeShapeType="1" noTextEdit="1"/>
              </p:cNvSpPr>
              <p:nvPr/>
            </p:nvSpPr>
            <p:spPr>
              <a:xfrm>
                <a:off x="3568650" y="3910768"/>
                <a:ext cx="874342" cy="347916"/>
              </a:xfrm>
              <a:prstGeom prst="rect">
                <a:avLst/>
              </a:prstGeom>
              <a:blipFill>
                <a:blip r:embed="rId11"/>
                <a:stretch>
                  <a:fillRect b="-87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043705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BBB62988-F51F-4B13-9DF2-5152B8B251DF}"/>
              </a:ext>
            </a:extLst>
          </p:cNvPr>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3665352" y="3684856"/>
            <a:ext cx="2335398" cy="1123196"/>
          </a:xfrm>
          <a:prstGeom prst="rect">
            <a:avLst/>
          </a:prstGeom>
        </p:spPr>
      </p:pic>
      <p:pic>
        <p:nvPicPr>
          <p:cNvPr id="50" name="図 49">
            <a:extLst>
              <a:ext uri="{FF2B5EF4-FFF2-40B4-BE49-F238E27FC236}">
                <a16:creationId xmlns:a16="http://schemas.microsoft.com/office/drawing/2014/main" id="{CB813179-F965-43D8-B85E-6C0E6C9CB0CF}"/>
              </a:ext>
            </a:extLst>
          </p:cNvPr>
          <p:cNvPicPr>
            <a:picLocks/>
          </p:cNvPicPr>
          <p:nvPr/>
        </p:nvPicPr>
        <p:blipFill>
          <a:blip r:embed="rId4" cstate="email">
            <a:alphaModFix/>
            <a:extLst>
              <a:ext uri="{28A0092B-C50C-407E-A947-70E740481C1C}">
                <a14:useLocalDpi xmlns:a14="http://schemas.microsoft.com/office/drawing/2010/main"/>
              </a:ext>
            </a:extLst>
          </a:blip>
          <a:stretch>
            <a:fillRect/>
          </a:stretch>
        </p:blipFill>
        <p:spPr>
          <a:xfrm>
            <a:off x="4037883" y="1725424"/>
            <a:ext cx="1562818" cy="919808"/>
          </a:xfrm>
          <a:prstGeom prst="rect">
            <a:avLst/>
          </a:prstGeom>
        </p:spPr>
      </p:pic>
      <p:pic>
        <p:nvPicPr>
          <p:cNvPr id="49" name="図 48">
            <a:extLst>
              <a:ext uri="{FF2B5EF4-FFF2-40B4-BE49-F238E27FC236}">
                <a16:creationId xmlns:a16="http://schemas.microsoft.com/office/drawing/2014/main" id="{91D5550D-CBC8-472D-BBE8-0556411303ED}"/>
              </a:ext>
            </a:extLst>
          </p:cNvPr>
          <p:cNvPicPr>
            <a:picLocks/>
          </p:cNvPicPr>
          <p:nvPr/>
        </p:nvPicPr>
        <p:blipFill>
          <a:blip r:embed="rId5" cstate="email">
            <a:alphaModFix/>
            <a:extLst>
              <a:ext uri="{28A0092B-C50C-407E-A947-70E740481C1C}">
                <a14:useLocalDpi xmlns:a14="http://schemas.microsoft.com/office/drawing/2010/main"/>
              </a:ext>
            </a:extLst>
          </a:blip>
          <a:stretch>
            <a:fillRect/>
          </a:stretch>
        </p:blipFill>
        <p:spPr>
          <a:xfrm>
            <a:off x="1391995" y="1838289"/>
            <a:ext cx="2645888" cy="807962"/>
          </a:xfrm>
          <a:prstGeom prst="rect">
            <a:avLst/>
          </a:prstGeom>
        </p:spPr>
      </p:pic>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66CEFEF-FE15-422C-AA6C-397A9EE40C8B}"/>
                  </a:ext>
                </a:extLst>
              </p:cNvPr>
              <p:cNvSpPr/>
              <p:nvPr/>
            </p:nvSpPr>
            <p:spPr>
              <a:xfrm>
                <a:off x="1976641" y="1297058"/>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46" name="正方形/長方形 45">
                <a:extLst>
                  <a:ext uri="{FF2B5EF4-FFF2-40B4-BE49-F238E27FC236}">
                    <a16:creationId xmlns:a16="http://schemas.microsoft.com/office/drawing/2014/main" id="{A66CEFEF-FE15-422C-AA6C-397A9EE40C8B}"/>
                  </a:ext>
                </a:extLst>
              </p:cNvPr>
              <p:cNvSpPr>
                <a:spLocks noRot="1" noChangeAspect="1" noMove="1" noResize="1" noEditPoints="1" noAdjustHandles="1" noChangeArrowheads="1" noChangeShapeType="1" noTextEdit="1"/>
              </p:cNvSpPr>
              <p:nvPr/>
            </p:nvSpPr>
            <p:spPr>
              <a:xfrm>
                <a:off x="1976641" y="1297058"/>
                <a:ext cx="1230209" cy="347916"/>
              </a:xfrm>
              <a:prstGeom prst="rect">
                <a:avLst/>
              </a:prstGeom>
              <a:blipFill>
                <a:blip r:embed="rId6"/>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FD686D62-BB5C-4063-90EF-7429D5992B48}"/>
                  </a:ext>
                </a:extLst>
              </p:cNvPr>
              <p:cNvSpPr/>
              <p:nvPr/>
            </p:nvSpPr>
            <p:spPr>
              <a:xfrm>
                <a:off x="4277960" y="1292242"/>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47" name="正方形/長方形 46">
                <a:extLst>
                  <a:ext uri="{FF2B5EF4-FFF2-40B4-BE49-F238E27FC236}">
                    <a16:creationId xmlns:a16="http://schemas.microsoft.com/office/drawing/2014/main" id="{FD686D62-BB5C-4063-90EF-7429D5992B48}"/>
                  </a:ext>
                </a:extLst>
              </p:cNvPr>
              <p:cNvSpPr>
                <a:spLocks noRot="1" noChangeAspect="1" noMove="1" noResize="1" noEditPoints="1" noAdjustHandles="1" noChangeArrowheads="1" noChangeShapeType="1" noTextEdit="1"/>
              </p:cNvSpPr>
              <p:nvPr/>
            </p:nvSpPr>
            <p:spPr>
              <a:xfrm>
                <a:off x="4277960" y="1292242"/>
                <a:ext cx="992964" cy="347916"/>
              </a:xfrm>
              <a:prstGeom prst="rect">
                <a:avLst/>
              </a:prstGeom>
              <a:blipFill>
                <a:blip r:embed="rId7"/>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A727DD89-F241-47AA-9729-E95E71D62964}"/>
                  </a:ext>
                </a:extLst>
              </p:cNvPr>
              <p:cNvSpPr/>
              <p:nvPr/>
            </p:nvSpPr>
            <p:spPr>
              <a:xfrm>
                <a:off x="6229740" y="1294449"/>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48" name="正方形/長方形 47">
                <a:extLst>
                  <a:ext uri="{FF2B5EF4-FFF2-40B4-BE49-F238E27FC236}">
                    <a16:creationId xmlns:a16="http://schemas.microsoft.com/office/drawing/2014/main" id="{A727DD89-F241-47AA-9729-E95E71D62964}"/>
                  </a:ext>
                </a:extLst>
              </p:cNvPr>
              <p:cNvSpPr>
                <a:spLocks noRot="1" noChangeAspect="1" noMove="1" noResize="1" noEditPoints="1" noAdjustHandles="1" noChangeArrowheads="1" noChangeShapeType="1" noTextEdit="1"/>
              </p:cNvSpPr>
              <p:nvPr/>
            </p:nvSpPr>
            <p:spPr>
              <a:xfrm>
                <a:off x="6229740" y="1294449"/>
                <a:ext cx="1230209" cy="347916"/>
              </a:xfrm>
              <a:prstGeom prst="rect">
                <a:avLst/>
              </a:prstGeom>
              <a:blipFill>
                <a:blip r:embed="rId8"/>
                <a:stretch>
                  <a:fillRect b="-10526"/>
                </a:stretch>
              </a:blipFill>
            </p:spPr>
            <p:txBody>
              <a:bodyPr/>
              <a:lstStyle/>
              <a:p>
                <a:r>
                  <a:rPr lang="ja-JP" altLang="en-US">
                    <a:noFill/>
                  </a:rPr>
                  <a:t> </a:t>
                </a:r>
              </a:p>
            </p:txBody>
          </p:sp>
        </mc:Fallback>
      </mc:AlternateContent>
      <p:pic>
        <p:nvPicPr>
          <p:cNvPr id="51" name="図 50">
            <a:extLst>
              <a:ext uri="{FF2B5EF4-FFF2-40B4-BE49-F238E27FC236}">
                <a16:creationId xmlns:a16="http://schemas.microsoft.com/office/drawing/2014/main" id="{68BB916E-ED84-4906-B5C2-13613A564D33}"/>
              </a:ext>
            </a:extLst>
          </p:cNvPr>
          <p:cNvPicPr>
            <a:picLocks/>
          </p:cNvPicPr>
          <p:nvPr/>
        </p:nvPicPr>
        <p:blipFill>
          <a:blip r:embed="rId9" cstate="email">
            <a:alphaModFix/>
            <a:extLst>
              <a:ext uri="{28A0092B-C50C-407E-A947-70E740481C1C}">
                <a14:useLocalDpi xmlns:a14="http://schemas.microsoft.com/office/drawing/2010/main"/>
              </a:ext>
            </a:extLst>
          </a:blip>
          <a:stretch>
            <a:fillRect/>
          </a:stretch>
        </p:blipFill>
        <p:spPr>
          <a:xfrm>
            <a:off x="5802989" y="1938264"/>
            <a:ext cx="2083710" cy="689200"/>
          </a:xfrm>
          <a:prstGeom prst="rect">
            <a:avLst/>
          </a:prstGeom>
        </p:spPr>
      </p:pic>
      <p:sp>
        <p:nvSpPr>
          <p:cNvPr id="52" name="テキスト ボックス 51">
            <a:extLst>
              <a:ext uri="{FF2B5EF4-FFF2-40B4-BE49-F238E27FC236}">
                <a16:creationId xmlns:a16="http://schemas.microsoft.com/office/drawing/2014/main" id="{CB0641CB-DB59-45DD-B0E3-111529A5F2A6}"/>
              </a:ext>
            </a:extLst>
          </p:cNvPr>
          <p:cNvSpPr txBox="1"/>
          <p:nvPr/>
        </p:nvSpPr>
        <p:spPr>
          <a:xfrm>
            <a:off x="2003627"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96   135</a:t>
            </a:r>
            <a:endParaRPr lang="ja-JP" altLang="en-US" sz="1385" dirty="0">
              <a:latin typeface="Meiryo" charset="-128"/>
              <a:ea typeface="Meiryo" charset="-128"/>
              <a:cs typeface="Meiryo" charset="-128"/>
            </a:endParaRPr>
          </a:p>
        </p:txBody>
      </p:sp>
      <p:sp>
        <p:nvSpPr>
          <p:cNvPr id="53" name="テキスト ボックス 52">
            <a:extLst>
              <a:ext uri="{FF2B5EF4-FFF2-40B4-BE49-F238E27FC236}">
                <a16:creationId xmlns:a16="http://schemas.microsoft.com/office/drawing/2014/main" id="{2A796BB2-27C0-45B1-9874-144E1785902F}"/>
              </a:ext>
            </a:extLst>
          </p:cNvPr>
          <p:cNvSpPr txBox="1"/>
          <p:nvPr/>
        </p:nvSpPr>
        <p:spPr>
          <a:xfrm>
            <a:off x="4211453"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9.2   10.5</a:t>
            </a:r>
            <a:endParaRPr lang="ja-JP" altLang="en-US" sz="1385" dirty="0">
              <a:latin typeface="Meiryo" charset="-128"/>
              <a:ea typeface="Meiryo" charset="-128"/>
              <a:cs typeface="Meiryo" charset="-128"/>
            </a:endParaRPr>
          </a:p>
        </p:txBody>
      </p:sp>
      <p:sp>
        <p:nvSpPr>
          <p:cNvPr id="54" name="テキスト ボックス 53">
            <a:extLst>
              <a:ext uri="{FF2B5EF4-FFF2-40B4-BE49-F238E27FC236}">
                <a16:creationId xmlns:a16="http://schemas.microsoft.com/office/drawing/2014/main" id="{9B85B725-9E58-452F-ADD7-F33B3BF8E69A}"/>
              </a:ext>
            </a:extLst>
          </p:cNvPr>
          <p:cNvSpPr txBox="1"/>
          <p:nvPr/>
        </p:nvSpPr>
        <p:spPr>
          <a:xfrm>
            <a:off x="6172200" y="2645232"/>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492   505</a:t>
            </a:r>
            <a:endParaRPr lang="ja-JP" altLang="en-US" sz="1385" dirty="0">
              <a:latin typeface="Meiryo" charset="-128"/>
              <a:ea typeface="Meiryo" charset="-128"/>
              <a:cs typeface="Meiryo" charset="-128"/>
            </a:endParaRPr>
          </a:p>
        </p:txBody>
      </p:sp>
      <p:sp>
        <p:nvSpPr>
          <p:cNvPr id="58" name="下矢印 21">
            <a:extLst>
              <a:ext uri="{FF2B5EF4-FFF2-40B4-BE49-F238E27FC236}">
                <a16:creationId xmlns:a16="http://schemas.microsoft.com/office/drawing/2014/main" id="{168484CB-2453-4301-A6D6-49C1D6B5E2B5}"/>
              </a:ext>
            </a:extLst>
          </p:cNvPr>
          <p:cNvSpPr/>
          <p:nvPr/>
        </p:nvSpPr>
        <p:spPr>
          <a:xfrm rot="2762765">
            <a:off x="5696157" y="2897312"/>
            <a:ext cx="418212" cy="78199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59" name="下矢印 22">
            <a:extLst>
              <a:ext uri="{FF2B5EF4-FFF2-40B4-BE49-F238E27FC236}">
                <a16:creationId xmlns:a16="http://schemas.microsoft.com/office/drawing/2014/main" id="{545C4B59-0636-4F9D-BD39-1B58033574E6}"/>
              </a:ext>
            </a:extLst>
          </p:cNvPr>
          <p:cNvSpPr/>
          <p:nvPr/>
        </p:nvSpPr>
        <p:spPr>
          <a:xfrm rot="18539681">
            <a:off x="3351308" y="2905519"/>
            <a:ext cx="418212" cy="80758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60" name="下矢印 23">
            <a:extLst>
              <a:ext uri="{FF2B5EF4-FFF2-40B4-BE49-F238E27FC236}">
                <a16:creationId xmlns:a16="http://schemas.microsoft.com/office/drawing/2014/main" id="{8192BCC2-A8DC-4010-8697-FB422845E173}"/>
              </a:ext>
            </a:extLst>
          </p:cNvPr>
          <p:cNvSpPr/>
          <p:nvPr/>
        </p:nvSpPr>
        <p:spPr>
          <a:xfrm>
            <a:off x="4565336" y="2945641"/>
            <a:ext cx="418212" cy="49437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AFBB215-41B0-4955-9ED0-63D4CA867448}"/>
                  </a:ext>
                </a:extLst>
              </p:cNvPr>
              <p:cNvSpPr txBox="1"/>
              <p:nvPr/>
            </p:nvSpPr>
            <p:spPr>
              <a:xfrm>
                <a:off x="1946622" y="3786567"/>
                <a:ext cx="1114226" cy="4744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𝑧</m:t>
                      </m:r>
                      <m:r>
                        <a:rPr lang="en-US" altLang="ja-JP" sz="1800" i="1">
                          <a:latin typeface="Cambria Math" charset="0"/>
                          <a:ea typeface="Meiryo" charset="-128"/>
                          <a:cs typeface="Meiryo" charset="-128"/>
                        </a:rPr>
                        <m:t>=</m:t>
                      </m:r>
                      <m:f>
                        <m:fPr>
                          <m:ctrlPr>
                            <a:rPr lang="mr-IN" altLang="ja-JP" sz="1800" i="1">
                              <a:latin typeface="Cambria Math" panose="02040503050406030204" pitchFamily="18" charset="0"/>
                              <a:ea typeface="Meiryo" charset="-128"/>
                              <a:cs typeface="Meiryo" charset="-128"/>
                            </a:rPr>
                          </m:ctrlPr>
                        </m:fPr>
                        <m:num>
                          <m:r>
                            <a:rPr lang="en-US" altLang="ja-JP" sz="1800" i="1">
                              <a:latin typeface="Cambria Math" charset="0"/>
                              <a:ea typeface="Meiryo" charset="-128"/>
                              <a:cs typeface="Meiryo" charset="-128"/>
                            </a:rPr>
                            <m:t>𝑥</m:t>
                          </m:r>
                          <m:r>
                            <a:rPr lang="en-US" altLang="ja-JP" sz="1800" i="1">
                              <a:latin typeface="Cambria Math" charset="0"/>
                              <a:ea typeface="Meiryo" charset="-128"/>
                              <a:cs typeface="Meiryo" charset="-128"/>
                            </a:rPr>
                            <m:t>−</m:t>
                          </m:r>
                          <m:r>
                            <a:rPr lang="en-US" altLang="ja-JP" sz="1800" i="1">
                              <a:latin typeface="Cambria Math" charset="0"/>
                              <a:ea typeface="Meiryo" charset="-128"/>
                              <a:cs typeface="Meiryo" charset="-128"/>
                            </a:rPr>
                            <m:t>𝜇</m:t>
                          </m:r>
                        </m:num>
                        <m:den>
                          <m:r>
                            <a:rPr lang="mr-IN" altLang="ja-JP" sz="1800" i="1">
                              <a:latin typeface="Cambria Math" charset="0"/>
                              <a:ea typeface="Meiryo" charset="-128"/>
                              <a:cs typeface="Meiryo" charset="-128"/>
                            </a:rPr>
                            <m:t>𝜎</m:t>
                          </m:r>
                        </m:den>
                      </m:f>
                    </m:oMath>
                  </m:oMathPara>
                </a14:m>
                <a:endParaRPr lang="ja-JP" altLang="en-US" sz="1800" dirty="0">
                  <a:latin typeface="Meiryo" charset="-128"/>
                  <a:ea typeface="Meiryo" charset="-128"/>
                  <a:cs typeface="Meiryo" charset="-128"/>
                </a:endParaRPr>
              </a:p>
            </p:txBody>
          </p:sp>
        </mc:Choice>
        <mc:Fallback xmlns="">
          <p:sp>
            <p:nvSpPr>
              <p:cNvPr id="62" name="テキスト ボックス 61">
                <a:extLst>
                  <a:ext uri="{FF2B5EF4-FFF2-40B4-BE49-F238E27FC236}">
                    <a16:creationId xmlns:a16="http://schemas.microsoft.com/office/drawing/2014/main" id="{5AFBB215-41B0-4955-9ED0-63D4CA867448}"/>
                  </a:ext>
                </a:extLst>
              </p:cNvPr>
              <p:cNvSpPr txBox="1">
                <a:spLocks noRot="1" noChangeAspect="1" noMove="1" noResize="1" noEditPoints="1" noAdjustHandles="1" noChangeArrowheads="1" noChangeShapeType="1" noTextEdit="1"/>
              </p:cNvSpPr>
              <p:nvPr/>
            </p:nvSpPr>
            <p:spPr>
              <a:xfrm>
                <a:off x="1946622" y="3786567"/>
                <a:ext cx="1114226" cy="474425"/>
              </a:xfrm>
              <a:prstGeom prst="rect">
                <a:avLst/>
              </a:prstGeom>
              <a:blipFill>
                <a:blip r:embed="rId10"/>
                <a:stretch>
                  <a:fillRect/>
                </a:stretch>
              </a:blipFill>
            </p:spPr>
            <p:txBody>
              <a:bodyPr/>
              <a:lstStyle/>
              <a:p>
                <a:r>
                  <a:rPr lang="ja-JP" altLang="en-US">
                    <a:noFill/>
                  </a:rPr>
                  <a:t> </a:t>
                </a:r>
              </a:p>
            </p:txBody>
          </p:sp>
        </mc:Fallback>
      </mc:AlternateContent>
      <p:sp>
        <p:nvSpPr>
          <p:cNvPr id="63" name="角丸四角形 28">
            <a:extLst>
              <a:ext uri="{FF2B5EF4-FFF2-40B4-BE49-F238E27FC236}">
                <a16:creationId xmlns:a16="http://schemas.microsoft.com/office/drawing/2014/main" id="{B0751C23-898C-4B43-846A-AECE6CA92F4F}"/>
              </a:ext>
            </a:extLst>
          </p:cNvPr>
          <p:cNvSpPr/>
          <p:nvPr/>
        </p:nvSpPr>
        <p:spPr>
          <a:xfrm>
            <a:off x="1671568" y="3475920"/>
            <a:ext cx="1559759" cy="987865"/>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64" name="テキスト ボックス 63">
            <a:extLst>
              <a:ext uri="{FF2B5EF4-FFF2-40B4-BE49-F238E27FC236}">
                <a16:creationId xmlns:a16="http://schemas.microsoft.com/office/drawing/2014/main" id="{89DFE7ED-42A0-465B-A828-998CEABEEA68}"/>
              </a:ext>
            </a:extLst>
          </p:cNvPr>
          <p:cNvSpPr txBox="1"/>
          <p:nvPr/>
        </p:nvSpPr>
        <p:spPr>
          <a:xfrm>
            <a:off x="1994349" y="3360753"/>
            <a:ext cx="1007162" cy="305468"/>
          </a:xfrm>
          <a:prstGeom prst="rect">
            <a:avLst/>
          </a:prstGeom>
          <a:solidFill>
            <a:schemeClr val="bg1"/>
          </a:solidFill>
        </p:spPr>
        <p:txBody>
          <a:bodyPr wrap="square" rtlCol="0">
            <a:spAutoFit/>
          </a:bodyPr>
          <a:lstStyle/>
          <a:p>
            <a:r>
              <a:rPr lang="ja-JP" altLang="en-US" sz="1385" dirty="0">
                <a:latin typeface="Meiryo" charset="-128"/>
                <a:ea typeface="Meiryo" charset="-128"/>
                <a:cs typeface="Meiryo" charset="-128"/>
              </a:rPr>
              <a:t>変換公式</a:t>
            </a:r>
          </a:p>
        </p:txBody>
      </p:sp>
      <p:sp>
        <p:nvSpPr>
          <p:cNvPr id="22" name="テキスト ボックス 21">
            <a:extLst>
              <a:ext uri="{FF2B5EF4-FFF2-40B4-BE49-F238E27FC236}">
                <a16:creationId xmlns:a16="http://schemas.microsoft.com/office/drawing/2014/main" id="{804E3A36-2AC8-45DD-9A92-D2D4F5CBCE9B}"/>
              </a:ext>
            </a:extLst>
          </p:cNvPr>
          <p:cNvSpPr txBox="1"/>
          <p:nvPr/>
        </p:nvSpPr>
        <p:spPr>
          <a:xfrm>
            <a:off x="3938274" y="4802032"/>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 -0.8</a:t>
            </a:r>
            <a:endParaRPr lang="ja-JP" altLang="en-US" sz="1385" dirty="0">
              <a:latin typeface="Meiryo" charset="-128"/>
              <a:ea typeface="Meiryo" charset="-128"/>
              <a:cs typeface="Meiryo" charset="-128"/>
            </a:endParaRPr>
          </a:p>
        </p:txBody>
      </p:sp>
      <p:sp>
        <p:nvSpPr>
          <p:cNvPr id="23" name="テキスト ボックス 22">
            <a:extLst>
              <a:ext uri="{FF2B5EF4-FFF2-40B4-BE49-F238E27FC236}">
                <a16:creationId xmlns:a16="http://schemas.microsoft.com/office/drawing/2014/main" id="{77B5EE95-2256-4AD8-BAF3-219309383A7F}"/>
              </a:ext>
            </a:extLst>
          </p:cNvPr>
          <p:cNvSpPr txBox="1"/>
          <p:nvPr/>
        </p:nvSpPr>
        <p:spPr>
          <a:xfrm>
            <a:off x="4405646" y="4809498"/>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 0.5</a:t>
            </a:r>
            <a:endParaRPr lang="ja-JP" altLang="en-US" sz="1385"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4" name="角丸四角形吹き出し 34">
                <a:extLst>
                  <a:ext uri="{FF2B5EF4-FFF2-40B4-BE49-F238E27FC236}">
                    <a16:creationId xmlns:a16="http://schemas.microsoft.com/office/drawing/2014/main" id="{BC1272CA-0189-4CB4-917F-A0673F171A43}"/>
                  </a:ext>
                </a:extLst>
              </p:cNvPr>
              <p:cNvSpPr/>
              <p:nvPr/>
            </p:nvSpPr>
            <p:spPr>
              <a:xfrm>
                <a:off x="6140373" y="3756672"/>
                <a:ext cx="2057400" cy="489782"/>
              </a:xfrm>
              <a:prstGeom prst="wedgeRoundRectCallout">
                <a:avLst>
                  <a:gd name="adj1" fmla="val -88830"/>
                  <a:gd name="adj2" fmla="val 4554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1385" i="1">
                          <a:solidFill>
                            <a:schemeClr val="tx1"/>
                          </a:solidFill>
                          <a:latin typeface="Cambria Math" charset="0"/>
                          <a:ea typeface="Meiryo" charset="-128"/>
                          <a:cs typeface="Meiryo" charset="-128"/>
                        </a:rPr>
                        <m:t>𝑁</m:t>
                      </m:r>
                      <m:d>
                        <m:dPr>
                          <m:ctrlPr>
                            <a:rPr lang="en-US" altLang="ja-JP" sz="1385" i="1">
                              <a:solidFill>
                                <a:schemeClr val="tx1"/>
                              </a:solidFill>
                              <a:latin typeface="Cambria Math" panose="02040503050406030204" pitchFamily="18" charset="0"/>
                              <a:ea typeface="Meiryo" charset="-128"/>
                              <a:cs typeface="Meiryo" charset="-128"/>
                            </a:rPr>
                          </m:ctrlPr>
                        </m:dPr>
                        <m:e>
                          <m:r>
                            <a:rPr lang="en-US" altLang="ja-JP" sz="1385" i="1">
                              <a:solidFill>
                                <a:schemeClr val="tx1"/>
                              </a:solidFill>
                              <a:latin typeface="Cambria Math" charset="0"/>
                              <a:ea typeface="Meiryo" charset="-128"/>
                              <a:cs typeface="Meiryo" charset="-128"/>
                            </a:rPr>
                            <m:t>0,1</m:t>
                          </m:r>
                        </m:e>
                      </m:d>
                      <m:r>
                        <a:rPr lang="ja-JP" altLang="en-US" sz="1385" i="1">
                          <a:solidFill>
                            <a:schemeClr val="tx1"/>
                          </a:solidFill>
                          <a:latin typeface="Cambria Math" charset="0"/>
                          <a:ea typeface="Meiryo" charset="-128"/>
                          <a:cs typeface="Meiryo" charset="-128"/>
                        </a:rPr>
                        <m:t>の面積は既知</m:t>
                      </m:r>
                    </m:oMath>
                  </m:oMathPara>
                </a14:m>
                <a:endParaRPr lang="ja-JP" altLang="en-US" sz="1385" i="1" dirty="0">
                  <a:solidFill>
                    <a:schemeClr val="tx1"/>
                  </a:solidFill>
                  <a:latin typeface="Meiryo" charset="-128"/>
                  <a:ea typeface="Meiryo" charset="-128"/>
                  <a:cs typeface="Meiryo" charset="-128"/>
                </a:endParaRPr>
              </a:p>
            </p:txBody>
          </p:sp>
        </mc:Choice>
        <mc:Fallback xmlns="">
          <p:sp>
            <p:nvSpPr>
              <p:cNvPr id="24" name="角丸四角形吹き出し 34">
                <a:extLst>
                  <a:ext uri="{FF2B5EF4-FFF2-40B4-BE49-F238E27FC236}">
                    <a16:creationId xmlns:a16="http://schemas.microsoft.com/office/drawing/2014/main" id="{BC1272CA-0189-4CB4-917F-A0673F171A43}"/>
                  </a:ext>
                </a:extLst>
              </p:cNvPr>
              <p:cNvSpPr>
                <a:spLocks noRot="1" noChangeAspect="1" noMove="1" noResize="1" noEditPoints="1" noAdjustHandles="1" noChangeArrowheads="1" noChangeShapeType="1" noTextEdit="1"/>
              </p:cNvSpPr>
              <p:nvPr/>
            </p:nvSpPr>
            <p:spPr>
              <a:xfrm>
                <a:off x="6140373" y="3756672"/>
                <a:ext cx="2057400" cy="489782"/>
              </a:xfrm>
              <a:prstGeom prst="wedgeRoundRectCallout">
                <a:avLst>
                  <a:gd name="adj1" fmla="val -88830"/>
                  <a:gd name="adj2" fmla="val 45547"/>
                  <a:gd name="adj3" fmla="val 16667"/>
                </a:avLst>
              </a:prstGeom>
              <a:blipFill>
                <a:blip r:embed="rId11"/>
                <a:stretch>
                  <a:fillRect/>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D3889366-8FA5-4F59-9960-16FA465AF9D7}"/>
                  </a:ext>
                </a:extLst>
              </p:cNvPr>
              <p:cNvSpPr/>
              <p:nvPr/>
            </p:nvSpPr>
            <p:spPr>
              <a:xfrm>
                <a:off x="3568650" y="3910768"/>
                <a:ext cx="874342"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(0,1)</m:t>
                      </m:r>
                    </m:oMath>
                  </m:oMathPara>
                </a14:m>
                <a:endParaRPr lang="ja-JP" altLang="en-US" sz="1661" i="1" dirty="0">
                  <a:latin typeface="Meiryo" charset="-128"/>
                  <a:ea typeface="Meiryo" charset="-128"/>
                  <a:cs typeface="Meiryo" charset="-128"/>
                </a:endParaRPr>
              </a:p>
            </p:txBody>
          </p:sp>
        </mc:Choice>
        <mc:Fallback xmlns="">
          <p:sp>
            <p:nvSpPr>
              <p:cNvPr id="25" name="正方形/長方形 24">
                <a:extLst>
                  <a:ext uri="{FF2B5EF4-FFF2-40B4-BE49-F238E27FC236}">
                    <a16:creationId xmlns:a16="http://schemas.microsoft.com/office/drawing/2014/main" id="{D3889366-8FA5-4F59-9960-16FA465AF9D7}"/>
                  </a:ext>
                </a:extLst>
              </p:cNvPr>
              <p:cNvSpPr>
                <a:spLocks noRot="1" noChangeAspect="1" noMove="1" noResize="1" noEditPoints="1" noAdjustHandles="1" noChangeArrowheads="1" noChangeShapeType="1" noTextEdit="1"/>
              </p:cNvSpPr>
              <p:nvPr/>
            </p:nvSpPr>
            <p:spPr>
              <a:xfrm>
                <a:off x="3568650" y="3910768"/>
                <a:ext cx="874342" cy="347916"/>
              </a:xfrm>
              <a:prstGeom prst="rect">
                <a:avLst/>
              </a:prstGeom>
              <a:blipFill>
                <a:blip r:embed="rId12"/>
                <a:stretch>
                  <a:fillRect b="-87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462318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BBB62988-F51F-4B13-9DF2-5152B8B251DF}"/>
              </a:ext>
            </a:extLst>
          </p:cNvPr>
          <p:cNvPicPr>
            <a:picLocks/>
          </p:cNvPicPr>
          <p:nvPr/>
        </p:nvPicPr>
        <p:blipFill>
          <a:blip r:embed="rId3" cstate="email">
            <a:alphaModFix/>
            <a:extLst>
              <a:ext uri="{28A0092B-C50C-407E-A947-70E740481C1C}">
                <a14:useLocalDpi xmlns:a14="http://schemas.microsoft.com/office/drawing/2010/main"/>
              </a:ext>
            </a:extLst>
          </a:blip>
          <a:stretch>
            <a:fillRect/>
          </a:stretch>
        </p:blipFill>
        <p:spPr>
          <a:xfrm>
            <a:off x="3665352" y="3684856"/>
            <a:ext cx="2335398" cy="1123196"/>
          </a:xfrm>
          <a:prstGeom prst="rect">
            <a:avLst/>
          </a:prstGeom>
        </p:spPr>
      </p:pic>
      <p:pic>
        <p:nvPicPr>
          <p:cNvPr id="50" name="図 49">
            <a:extLst>
              <a:ext uri="{FF2B5EF4-FFF2-40B4-BE49-F238E27FC236}">
                <a16:creationId xmlns:a16="http://schemas.microsoft.com/office/drawing/2014/main" id="{CB813179-F965-43D8-B85E-6C0E6C9CB0CF}"/>
              </a:ext>
            </a:extLst>
          </p:cNvPr>
          <p:cNvPicPr>
            <a:picLocks/>
          </p:cNvPicPr>
          <p:nvPr/>
        </p:nvPicPr>
        <p:blipFill>
          <a:blip r:embed="rId4" cstate="email">
            <a:alphaModFix/>
            <a:extLst>
              <a:ext uri="{28A0092B-C50C-407E-A947-70E740481C1C}">
                <a14:useLocalDpi xmlns:a14="http://schemas.microsoft.com/office/drawing/2010/main"/>
              </a:ext>
            </a:extLst>
          </a:blip>
          <a:stretch>
            <a:fillRect/>
          </a:stretch>
        </p:blipFill>
        <p:spPr>
          <a:xfrm>
            <a:off x="4037883" y="1725424"/>
            <a:ext cx="1562818" cy="919808"/>
          </a:xfrm>
          <a:prstGeom prst="rect">
            <a:avLst/>
          </a:prstGeom>
        </p:spPr>
      </p:pic>
      <p:pic>
        <p:nvPicPr>
          <p:cNvPr id="49" name="図 48">
            <a:extLst>
              <a:ext uri="{FF2B5EF4-FFF2-40B4-BE49-F238E27FC236}">
                <a16:creationId xmlns:a16="http://schemas.microsoft.com/office/drawing/2014/main" id="{91D5550D-CBC8-472D-BBE8-0556411303ED}"/>
              </a:ext>
            </a:extLst>
          </p:cNvPr>
          <p:cNvPicPr>
            <a:picLocks/>
          </p:cNvPicPr>
          <p:nvPr/>
        </p:nvPicPr>
        <p:blipFill>
          <a:blip r:embed="rId5" cstate="email">
            <a:alphaModFix/>
            <a:extLst>
              <a:ext uri="{28A0092B-C50C-407E-A947-70E740481C1C}">
                <a14:useLocalDpi xmlns:a14="http://schemas.microsoft.com/office/drawing/2010/main"/>
              </a:ext>
            </a:extLst>
          </a:blip>
          <a:stretch>
            <a:fillRect/>
          </a:stretch>
        </p:blipFill>
        <p:spPr>
          <a:xfrm>
            <a:off x="1391995" y="1838289"/>
            <a:ext cx="2645888" cy="807962"/>
          </a:xfrm>
          <a:prstGeom prst="rect">
            <a:avLst/>
          </a:prstGeom>
        </p:spPr>
      </p:pic>
      <p:sp>
        <p:nvSpPr>
          <p:cNvPr id="2" name="タイトル 1"/>
          <p:cNvSpPr>
            <a:spLocks noGrp="1"/>
          </p:cNvSpPr>
          <p:nvPr>
            <p:ph type="title"/>
          </p:nvPr>
        </p:nvSpPr>
        <p:spPr/>
        <p:txBody>
          <a:bodyPr/>
          <a:lstStyle/>
          <a:p>
            <a:r>
              <a:rPr lang="ja-JP" altLang="en-US" b="1" dirty="0"/>
              <a:t>一つの正規分布に統一する</a:t>
            </a:r>
            <a:endParaRPr kumimoji="1" lang="ja-JP" altLang="en-US" dirty="0"/>
          </a:p>
        </p:txBody>
      </p:sp>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66CEFEF-FE15-422C-AA6C-397A9EE40C8B}"/>
                  </a:ext>
                </a:extLst>
              </p:cNvPr>
              <p:cNvSpPr/>
              <p:nvPr/>
            </p:nvSpPr>
            <p:spPr>
              <a:xfrm>
                <a:off x="1976641" y="1297058"/>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(120,30)</m:t>
                      </m:r>
                    </m:oMath>
                  </m:oMathPara>
                </a14:m>
                <a:endParaRPr lang="ja-JP" altLang="en-US" sz="1661" i="1" dirty="0">
                  <a:latin typeface="Meiryo" charset="-128"/>
                  <a:ea typeface="Meiryo" charset="-128"/>
                  <a:cs typeface="Meiryo" charset="-128"/>
                </a:endParaRPr>
              </a:p>
            </p:txBody>
          </p:sp>
        </mc:Choice>
        <mc:Fallback xmlns="">
          <p:sp>
            <p:nvSpPr>
              <p:cNvPr id="46" name="正方形/長方形 45">
                <a:extLst>
                  <a:ext uri="{FF2B5EF4-FFF2-40B4-BE49-F238E27FC236}">
                    <a16:creationId xmlns:a16="http://schemas.microsoft.com/office/drawing/2014/main" id="{A66CEFEF-FE15-422C-AA6C-397A9EE40C8B}"/>
                  </a:ext>
                </a:extLst>
              </p:cNvPr>
              <p:cNvSpPr>
                <a:spLocks noRot="1" noChangeAspect="1" noMove="1" noResize="1" noEditPoints="1" noAdjustHandles="1" noChangeArrowheads="1" noChangeShapeType="1" noTextEdit="1"/>
              </p:cNvSpPr>
              <p:nvPr/>
            </p:nvSpPr>
            <p:spPr>
              <a:xfrm>
                <a:off x="1976641" y="1297058"/>
                <a:ext cx="1230209" cy="347916"/>
              </a:xfrm>
              <a:prstGeom prst="rect">
                <a:avLst/>
              </a:prstGeom>
              <a:blipFill>
                <a:blip r:embed="rId6"/>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FD686D62-BB5C-4063-90EF-7429D5992B48}"/>
                  </a:ext>
                </a:extLst>
              </p:cNvPr>
              <p:cNvSpPr/>
              <p:nvPr/>
            </p:nvSpPr>
            <p:spPr>
              <a:xfrm>
                <a:off x="4277960" y="1292242"/>
                <a:ext cx="992964"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(10,1)</m:t>
                      </m:r>
                    </m:oMath>
                  </m:oMathPara>
                </a14:m>
                <a:endParaRPr lang="ja-JP" altLang="en-US" sz="1661" i="1" dirty="0">
                  <a:latin typeface="Meiryo" charset="-128"/>
                  <a:ea typeface="Meiryo" charset="-128"/>
                  <a:cs typeface="Meiryo" charset="-128"/>
                </a:endParaRPr>
              </a:p>
            </p:txBody>
          </p:sp>
        </mc:Choice>
        <mc:Fallback xmlns="">
          <p:sp>
            <p:nvSpPr>
              <p:cNvPr id="47" name="正方形/長方形 46">
                <a:extLst>
                  <a:ext uri="{FF2B5EF4-FFF2-40B4-BE49-F238E27FC236}">
                    <a16:creationId xmlns:a16="http://schemas.microsoft.com/office/drawing/2014/main" id="{FD686D62-BB5C-4063-90EF-7429D5992B48}"/>
                  </a:ext>
                </a:extLst>
              </p:cNvPr>
              <p:cNvSpPr>
                <a:spLocks noRot="1" noChangeAspect="1" noMove="1" noResize="1" noEditPoints="1" noAdjustHandles="1" noChangeArrowheads="1" noChangeShapeType="1" noTextEdit="1"/>
              </p:cNvSpPr>
              <p:nvPr/>
            </p:nvSpPr>
            <p:spPr>
              <a:xfrm>
                <a:off x="4277960" y="1292242"/>
                <a:ext cx="992964" cy="347916"/>
              </a:xfrm>
              <a:prstGeom prst="rect">
                <a:avLst/>
              </a:prstGeom>
              <a:blipFill>
                <a:blip r:embed="rId7"/>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A727DD89-F241-47AA-9729-E95E71D62964}"/>
                  </a:ext>
                </a:extLst>
              </p:cNvPr>
              <p:cNvSpPr/>
              <p:nvPr/>
            </p:nvSpPr>
            <p:spPr>
              <a:xfrm>
                <a:off x="6229740" y="1294449"/>
                <a:ext cx="1230209"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(500,10)</m:t>
                      </m:r>
                    </m:oMath>
                  </m:oMathPara>
                </a14:m>
                <a:endParaRPr lang="ja-JP" altLang="en-US" sz="1661" i="1" dirty="0">
                  <a:latin typeface="Meiryo" charset="-128"/>
                  <a:ea typeface="Meiryo" charset="-128"/>
                  <a:cs typeface="Meiryo" charset="-128"/>
                </a:endParaRPr>
              </a:p>
            </p:txBody>
          </p:sp>
        </mc:Choice>
        <mc:Fallback xmlns="">
          <p:sp>
            <p:nvSpPr>
              <p:cNvPr id="48" name="正方形/長方形 47">
                <a:extLst>
                  <a:ext uri="{FF2B5EF4-FFF2-40B4-BE49-F238E27FC236}">
                    <a16:creationId xmlns:a16="http://schemas.microsoft.com/office/drawing/2014/main" id="{A727DD89-F241-47AA-9729-E95E71D62964}"/>
                  </a:ext>
                </a:extLst>
              </p:cNvPr>
              <p:cNvSpPr>
                <a:spLocks noRot="1" noChangeAspect="1" noMove="1" noResize="1" noEditPoints="1" noAdjustHandles="1" noChangeArrowheads="1" noChangeShapeType="1" noTextEdit="1"/>
              </p:cNvSpPr>
              <p:nvPr/>
            </p:nvSpPr>
            <p:spPr>
              <a:xfrm>
                <a:off x="6229740" y="1294449"/>
                <a:ext cx="1230209" cy="347916"/>
              </a:xfrm>
              <a:prstGeom prst="rect">
                <a:avLst/>
              </a:prstGeom>
              <a:blipFill>
                <a:blip r:embed="rId8"/>
                <a:stretch>
                  <a:fillRect b="-10526"/>
                </a:stretch>
              </a:blipFill>
            </p:spPr>
            <p:txBody>
              <a:bodyPr/>
              <a:lstStyle/>
              <a:p>
                <a:r>
                  <a:rPr lang="ja-JP" altLang="en-US">
                    <a:noFill/>
                  </a:rPr>
                  <a:t> </a:t>
                </a:r>
              </a:p>
            </p:txBody>
          </p:sp>
        </mc:Fallback>
      </mc:AlternateContent>
      <p:pic>
        <p:nvPicPr>
          <p:cNvPr id="51" name="図 50">
            <a:extLst>
              <a:ext uri="{FF2B5EF4-FFF2-40B4-BE49-F238E27FC236}">
                <a16:creationId xmlns:a16="http://schemas.microsoft.com/office/drawing/2014/main" id="{68BB916E-ED84-4906-B5C2-13613A564D33}"/>
              </a:ext>
            </a:extLst>
          </p:cNvPr>
          <p:cNvPicPr>
            <a:picLocks/>
          </p:cNvPicPr>
          <p:nvPr/>
        </p:nvPicPr>
        <p:blipFill>
          <a:blip r:embed="rId9" cstate="email">
            <a:alphaModFix/>
            <a:extLst>
              <a:ext uri="{28A0092B-C50C-407E-A947-70E740481C1C}">
                <a14:useLocalDpi xmlns:a14="http://schemas.microsoft.com/office/drawing/2010/main"/>
              </a:ext>
            </a:extLst>
          </a:blip>
          <a:stretch>
            <a:fillRect/>
          </a:stretch>
        </p:blipFill>
        <p:spPr>
          <a:xfrm>
            <a:off x="5802989" y="1938264"/>
            <a:ext cx="2083710" cy="689200"/>
          </a:xfrm>
          <a:prstGeom prst="rect">
            <a:avLst/>
          </a:prstGeom>
        </p:spPr>
      </p:pic>
      <p:sp>
        <p:nvSpPr>
          <p:cNvPr id="52" name="テキスト ボックス 51">
            <a:extLst>
              <a:ext uri="{FF2B5EF4-FFF2-40B4-BE49-F238E27FC236}">
                <a16:creationId xmlns:a16="http://schemas.microsoft.com/office/drawing/2014/main" id="{CB0641CB-DB59-45DD-B0E3-111529A5F2A6}"/>
              </a:ext>
            </a:extLst>
          </p:cNvPr>
          <p:cNvSpPr txBox="1"/>
          <p:nvPr/>
        </p:nvSpPr>
        <p:spPr>
          <a:xfrm>
            <a:off x="2003627"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96   135</a:t>
            </a:r>
            <a:endParaRPr lang="ja-JP" altLang="en-US" sz="1385" dirty="0">
              <a:latin typeface="Meiryo" charset="-128"/>
              <a:ea typeface="Meiryo" charset="-128"/>
              <a:cs typeface="Meiryo" charset="-128"/>
            </a:endParaRPr>
          </a:p>
        </p:txBody>
      </p:sp>
      <p:sp>
        <p:nvSpPr>
          <p:cNvPr id="53" name="テキスト ボックス 52">
            <a:extLst>
              <a:ext uri="{FF2B5EF4-FFF2-40B4-BE49-F238E27FC236}">
                <a16:creationId xmlns:a16="http://schemas.microsoft.com/office/drawing/2014/main" id="{2A796BB2-27C0-45B1-9874-144E1785902F}"/>
              </a:ext>
            </a:extLst>
          </p:cNvPr>
          <p:cNvSpPr txBox="1"/>
          <p:nvPr/>
        </p:nvSpPr>
        <p:spPr>
          <a:xfrm>
            <a:off x="4211453" y="2648767"/>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9.2   10.5</a:t>
            </a:r>
            <a:endParaRPr lang="ja-JP" altLang="en-US" sz="1385" dirty="0">
              <a:latin typeface="Meiryo" charset="-128"/>
              <a:ea typeface="Meiryo" charset="-128"/>
              <a:cs typeface="Meiryo" charset="-128"/>
            </a:endParaRPr>
          </a:p>
        </p:txBody>
      </p:sp>
      <p:sp>
        <p:nvSpPr>
          <p:cNvPr id="54" name="テキスト ボックス 53">
            <a:extLst>
              <a:ext uri="{FF2B5EF4-FFF2-40B4-BE49-F238E27FC236}">
                <a16:creationId xmlns:a16="http://schemas.microsoft.com/office/drawing/2014/main" id="{9B85B725-9E58-452F-ADD7-F33B3BF8E69A}"/>
              </a:ext>
            </a:extLst>
          </p:cNvPr>
          <p:cNvSpPr txBox="1"/>
          <p:nvPr/>
        </p:nvSpPr>
        <p:spPr>
          <a:xfrm>
            <a:off x="6172200" y="2645232"/>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492   505</a:t>
            </a:r>
            <a:endParaRPr lang="ja-JP" altLang="en-US" sz="1385" dirty="0">
              <a:latin typeface="Meiryo" charset="-128"/>
              <a:ea typeface="Meiryo" charset="-128"/>
              <a:cs typeface="Meiryo" charset="-128"/>
            </a:endParaRPr>
          </a:p>
        </p:txBody>
      </p:sp>
      <p:sp>
        <p:nvSpPr>
          <p:cNvPr id="58" name="下矢印 21">
            <a:extLst>
              <a:ext uri="{FF2B5EF4-FFF2-40B4-BE49-F238E27FC236}">
                <a16:creationId xmlns:a16="http://schemas.microsoft.com/office/drawing/2014/main" id="{168484CB-2453-4301-A6D6-49C1D6B5E2B5}"/>
              </a:ext>
            </a:extLst>
          </p:cNvPr>
          <p:cNvSpPr/>
          <p:nvPr/>
        </p:nvSpPr>
        <p:spPr>
          <a:xfrm rot="2762765">
            <a:off x="5696157" y="2897312"/>
            <a:ext cx="418212" cy="78199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59" name="下矢印 22">
            <a:extLst>
              <a:ext uri="{FF2B5EF4-FFF2-40B4-BE49-F238E27FC236}">
                <a16:creationId xmlns:a16="http://schemas.microsoft.com/office/drawing/2014/main" id="{545C4B59-0636-4F9D-BD39-1B58033574E6}"/>
              </a:ext>
            </a:extLst>
          </p:cNvPr>
          <p:cNvSpPr/>
          <p:nvPr/>
        </p:nvSpPr>
        <p:spPr>
          <a:xfrm rot="18539681">
            <a:off x="3351308" y="2905519"/>
            <a:ext cx="418212" cy="80758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60" name="下矢印 23">
            <a:extLst>
              <a:ext uri="{FF2B5EF4-FFF2-40B4-BE49-F238E27FC236}">
                <a16:creationId xmlns:a16="http://schemas.microsoft.com/office/drawing/2014/main" id="{8192BCC2-A8DC-4010-8697-FB422845E173}"/>
              </a:ext>
            </a:extLst>
          </p:cNvPr>
          <p:cNvSpPr/>
          <p:nvPr/>
        </p:nvSpPr>
        <p:spPr>
          <a:xfrm>
            <a:off x="4565336" y="2945641"/>
            <a:ext cx="418212" cy="49437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AFBB215-41B0-4955-9ED0-63D4CA867448}"/>
                  </a:ext>
                </a:extLst>
              </p:cNvPr>
              <p:cNvSpPr txBox="1"/>
              <p:nvPr/>
            </p:nvSpPr>
            <p:spPr>
              <a:xfrm>
                <a:off x="1946622" y="3786567"/>
                <a:ext cx="1114226" cy="4744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800" i="1">
                          <a:latin typeface="Cambria Math" charset="0"/>
                          <a:ea typeface="Meiryo" charset="-128"/>
                          <a:cs typeface="Meiryo" charset="-128"/>
                        </a:rPr>
                        <m:t>𝑧</m:t>
                      </m:r>
                      <m:r>
                        <a:rPr lang="en-US" altLang="ja-JP" sz="1800" i="1">
                          <a:latin typeface="Cambria Math" charset="0"/>
                          <a:ea typeface="Meiryo" charset="-128"/>
                          <a:cs typeface="Meiryo" charset="-128"/>
                        </a:rPr>
                        <m:t>=</m:t>
                      </m:r>
                      <m:f>
                        <m:fPr>
                          <m:ctrlPr>
                            <a:rPr lang="mr-IN" altLang="ja-JP" sz="1800" i="1">
                              <a:latin typeface="Cambria Math" panose="02040503050406030204" pitchFamily="18" charset="0"/>
                              <a:ea typeface="Meiryo" charset="-128"/>
                              <a:cs typeface="Meiryo" charset="-128"/>
                            </a:rPr>
                          </m:ctrlPr>
                        </m:fPr>
                        <m:num>
                          <m:r>
                            <a:rPr lang="en-US" altLang="ja-JP" sz="1800" i="1">
                              <a:latin typeface="Cambria Math" charset="0"/>
                              <a:ea typeface="Meiryo" charset="-128"/>
                              <a:cs typeface="Meiryo" charset="-128"/>
                            </a:rPr>
                            <m:t>𝑥</m:t>
                          </m:r>
                          <m:r>
                            <a:rPr lang="en-US" altLang="ja-JP" sz="1800" i="1">
                              <a:latin typeface="Cambria Math" charset="0"/>
                              <a:ea typeface="Meiryo" charset="-128"/>
                              <a:cs typeface="Meiryo" charset="-128"/>
                            </a:rPr>
                            <m:t>−</m:t>
                          </m:r>
                          <m:r>
                            <a:rPr lang="en-US" altLang="ja-JP" sz="1800" i="1">
                              <a:latin typeface="Cambria Math" charset="0"/>
                              <a:ea typeface="Meiryo" charset="-128"/>
                              <a:cs typeface="Meiryo" charset="-128"/>
                            </a:rPr>
                            <m:t>𝜇</m:t>
                          </m:r>
                        </m:num>
                        <m:den>
                          <m:r>
                            <a:rPr lang="mr-IN" altLang="ja-JP" sz="1800" i="1">
                              <a:latin typeface="Cambria Math" charset="0"/>
                              <a:ea typeface="Meiryo" charset="-128"/>
                              <a:cs typeface="Meiryo" charset="-128"/>
                            </a:rPr>
                            <m:t>𝜎</m:t>
                          </m:r>
                        </m:den>
                      </m:f>
                    </m:oMath>
                  </m:oMathPara>
                </a14:m>
                <a:endParaRPr lang="ja-JP" altLang="en-US" sz="1800" dirty="0">
                  <a:latin typeface="Meiryo" charset="-128"/>
                  <a:ea typeface="Meiryo" charset="-128"/>
                  <a:cs typeface="Meiryo" charset="-128"/>
                </a:endParaRPr>
              </a:p>
            </p:txBody>
          </p:sp>
        </mc:Choice>
        <mc:Fallback xmlns="">
          <p:sp>
            <p:nvSpPr>
              <p:cNvPr id="62" name="テキスト ボックス 61">
                <a:extLst>
                  <a:ext uri="{FF2B5EF4-FFF2-40B4-BE49-F238E27FC236}">
                    <a16:creationId xmlns:a16="http://schemas.microsoft.com/office/drawing/2014/main" id="{5AFBB215-41B0-4955-9ED0-63D4CA867448}"/>
                  </a:ext>
                </a:extLst>
              </p:cNvPr>
              <p:cNvSpPr txBox="1">
                <a:spLocks noRot="1" noChangeAspect="1" noMove="1" noResize="1" noEditPoints="1" noAdjustHandles="1" noChangeArrowheads="1" noChangeShapeType="1" noTextEdit="1"/>
              </p:cNvSpPr>
              <p:nvPr/>
            </p:nvSpPr>
            <p:spPr>
              <a:xfrm>
                <a:off x="1946622" y="3786567"/>
                <a:ext cx="1114226" cy="474425"/>
              </a:xfrm>
              <a:prstGeom prst="rect">
                <a:avLst/>
              </a:prstGeom>
              <a:blipFill>
                <a:blip r:embed="rId10"/>
                <a:stretch>
                  <a:fillRect/>
                </a:stretch>
              </a:blipFill>
            </p:spPr>
            <p:txBody>
              <a:bodyPr/>
              <a:lstStyle/>
              <a:p>
                <a:r>
                  <a:rPr lang="ja-JP" altLang="en-US">
                    <a:noFill/>
                  </a:rPr>
                  <a:t> </a:t>
                </a:r>
              </a:p>
            </p:txBody>
          </p:sp>
        </mc:Fallback>
      </mc:AlternateContent>
      <p:sp>
        <p:nvSpPr>
          <p:cNvPr id="63" name="角丸四角形 28">
            <a:extLst>
              <a:ext uri="{FF2B5EF4-FFF2-40B4-BE49-F238E27FC236}">
                <a16:creationId xmlns:a16="http://schemas.microsoft.com/office/drawing/2014/main" id="{B0751C23-898C-4B43-846A-AECE6CA92F4F}"/>
              </a:ext>
            </a:extLst>
          </p:cNvPr>
          <p:cNvSpPr/>
          <p:nvPr/>
        </p:nvSpPr>
        <p:spPr>
          <a:xfrm>
            <a:off x="1671568" y="3475920"/>
            <a:ext cx="1559759" cy="987865"/>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64" name="テキスト ボックス 63">
            <a:extLst>
              <a:ext uri="{FF2B5EF4-FFF2-40B4-BE49-F238E27FC236}">
                <a16:creationId xmlns:a16="http://schemas.microsoft.com/office/drawing/2014/main" id="{89DFE7ED-42A0-465B-A828-998CEABEEA68}"/>
              </a:ext>
            </a:extLst>
          </p:cNvPr>
          <p:cNvSpPr txBox="1"/>
          <p:nvPr/>
        </p:nvSpPr>
        <p:spPr>
          <a:xfrm>
            <a:off x="1994349" y="3360753"/>
            <a:ext cx="1007162" cy="305468"/>
          </a:xfrm>
          <a:prstGeom prst="rect">
            <a:avLst/>
          </a:prstGeom>
          <a:solidFill>
            <a:schemeClr val="bg1"/>
          </a:solidFill>
        </p:spPr>
        <p:txBody>
          <a:bodyPr wrap="square" rtlCol="0">
            <a:spAutoFit/>
          </a:bodyPr>
          <a:lstStyle/>
          <a:p>
            <a:r>
              <a:rPr lang="ja-JP" altLang="en-US" sz="1385" dirty="0">
                <a:latin typeface="Meiryo" charset="-128"/>
                <a:ea typeface="Meiryo" charset="-128"/>
                <a:cs typeface="Meiryo" charset="-128"/>
              </a:rPr>
              <a:t>変換公式</a:t>
            </a:r>
          </a:p>
        </p:txBody>
      </p:sp>
      <p:sp>
        <p:nvSpPr>
          <p:cNvPr id="22" name="テキスト ボックス 21">
            <a:extLst>
              <a:ext uri="{FF2B5EF4-FFF2-40B4-BE49-F238E27FC236}">
                <a16:creationId xmlns:a16="http://schemas.microsoft.com/office/drawing/2014/main" id="{804E3A36-2AC8-45DD-9A92-D2D4F5CBCE9B}"/>
              </a:ext>
            </a:extLst>
          </p:cNvPr>
          <p:cNvSpPr txBox="1"/>
          <p:nvPr/>
        </p:nvSpPr>
        <p:spPr>
          <a:xfrm>
            <a:off x="3938274" y="4802032"/>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 -0.8</a:t>
            </a:r>
            <a:endParaRPr lang="ja-JP" altLang="en-US" sz="1385" dirty="0">
              <a:latin typeface="Meiryo" charset="-128"/>
              <a:ea typeface="Meiryo" charset="-128"/>
              <a:cs typeface="Meiryo" charset="-128"/>
            </a:endParaRPr>
          </a:p>
        </p:txBody>
      </p:sp>
      <p:sp>
        <p:nvSpPr>
          <p:cNvPr id="23" name="テキスト ボックス 22">
            <a:extLst>
              <a:ext uri="{FF2B5EF4-FFF2-40B4-BE49-F238E27FC236}">
                <a16:creationId xmlns:a16="http://schemas.microsoft.com/office/drawing/2014/main" id="{77B5EE95-2256-4AD8-BAF3-219309383A7F}"/>
              </a:ext>
            </a:extLst>
          </p:cNvPr>
          <p:cNvSpPr txBox="1"/>
          <p:nvPr/>
        </p:nvSpPr>
        <p:spPr>
          <a:xfrm>
            <a:off x="4405646" y="4809498"/>
            <a:ext cx="1215676" cy="305468"/>
          </a:xfrm>
          <a:prstGeom prst="rect">
            <a:avLst/>
          </a:prstGeom>
          <a:noFill/>
        </p:spPr>
        <p:txBody>
          <a:bodyPr wrap="square" rtlCol="0">
            <a:spAutoFit/>
          </a:bodyPr>
          <a:lstStyle/>
          <a:p>
            <a:r>
              <a:rPr lang="en-US" altLang="ja-JP" sz="1385" dirty="0">
                <a:latin typeface="Meiryo" charset="-128"/>
                <a:ea typeface="Meiryo" charset="-128"/>
                <a:cs typeface="Meiryo" charset="-128"/>
              </a:rPr>
              <a:t> 0.5</a:t>
            </a:r>
            <a:endParaRPr lang="ja-JP" altLang="en-US" sz="1385"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5" name="正方形/長方形 24">
                <a:extLst>
                  <a:ext uri="{FF2B5EF4-FFF2-40B4-BE49-F238E27FC236}">
                    <a16:creationId xmlns:a16="http://schemas.microsoft.com/office/drawing/2014/main" id="{D3889366-8FA5-4F59-9960-16FA465AF9D7}"/>
                  </a:ext>
                </a:extLst>
              </p:cNvPr>
              <p:cNvSpPr/>
              <p:nvPr/>
            </p:nvSpPr>
            <p:spPr>
              <a:xfrm>
                <a:off x="3568650" y="3910768"/>
                <a:ext cx="874342" cy="34791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661" i="1">
                          <a:latin typeface="Cambria Math" charset="0"/>
                          <a:ea typeface="Meiryo" charset="-128"/>
                          <a:cs typeface="Meiryo" charset="-128"/>
                        </a:rPr>
                        <m:t>𝑁</m:t>
                      </m:r>
                      <m:r>
                        <a:rPr lang="en-US" altLang="ja-JP" sz="1661" i="1">
                          <a:latin typeface="Cambria Math" charset="0"/>
                          <a:ea typeface="Meiryo" charset="-128"/>
                          <a:cs typeface="Meiryo" charset="-128"/>
                        </a:rPr>
                        <m:t>(0,1)</m:t>
                      </m:r>
                    </m:oMath>
                  </m:oMathPara>
                </a14:m>
                <a:endParaRPr lang="ja-JP" altLang="en-US" sz="1661" i="1" dirty="0">
                  <a:latin typeface="Meiryo" charset="-128"/>
                  <a:ea typeface="Meiryo" charset="-128"/>
                  <a:cs typeface="Meiryo" charset="-128"/>
                </a:endParaRPr>
              </a:p>
            </p:txBody>
          </p:sp>
        </mc:Choice>
        <mc:Fallback xmlns="">
          <p:sp>
            <p:nvSpPr>
              <p:cNvPr id="25" name="正方形/長方形 24">
                <a:extLst>
                  <a:ext uri="{FF2B5EF4-FFF2-40B4-BE49-F238E27FC236}">
                    <a16:creationId xmlns:a16="http://schemas.microsoft.com/office/drawing/2014/main" id="{D3889366-8FA5-4F59-9960-16FA465AF9D7}"/>
                  </a:ext>
                </a:extLst>
              </p:cNvPr>
              <p:cNvSpPr>
                <a:spLocks noRot="1" noChangeAspect="1" noMove="1" noResize="1" noEditPoints="1" noAdjustHandles="1" noChangeArrowheads="1" noChangeShapeType="1" noTextEdit="1"/>
              </p:cNvSpPr>
              <p:nvPr/>
            </p:nvSpPr>
            <p:spPr>
              <a:xfrm>
                <a:off x="3568650" y="3910768"/>
                <a:ext cx="874342" cy="347916"/>
              </a:xfrm>
              <a:prstGeom prst="rect">
                <a:avLst/>
              </a:prstGeom>
              <a:blipFill>
                <a:blip r:embed="rId12"/>
                <a:stretch>
                  <a:fillRect b="-8772"/>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90BD5D78-D953-4BF6-AB97-69A517DCC6F8}"/>
              </a:ext>
            </a:extLst>
          </p:cNvPr>
          <p:cNvSpPr/>
          <p:nvPr/>
        </p:nvSpPr>
        <p:spPr>
          <a:xfrm>
            <a:off x="5402354" y="4341252"/>
            <a:ext cx="2514600" cy="323165"/>
          </a:xfrm>
          <a:prstGeom prst="rect">
            <a:avLst/>
          </a:prstGeom>
        </p:spPr>
        <p:txBody>
          <a:bodyPr wrap="square">
            <a:spAutoFit/>
          </a:bodyPr>
          <a:lstStyle/>
          <a:p>
            <a:r>
              <a:rPr lang="en-US" altLang="ja-JP" sz="1500" b="1" i="1" dirty="0">
                <a:solidFill>
                  <a:srgbClr val="FF0000"/>
                </a:solidFill>
                <a:latin typeface="Meiryo" charset="-128"/>
                <a:ea typeface="Meiryo" charset="-128"/>
                <a:cs typeface="Meiryo" charset="-128"/>
              </a:rPr>
              <a:t>Z</a:t>
            </a:r>
            <a:r>
              <a:rPr lang="ja-JP" altLang="en-US" sz="1500" b="1" i="1" dirty="0">
                <a:solidFill>
                  <a:srgbClr val="FF0000"/>
                </a:solidFill>
                <a:latin typeface="Meiryo" charset="-128"/>
                <a:ea typeface="Meiryo" charset="-128"/>
                <a:cs typeface="Meiryo" charset="-128"/>
              </a:rPr>
              <a:t>表から面積</a:t>
            </a:r>
            <a:r>
              <a:rPr lang="en-US" altLang="ja-JP" sz="1500" b="1" dirty="0">
                <a:solidFill>
                  <a:srgbClr val="FF0000"/>
                </a:solidFill>
                <a:latin typeface="Meiryo" charset="-128"/>
                <a:ea typeface="Meiryo" charset="-128"/>
                <a:cs typeface="Meiryo" charset="-128"/>
              </a:rPr>
              <a:t>=0.48</a:t>
            </a:r>
          </a:p>
        </p:txBody>
      </p:sp>
      <mc:AlternateContent xmlns:mc="http://schemas.openxmlformats.org/markup-compatibility/2006" xmlns:a14="http://schemas.microsoft.com/office/drawing/2010/main">
        <mc:Choice Requires="a14">
          <p:sp>
            <p:nvSpPr>
              <p:cNvPr id="26" name="角丸四角形吹き出し 34">
                <a:extLst>
                  <a:ext uri="{FF2B5EF4-FFF2-40B4-BE49-F238E27FC236}">
                    <a16:creationId xmlns:a16="http://schemas.microsoft.com/office/drawing/2014/main" id="{3848B306-35B7-C44D-ACBD-29A934AD1766}"/>
                  </a:ext>
                </a:extLst>
              </p:cNvPr>
              <p:cNvSpPr/>
              <p:nvPr/>
            </p:nvSpPr>
            <p:spPr>
              <a:xfrm>
                <a:off x="6140373" y="3756672"/>
                <a:ext cx="2057400" cy="489782"/>
              </a:xfrm>
              <a:prstGeom prst="wedgeRoundRectCallout">
                <a:avLst>
                  <a:gd name="adj1" fmla="val -88830"/>
                  <a:gd name="adj2" fmla="val 4554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ja-JP" sz="1385" i="1">
                          <a:solidFill>
                            <a:schemeClr val="tx1"/>
                          </a:solidFill>
                          <a:latin typeface="Cambria Math" charset="0"/>
                          <a:ea typeface="Meiryo" charset="-128"/>
                          <a:cs typeface="Meiryo" charset="-128"/>
                        </a:rPr>
                        <m:t>𝑁</m:t>
                      </m:r>
                      <m:d>
                        <m:dPr>
                          <m:ctrlPr>
                            <a:rPr lang="en-US" altLang="ja-JP" sz="1385" i="1">
                              <a:solidFill>
                                <a:schemeClr val="tx1"/>
                              </a:solidFill>
                              <a:latin typeface="Cambria Math" panose="02040503050406030204" pitchFamily="18" charset="0"/>
                              <a:ea typeface="Meiryo" charset="-128"/>
                              <a:cs typeface="Meiryo" charset="-128"/>
                            </a:rPr>
                          </m:ctrlPr>
                        </m:dPr>
                        <m:e>
                          <m:r>
                            <a:rPr lang="en-US" altLang="ja-JP" sz="1385" i="1">
                              <a:solidFill>
                                <a:schemeClr val="tx1"/>
                              </a:solidFill>
                              <a:latin typeface="Cambria Math" charset="0"/>
                              <a:ea typeface="Meiryo" charset="-128"/>
                              <a:cs typeface="Meiryo" charset="-128"/>
                            </a:rPr>
                            <m:t>0,1</m:t>
                          </m:r>
                        </m:e>
                      </m:d>
                      <m:r>
                        <a:rPr lang="ja-JP" altLang="en-US" sz="1385" i="1">
                          <a:solidFill>
                            <a:schemeClr val="tx1"/>
                          </a:solidFill>
                          <a:latin typeface="Cambria Math" charset="0"/>
                          <a:ea typeface="Meiryo" charset="-128"/>
                          <a:cs typeface="Meiryo" charset="-128"/>
                        </a:rPr>
                        <m:t>の面積は既知</m:t>
                      </m:r>
                    </m:oMath>
                  </m:oMathPara>
                </a14:m>
                <a:endParaRPr lang="ja-JP" altLang="en-US" sz="1385" i="1" dirty="0">
                  <a:solidFill>
                    <a:schemeClr val="tx1"/>
                  </a:solidFill>
                  <a:latin typeface="Meiryo" charset="-128"/>
                  <a:ea typeface="Meiryo" charset="-128"/>
                  <a:cs typeface="Meiryo" charset="-128"/>
                </a:endParaRPr>
              </a:p>
            </p:txBody>
          </p:sp>
        </mc:Choice>
        <mc:Fallback xmlns="">
          <p:sp>
            <p:nvSpPr>
              <p:cNvPr id="26" name="角丸四角形吹き出し 34">
                <a:extLst>
                  <a:ext uri="{FF2B5EF4-FFF2-40B4-BE49-F238E27FC236}">
                    <a16:creationId xmlns:a16="http://schemas.microsoft.com/office/drawing/2014/main" id="{3848B306-35B7-C44D-ACBD-29A934AD1766}"/>
                  </a:ext>
                </a:extLst>
              </p:cNvPr>
              <p:cNvSpPr>
                <a:spLocks noRot="1" noChangeAspect="1" noMove="1" noResize="1" noEditPoints="1" noAdjustHandles="1" noChangeArrowheads="1" noChangeShapeType="1" noTextEdit="1"/>
              </p:cNvSpPr>
              <p:nvPr/>
            </p:nvSpPr>
            <p:spPr>
              <a:xfrm>
                <a:off x="6140373" y="3756672"/>
                <a:ext cx="2057400" cy="489782"/>
              </a:xfrm>
              <a:prstGeom prst="wedgeRoundRectCallout">
                <a:avLst>
                  <a:gd name="adj1" fmla="val -88830"/>
                  <a:gd name="adj2" fmla="val 45547"/>
                  <a:gd name="adj3" fmla="val 16667"/>
                </a:avLst>
              </a:prstGeom>
              <a:blipFill>
                <a:blip r:embed="rId13"/>
                <a:stretch>
                  <a:fillRect/>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15456935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表を使って確率を求める</a:t>
            </a:r>
            <a:endParaRPr kumimoji="1" lang="ja-JP" altLang="en-US" dirty="0"/>
          </a:p>
        </p:txBody>
      </p:sp>
      <p:pic>
        <p:nvPicPr>
          <p:cNvPr id="6" name="図 5"/>
          <p:cNvPicPr>
            <a:picLocks/>
          </p:cNvPicPr>
          <p:nvPr/>
        </p:nvPicPr>
        <p:blipFill>
          <a:blip r:embed="rId3" cstate="email">
            <a:extLst>
              <a:ext uri="{28A0092B-C50C-407E-A947-70E740481C1C}">
                <a14:useLocalDpi xmlns:a14="http://schemas.microsoft.com/office/drawing/2010/main"/>
              </a:ext>
            </a:extLst>
          </a:blip>
          <a:stretch>
            <a:fillRect/>
          </a:stretch>
        </p:blipFill>
        <p:spPr>
          <a:xfrm>
            <a:off x="1863628" y="2069495"/>
            <a:ext cx="5315713" cy="810591"/>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063968" y="2010868"/>
                <a:ext cx="1053045"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220,32</m:t>
                          </m:r>
                        </m:e>
                      </m:d>
                    </m:oMath>
                  </m:oMathPara>
                </a14:m>
                <a:endParaRPr lang="ja-JP" altLang="en-US" sz="1385"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063968" y="2010868"/>
                <a:ext cx="1053045" cy="305468"/>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p:cNvSpPr/>
          <p:nvPr/>
        </p:nvSpPr>
        <p:spPr>
          <a:xfrm>
            <a:off x="5193491" y="2936453"/>
            <a:ext cx="516488" cy="305468"/>
          </a:xfrm>
          <a:prstGeom prst="rect">
            <a:avLst/>
          </a:prstGeom>
          <a:noFill/>
        </p:spPr>
        <p:txBody>
          <a:bodyPr wrap="none">
            <a:spAutoFit/>
          </a:bodyPr>
          <a:lstStyle/>
          <a:p>
            <a:r>
              <a:rPr lang="en-US" altLang="ja-JP" sz="1385" dirty="0">
                <a:latin typeface="Meiryo" charset="-128"/>
                <a:ea typeface="Meiryo" charset="-128"/>
                <a:cs typeface="Meiryo" charset="-128"/>
              </a:rPr>
              <a:t>255</a:t>
            </a:r>
            <a:endParaRPr lang="ja-JP" altLang="en-US" sz="1385"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E48B3B12-CB6B-40F0-856D-6C8AF1625AB0}"/>
                  </a:ext>
                </a:extLst>
              </p:cNvPr>
              <p:cNvSpPr/>
              <p:nvPr/>
            </p:nvSpPr>
            <p:spPr>
              <a:xfrm>
                <a:off x="1759480" y="1243752"/>
                <a:ext cx="5404621" cy="340542"/>
              </a:xfrm>
              <a:prstGeom prst="rect">
                <a:avLst/>
              </a:prstGeom>
              <a:noFill/>
            </p:spPr>
            <p:txBody>
              <a:bodyPr wrap="none">
                <a:spAutoFit/>
              </a:bodyPr>
              <a:lstStyle/>
              <a:p>
                <a14:m>
                  <m:oMath xmlns:m="http://schemas.openxmlformats.org/officeDocument/2006/math">
                    <m:r>
                      <a:rPr lang="en-US" altLang="ja-JP" sz="1600" i="1">
                        <a:latin typeface="Cambria Math" panose="02040503050406030204" pitchFamily="18" charset="0"/>
                        <a:ea typeface="Meiryo" charset="-128"/>
                        <a:cs typeface="Meiryo" charset="-128"/>
                      </a:rPr>
                      <m:t>𝑁</m:t>
                    </m:r>
                    <m:d>
                      <m:dPr>
                        <m:ctrlPr>
                          <a:rPr lang="en-US" altLang="ja-JP" sz="1600" i="1">
                            <a:latin typeface="Cambria Math" panose="02040503050406030204" pitchFamily="18" charset="0"/>
                            <a:ea typeface="Meiryo" charset="-128"/>
                            <a:cs typeface="Meiryo" charset="-128"/>
                          </a:rPr>
                        </m:ctrlPr>
                      </m:dPr>
                      <m:e>
                        <m:r>
                          <a:rPr lang="en-US" altLang="ja-JP" sz="1600" i="1">
                            <a:latin typeface="Cambria Math" panose="02040503050406030204" pitchFamily="18" charset="0"/>
                            <a:ea typeface="Meiryo" charset="-128"/>
                            <a:cs typeface="Meiryo" charset="-128"/>
                          </a:rPr>
                          <m:t>220,32</m:t>
                        </m:r>
                      </m:e>
                    </m:d>
                    <m:r>
                      <a:rPr lang="ja-JP" altLang="en-US" sz="1600" i="1">
                        <a:latin typeface="Cambria Math" panose="02040503050406030204" pitchFamily="18" charset="0"/>
                        <a:ea typeface="Meiryo" charset="-128"/>
                        <a:cs typeface="Meiryo" charset="-128"/>
                      </a:rPr>
                      <m:t>の正規分布に</m:t>
                    </m:r>
                  </m:oMath>
                </a14:m>
                <a:r>
                  <a:rPr lang="ja-JP" altLang="en-US" sz="1600" i="1" dirty="0">
                    <a:latin typeface="メイリオ" panose="020B0604030504040204" pitchFamily="50" charset="-128"/>
                    <a:ea typeface="メイリオ" panose="020B0604030504040204" pitchFamily="50" charset="-128"/>
                    <a:cs typeface="Meiryo" charset="-128"/>
                  </a:rPr>
                  <a:t>おいて、</a:t>
                </a:r>
                <a:r>
                  <a:rPr lang="en-US" altLang="ja-JP" sz="1600" i="1" dirty="0">
                    <a:latin typeface="メイリオ" panose="020B0604030504040204" pitchFamily="50" charset="-128"/>
                    <a:ea typeface="メイリオ" panose="020B0604030504040204" pitchFamily="50" charset="-128"/>
                    <a:cs typeface="Meiryo" charset="-128"/>
                  </a:rPr>
                  <a:t>255</a:t>
                </a:r>
                <a:r>
                  <a:rPr lang="ja-JP" altLang="en-US" sz="1600" i="1" dirty="0">
                    <a:latin typeface="メイリオ" panose="020B0604030504040204" pitchFamily="50" charset="-128"/>
                    <a:ea typeface="メイリオ" panose="020B0604030504040204" pitchFamily="50" charset="-128"/>
                    <a:cs typeface="Meiryo" charset="-128"/>
                  </a:rPr>
                  <a:t>以下の確率を求めよ</a:t>
                </a:r>
              </a:p>
            </p:txBody>
          </p:sp>
        </mc:Choice>
        <mc:Fallback xmlns="">
          <p:sp>
            <p:nvSpPr>
              <p:cNvPr id="17" name="正方形/長方形 16">
                <a:extLst>
                  <a:ext uri="{FF2B5EF4-FFF2-40B4-BE49-F238E27FC236}">
                    <a16:creationId xmlns:a16="http://schemas.microsoft.com/office/drawing/2014/main" id="{E48B3B12-CB6B-40F0-856D-6C8AF1625AB0}"/>
                  </a:ext>
                </a:extLst>
              </p:cNvPr>
              <p:cNvSpPr>
                <a:spLocks noRot="1" noChangeAspect="1" noMove="1" noResize="1" noEditPoints="1" noAdjustHandles="1" noChangeArrowheads="1" noChangeShapeType="1" noTextEdit="1"/>
              </p:cNvSpPr>
              <p:nvPr/>
            </p:nvSpPr>
            <p:spPr>
              <a:xfrm>
                <a:off x="1759480" y="1243752"/>
                <a:ext cx="5404621" cy="340542"/>
              </a:xfrm>
              <a:prstGeom prst="rect">
                <a:avLst/>
              </a:prstGeom>
              <a:blipFill>
                <a:blip r:embed="rId5"/>
                <a:stretch>
                  <a:fillRect t="-1786" b="-25000"/>
                </a:stretch>
              </a:blipFill>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7E6E5919-2349-4B5C-80B4-87226E8A04A3}"/>
              </a:ext>
            </a:extLst>
          </p:cNvPr>
          <p:cNvSpPr/>
          <p:nvPr/>
        </p:nvSpPr>
        <p:spPr bwMode="auto">
          <a:xfrm>
            <a:off x="1614226" y="1141473"/>
            <a:ext cx="5944790" cy="545101"/>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2958893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表を使って確率を求める</a:t>
            </a:r>
            <a:endParaRPr kumimoji="1" lang="ja-JP" altLang="en-US" dirty="0"/>
          </a:p>
        </p:txBody>
      </p:sp>
      <p:pic>
        <p:nvPicPr>
          <p:cNvPr id="6" name="図 5"/>
          <p:cNvPicPr>
            <a:picLocks/>
          </p:cNvPicPr>
          <p:nvPr/>
        </p:nvPicPr>
        <p:blipFill>
          <a:blip r:embed="rId3" cstate="email">
            <a:extLst>
              <a:ext uri="{28A0092B-C50C-407E-A947-70E740481C1C}">
                <a14:useLocalDpi xmlns:a14="http://schemas.microsoft.com/office/drawing/2010/main"/>
              </a:ext>
            </a:extLst>
          </a:blip>
          <a:stretch>
            <a:fillRect/>
          </a:stretch>
        </p:blipFill>
        <p:spPr>
          <a:xfrm>
            <a:off x="1863628" y="2069495"/>
            <a:ext cx="5315713" cy="810591"/>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063968" y="2010868"/>
                <a:ext cx="1053045"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220,32</m:t>
                          </m:r>
                        </m:e>
                      </m:d>
                    </m:oMath>
                  </m:oMathPara>
                </a14:m>
                <a:endParaRPr lang="ja-JP" altLang="en-US" sz="1385"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063968" y="2010868"/>
                <a:ext cx="1053045" cy="305468"/>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p:cNvSpPr/>
          <p:nvPr/>
        </p:nvSpPr>
        <p:spPr>
          <a:xfrm>
            <a:off x="5193491" y="2936453"/>
            <a:ext cx="516488" cy="305468"/>
          </a:xfrm>
          <a:prstGeom prst="rect">
            <a:avLst/>
          </a:prstGeom>
          <a:noFill/>
        </p:spPr>
        <p:txBody>
          <a:bodyPr wrap="none">
            <a:spAutoFit/>
          </a:bodyPr>
          <a:lstStyle/>
          <a:p>
            <a:r>
              <a:rPr lang="en-US" altLang="ja-JP" sz="1385" dirty="0">
                <a:latin typeface="Meiryo" charset="-128"/>
                <a:ea typeface="Meiryo" charset="-128"/>
                <a:cs typeface="Meiryo" charset="-128"/>
              </a:rPr>
              <a:t>255</a:t>
            </a:r>
            <a:endParaRPr lang="ja-JP" altLang="en-US" sz="1385" dirty="0">
              <a:latin typeface="Meiryo" charset="-128"/>
              <a:ea typeface="Meiryo" charset="-128"/>
              <a:cs typeface="Meiryo" charset="-128"/>
            </a:endParaRPr>
          </a:p>
        </p:txBody>
      </p:sp>
      <p:pic>
        <p:nvPicPr>
          <p:cNvPr id="13" name="図 12"/>
          <p:cNvPicPr>
            <a:picLocks/>
          </p:cNvPicPr>
          <p:nvPr/>
        </p:nvPicPr>
        <p:blipFill>
          <a:blip r:embed="rId3" cstate="email">
            <a:extLst>
              <a:ext uri="{28A0092B-C50C-407E-A947-70E740481C1C}">
                <a14:useLocalDpi xmlns:a14="http://schemas.microsoft.com/office/drawing/2010/main"/>
              </a:ext>
            </a:extLst>
          </a:blip>
          <a:stretch>
            <a:fillRect/>
          </a:stretch>
        </p:blipFill>
        <p:spPr>
          <a:xfrm>
            <a:off x="1863628" y="3754997"/>
            <a:ext cx="5315713" cy="810591"/>
          </a:xfrm>
          <a:prstGeom prst="rect">
            <a:avLst/>
          </a:prstGeom>
        </p:spPr>
      </p:pic>
      <mc:AlternateContent xmlns:mc="http://schemas.openxmlformats.org/markup-compatibility/2006" xmlns:a14="http://schemas.microsoft.com/office/drawing/2010/main">
        <mc:Choice Requires="a14">
          <p:sp>
            <p:nvSpPr>
              <p:cNvPr id="14" name="正方形/長方形 13"/>
              <p:cNvSpPr/>
              <p:nvPr/>
            </p:nvSpPr>
            <p:spPr>
              <a:xfrm>
                <a:off x="3177901" y="3908774"/>
                <a:ext cx="738857"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0,1</m:t>
                          </m:r>
                        </m:e>
                      </m:d>
                    </m:oMath>
                  </m:oMathPara>
                </a14:m>
                <a:endParaRPr lang="ja-JP" altLang="en-US" sz="1385"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177901" y="3908774"/>
                <a:ext cx="738857"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3B1D45CE-F3CB-46BA-B129-62FFED508828}"/>
                  </a:ext>
                </a:extLst>
              </p:cNvPr>
              <p:cNvSpPr/>
              <p:nvPr/>
            </p:nvSpPr>
            <p:spPr>
              <a:xfrm>
                <a:off x="1759480" y="1243752"/>
                <a:ext cx="5404621" cy="340542"/>
              </a:xfrm>
              <a:prstGeom prst="rect">
                <a:avLst/>
              </a:prstGeom>
              <a:noFill/>
            </p:spPr>
            <p:txBody>
              <a:bodyPr wrap="none">
                <a:spAutoFit/>
              </a:bodyPr>
              <a:lstStyle/>
              <a:p>
                <a14:m>
                  <m:oMath xmlns:m="http://schemas.openxmlformats.org/officeDocument/2006/math">
                    <m:r>
                      <a:rPr lang="en-US" altLang="ja-JP" sz="1600" i="1">
                        <a:latin typeface="Cambria Math" panose="02040503050406030204" pitchFamily="18" charset="0"/>
                        <a:ea typeface="Meiryo" charset="-128"/>
                        <a:cs typeface="Meiryo" charset="-128"/>
                      </a:rPr>
                      <m:t>𝑁</m:t>
                    </m:r>
                    <m:d>
                      <m:dPr>
                        <m:ctrlPr>
                          <a:rPr lang="en-US" altLang="ja-JP" sz="1600" i="1">
                            <a:latin typeface="Cambria Math" panose="02040503050406030204" pitchFamily="18" charset="0"/>
                            <a:ea typeface="Meiryo" charset="-128"/>
                            <a:cs typeface="Meiryo" charset="-128"/>
                          </a:rPr>
                        </m:ctrlPr>
                      </m:dPr>
                      <m:e>
                        <m:r>
                          <a:rPr lang="en-US" altLang="ja-JP" sz="1600" i="1">
                            <a:latin typeface="Cambria Math" panose="02040503050406030204" pitchFamily="18" charset="0"/>
                            <a:ea typeface="Meiryo" charset="-128"/>
                            <a:cs typeface="Meiryo" charset="-128"/>
                          </a:rPr>
                          <m:t>220,32</m:t>
                        </m:r>
                      </m:e>
                    </m:d>
                    <m:r>
                      <a:rPr lang="ja-JP" altLang="en-US" sz="1600" i="1">
                        <a:latin typeface="Cambria Math" panose="02040503050406030204" pitchFamily="18" charset="0"/>
                        <a:ea typeface="Meiryo" charset="-128"/>
                        <a:cs typeface="Meiryo" charset="-128"/>
                      </a:rPr>
                      <m:t>の正規分布に</m:t>
                    </m:r>
                  </m:oMath>
                </a14:m>
                <a:r>
                  <a:rPr lang="ja-JP" altLang="en-US" sz="1600" i="1" dirty="0">
                    <a:latin typeface="メイリオ" panose="020B0604030504040204" pitchFamily="50" charset="-128"/>
                    <a:ea typeface="メイリオ" panose="020B0604030504040204" pitchFamily="50" charset="-128"/>
                    <a:cs typeface="Meiryo" charset="-128"/>
                  </a:rPr>
                  <a:t>おいて、</a:t>
                </a:r>
                <a:r>
                  <a:rPr lang="en-US" altLang="ja-JP" sz="1600" i="1" dirty="0">
                    <a:latin typeface="メイリオ" panose="020B0604030504040204" pitchFamily="50" charset="-128"/>
                    <a:ea typeface="メイリオ" panose="020B0604030504040204" pitchFamily="50" charset="-128"/>
                    <a:cs typeface="Meiryo" charset="-128"/>
                  </a:rPr>
                  <a:t>255</a:t>
                </a:r>
                <a:r>
                  <a:rPr lang="ja-JP" altLang="en-US" sz="1600" i="1" dirty="0">
                    <a:latin typeface="メイリオ" panose="020B0604030504040204" pitchFamily="50" charset="-128"/>
                    <a:ea typeface="メイリオ" panose="020B0604030504040204" pitchFamily="50" charset="-128"/>
                    <a:cs typeface="Meiryo" charset="-128"/>
                  </a:rPr>
                  <a:t>以下の確率を求めよ</a:t>
                </a:r>
              </a:p>
            </p:txBody>
          </p:sp>
        </mc:Choice>
        <mc:Fallback xmlns="">
          <p:sp>
            <p:nvSpPr>
              <p:cNvPr id="10" name="正方形/長方形 9">
                <a:extLst>
                  <a:ext uri="{FF2B5EF4-FFF2-40B4-BE49-F238E27FC236}">
                    <a16:creationId xmlns:a16="http://schemas.microsoft.com/office/drawing/2014/main" id="{3B1D45CE-F3CB-46BA-B129-62FFED508828}"/>
                  </a:ext>
                </a:extLst>
              </p:cNvPr>
              <p:cNvSpPr>
                <a:spLocks noRot="1" noChangeAspect="1" noMove="1" noResize="1" noEditPoints="1" noAdjustHandles="1" noChangeArrowheads="1" noChangeShapeType="1" noTextEdit="1"/>
              </p:cNvSpPr>
              <p:nvPr/>
            </p:nvSpPr>
            <p:spPr>
              <a:xfrm>
                <a:off x="1759480" y="1243752"/>
                <a:ext cx="5404621" cy="340542"/>
              </a:xfrm>
              <a:prstGeom prst="rect">
                <a:avLst/>
              </a:prstGeom>
              <a:blipFill>
                <a:blip r:embed="rId6"/>
                <a:stretch>
                  <a:fillRect t="-1786" b="-25000"/>
                </a:stretch>
              </a:blipFill>
            </p:spPr>
            <p:txBody>
              <a:bodyPr/>
              <a:lstStyle/>
              <a:p>
                <a:r>
                  <a:rPr lang="ja-JP" altLang="en-US">
                    <a:noFill/>
                  </a:rPr>
                  <a:t> </a:t>
                </a:r>
              </a:p>
            </p:txBody>
          </p:sp>
        </mc:Fallback>
      </mc:AlternateContent>
      <p:sp>
        <p:nvSpPr>
          <p:cNvPr id="11" name="正方形/長方形 10">
            <a:extLst>
              <a:ext uri="{FF2B5EF4-FFF2-40B4-BE49-F238E27FC236}">
                <a16:creationId xmlns:a16="http://schemas.microsoft.com/office/drawing/2014/main" id="{8F5767E0-AA6A-47F5-9DEE-DDA5E06302F5}"/>
              </a:ext>
            </a:extLst>
          </p:cNvPr>
          <p:cNvSpPr/>
          <p:nvPr/>
        </p:nvSpPr>
        <p:spPr bwMode="auto">
          <a:xfrm>
            <a:off x="1614226" y="1141473"/>
            <a:ext cx="5944790" cy="545101"/>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882003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表を使って確率を求める</a:t>
            </a:r>
            <a:endParaRPr kumimoji="1" lang="ja-JP" altLang="en-US" dirty="0"/>
          </a:p>
        </p:txBody>
      </p:sp>
      <p:pic>
        <p:nvPicPr>
          <p:cNvPr id="6" name="図 5"/>
          <p:cNvPicPr>
            <a:picLocks/>
          </p:cNvPicPr>
          <p:nvPr/>
        </p:nvPicPr>
        <p:blipFill>
          <a:blip r:embed="rId3" cstate="email">
            <a:extLst>
              <a:ext uri="{28A0092B-C50C-407E-A947-70E740481C1C}">
                <a14:useLocalDpi xmlns:a14="http://schemas.microsoft.com/office/drawing/2010/main"/>
              </a:ext>
            </a:extLst>
          </a:blip>
          <a:stretch>
            <a:fillRect/>
          </a:stretch>
        </p:blipFill>
        <p:spPr>
          <a:xfrm>
            <a:off x="1863628" y="2069495"/>
            <a:ext cx="5315713" cy="810591"/>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063968" y="2010868"/>
                <a:ext cx="1053045"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220,32</m:t>
                          </m:r>
                        </m:e>
                      </m:d>
                    </m:oMath>
                  </m:oMathPara>
                </a14:m>
                <a:endParaRPr lang="ja-JP" altLang="en-US" sz="1385"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063968" y="2010868"/>
                <a:ext cx="1053045" cy="305468"/>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p:cNvSpPr/>
          <p:nvPr/>
        </p:nvSpPr>
        <p:spPr>
          <a:xfrm>
            <a:off x="5193491" y="2936453"/>
            <a:ext cx="516488" cy="305468"/>
          </a:xfrm>
          <a:prstGeom prst="rect">
            <a:avLst/>
          </a:prstGeom>
          <a:noFill/>
        </p:spPr>
        <p:txBody>
          <a:bodyPr wrap="none">
            <a:spAutoFit/>
          </a:bodyPr>
          <a:lstStyle/>
          <a:p>
            <a:r>
              <a:rPr lang="en-US" altLang="ja-JP" sz="1385" dirty="0">
                <a:latin typeface="Meiryo" charset="-128"/>
                <a:ea typeface="Meiryo" charset="-128"/>
                <a:cs typeface="Meiryo" charset="-128"/>
              </a:rPr>
              <a:t>255</a:t>
            </a:r>
            <a:endParaRPr lang="ja-JP" altLang="en-US" sz="1385" dirty="0">
              <a:latin typeface="Meiryo" charset="-128"/>
              <a:ea typeface="Meiryo" charset="-128"/>
              <a:cs typeface="Meiryo" charset="-128"/>
            </a:endParaRPr>
          </a:p>
        </p:txBody>
      </p:sp>
      <p:pic>
        <p:nvPicPr>
          <p:cNvPr id="13" name="図 12"/>
          <p:cNvPicPr>
            <a:picLocks/>
          </p:cNvPicPr>
          <p:nvPr/>
        </p:nvPicPr>
        <p:blipFill>
          <a:blip r:embed="rId3" cstate="email">
            <a:extLst>
              <a:ext uri="{28A0092B-C50C-407E-A947-70E740481C1C}">
                <a14:useLocalDpi xmlns:a14="http://schemas.microsoft.com/office/drawing/2010/main"/>
              </a:ext>
            </a:extLst>
          </a:blip>
          <a:stretch>
            <a:fillRect/>
          </a:stretch>
        </p:blipFill>
        <p:spPr>
          <a:xfrm>
            <a:off x="1863628" y="3754997"/>
            <a:ext cx="5315713" cy="810591"/>
          </a:xfrm>
          <a:prstGeom prst="rect">
            <a:avLst/>
          </a:prstGeom>
        </p:spPr>
      </p:pic>
      <mc:AlternateContent xmlns:mc="http://schemas.openxmlformats.org/markup-compatibility/2006" xmlns:a14="http://schemas.microsoft.com/office/drawing/2010/main">
        <mc:Choice Requires="a14">
          <p:sp>
            <p:nvSpPr>
              <p:cNvPr id="14" name="正方形/長方形 13"/>
              <p:cNvSpPr/>
              <p:nvPr/>
            </p:nvSpPr>
            <p:spPr>
              <a:xfrm>
                <a:off x="3177901" y="3908774"/>
                <a:ext cx="738857"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0,1</m:t>
                          </m:r>
                        </m:e>
                      </m:d>
                    </m:oMath>
                  </m:oMathPara>
                </a14:m>
                <a:endParaRPr lang="ja-JP" altLang="en-US" sz="1385"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177901" y="3908774"/>
                <a:ext cx="738857" cy="305468"/>
              </a:xfrm>
              <a:prstGeom prst="rect">
                <a:avLst/>
              </a:prstGeom>
              <a:blipFill>
                <a:blip r:embed="rId5"/>
                <a:stretch>
                  <a:fillRect/>
                </a:stretch>
              </a:blipFill>
            </p:spPr>
            <p:txBody>
              <a:bodyPr/>
              <a:lstStyle/>
              <a:p>
                <a:r>
                  <a:rPr lang="ja-JP" altLang="en-US">
                    <a:noFill/>
                  </a:rPr>
                  <a:t> </a:t>
                </a:r>
              </a:p>
            </p:txBody>
          </p:sp>
        </mc:Fallback>
      </mc:AlternateContent>
      <p:grpSp>
        <p:nvGrpSpPr>
          <p:cNvPr id="3" name="図形グループ 2"/>
          <p:cNvGrpSpPr/>
          <p:nvPr/>
        </p:nvGrpSpPr>
        <p:grpSpPr>
          <a:xfrm>
            <a:off x="5029201" y="2981051"/>
            <a:ext cx="1305136" cy="1898637"/>
            <a:chOff x="5233689" y="3831865"/>
            <a:chExt cx="1885195" cy="3184500"/>
          </a:xfrm>
        </p:grpSpPr>
        <mc:AlternateContent xmlns:mc="http://schemas.openxmlformats.org/markup-compatibility/2006" xmlns:a14="http://schemas.microsoft.com/office/drawing/2010/main">
          <mc:Choice Requires="a14">
            <p:sp>
              <p:nvSpPr>
                <p:cNvPr id="12" name="テキスト ボックス 11"/>
                <p:cNvSpPr txBox="1"/>
                <p:nvPr/>
              </p:nvSpPr>
              <p:spPr>
                <a:xfrm>
                  <a:off x="5233689" y="6658883"/>
                  <a:ext cx="1009763" cy="3574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85">
                            <a:latin typeface="Cambria Math" charset="0"/>
                            <a:ea typeface="Meiryo" charset="-128"/>
                            <a:cs typeface="Meiryo" charset="-128"/>
                          </a:rPr>
                          <m:t>1.09</m:t>
                        </m:r>
                      </m:oMath>
                    </m:oMathPara>
                  </a14:m>
                  <a:endParaRPr lang="ja-JP" altLang="en-US" sz="1385" dirty="0">
                    <a:latin typeface="Meiryo" charset="-128"/>
                    <a:ea typeface="Meiryo" charset="-128"/>
                    <a:cs typeface="Meiryo"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233689" y="6658883"/>
                  <a:ext cx="1009763" cy="357482"/>
                </a:xfrm>
                <a:prstGeom prst="rect">
                  <a:avLst/>
                </a:prstGeom>
                <a:blipFill>
                  <a:blip r:embed="rId6"/>
                  <a:stretch>
                    <a:fillRect b="-2941"/>
                  </a:stretch>
                </a:blipFill>
              </p:spPr>
              <p:txBody>
                <a:bodyPr/>
                <a:lstStyle/>
                <a:p>
                  <a:r>
                    <a:rPr lang="ja-JP" altLang="en-US">
                      <a:noFill/>
                    </a:rPr>
                    <a:t> </a:t>
                  </a:r>
                </a:p>
              </p:txBody>
            </p:sp>
          </mc:Fallback>
        </mc:AlternateContent>
        <p:sp>
          <p:nvSpPr>
            <p:cNvPr id="18" name="左カーブ矢印 17"/>
            <p:cNvSpPr/>
            <p:nvPr/>
          </p:nvSpPr>
          <p:spPr>
            <a:xfrm>
              <a:off x="6180734" y="3831865"/>
              <a:ext cx="938150" cy="3103235"/>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solidFill>
                  <a:schemeClr val="tx1"/>
                </a:solidFill>
              </a:endParaRPr>
            </a:p>
          </p:txBody>
        </p:sp>
      </p:grpSp>
      <p:sp>
        <p:nvSpPr>
          <p:cNvPr id="29" name="正方形/長方形 28">
            <a:extLst>
              <a:ext uri="{FF2B5EF4-FFF2-40B4-BE49-F238E27FC236}">
                <a16:creationId xmlns:a16="http://schemas.microsoft.com/office/drawing/2014/main" id="{8D110842-FE98-4CC0-ADDD-7762CCE1187F}"/>
              </a:ext>
            </a:extLst>
          </p:cNvPr>
          <p:cNvSpPr/>
          <p:nvPr/>
        </p:nvSpPr>
        <p:spPr>
          <a:xfrm>
            <a:off x="1289925" y="2941768"/>
            <a:ext cx="3592009" cy="953429"/>
          </a:xfrm>
          <a:prstGeom prst="rect">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grpSp>
        <p:nvGrpSpPr>
          <p:cNvPr id="24" name="図形グループ 16">
            <a:extLst>
              <a:ext uri="{FF2B5EF4-FFF2-40B4-BE49-F238E27FC236}">
                <a16:creationId xmlns:a16="http://schemas.microsoft.com/office/drawing/2014/main" id="{E4B74D4A-279D-438B-B42A-D004FD2F3E38}"/>
              </a:ext>
            </a:extLst>
          </p:cNvPr>
          <p:cNvGrpSpPr/>
          <p:nvPr/>
        </p:nvGrpSpPr>
        <p:grpSpPr>
          <a:xfrm>
            <a:off x="1318499" y="3052653"/>
            <a:ext cx="3660561" cy="806320"/>
            <a:chOff x="4468688" y="3561519"/>
            <a:chExt cx="5399440" cy="1164684"/>
          </a:xfrm>
        </p:grpSpPr>
        <p:grpSp>
          <p:nvGrpSpPr>
            <p:cNvPr id="25" name="図形グループ 14">
              <a:extLst>
                <a:ext uri="{FF2B5EF4-FFF2-40B4-BE49-F238E27FC236}">
                  <a16:creationId xmlns:a16="http://schemas.microsoft.com/office/drawing/2014/main" id="{D768210D-B15E-4EDB-9AEC-BF79BD158060}"/>
                </a:ext>
              </a:extLst>
            </p:cNvPr>
            <p:cNvGrpSpPr/>
            <p:nvPr/>
          </p:nvGrpSpPr>
          <p:grpSpPr>
            <a:xfrm>
              <a:off x="4468688" y="3561519"/>
              <a:ext cx="5399440" cy="1056955"/>
              <a:chOff x="439974" y="3604232"/>
              <a:chExt cx="7323366" cy="1218920"/>
            </a:xfrm>
          </p:grpSpPr>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664BC4DD-902F-4F37-946E-00422A1AB961}"/>
                      </a:ext>
                    </a:extLst>
                  </p:cNvPr>
                  <p:cNvSpPr txBox="1"/>
                  <p:nvPr/>
                </p:nvSpPr>
                <p:spPr>
                  <a:xfrm>
                    <a:off x="439974" y="3604232"/>
                    <a:ext cx="7323366" cy="1218920"/>
                  </a:xfrm>
                  <a:prstGeom prst="rect">
                    <a:avLst/>
                  </a:prstGeom>
                  <a:noFill/>
                </p:spPr>
                <p:txBody>
                  <a:bodyPr wrap="square" rtlCol="0">
                    <a:spAutoFit/>
                  </a:bodyPr>
                  <a:lstStyle/>
                  <a:p>
                    <a:r>
                      <a:rPr lang="en-US" altLang="ja-JP" sz="1385" dirty="0">
                        <a:latin typeface="Meiryo" charset="-128"/>
                        <a:ea typeface="Meiryo" charset="-128"/>
                        <a:cs typeface="Meiryo" charset="-128"/>
                      </a:rPr>
                      <a:t>255</a:t>
                    </a:r>
                    <a:r>
                      <a:rPr lang="ja-JP" altLang="en-US" sz="1385" dirty="0">
                        <a:latin typeface="Meiryo" charset="-128"/>
                        <a:ea typeface="Meiryo" charset="-128"/>
                        <a:cs typeface="Meiryo" charset="-128"/>
                      </a:rPr>
                      <a:t>を</a:t>
                    </a:r>
                    <a14:m>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0,1</m:t>
                            </m:r>
                          </m:e>
                        </m:d>
                      </m:oMath>
                    </a14:m>
                    <a:r>
                      <a:rPr lang="ja-JP" altLang="en-US" sz="1385" dirty="0">
                        <a:latin typeface="Meiryo" charset="-128"/>
                        <a:ea typeface="Meiryo" charset="-128"/>
                        <a:cs typeface="Meiryo" charset="-128"/>
                      </a:rPr>
                      <a:t>の点に変換（</a:t>
                    </a:r>
                    <a:r>
                      <a:rPr lang="en-US" altLang="ja-JP" sz="1385" dirty="0">
                        <a:latin typeface="Meiryo" charset="-128"/>
                        <a:ea typeface="Meiryo" charset="-128"/>
                        <a:cs typeface="Meiryo" charset="-128"/>
                      </a:rPr>
                      <a:t>z</a:t>
                    </a:r>
                    <a:r>
                      <a:rPr lang="ja-JP" altLang="en-US" sz="1385" dirty="0">
                        <a:latin typeface="Meiryo" charset="-128"/>
                        <a:ea typeface="Meiryo" charset="-128"/>
                        <a:cs typeface="Meiryo" charset="-128"/>
                      </a:rPr>
                      <a:t>値を求める）</a:t>
                    </a:r>
                    <a:endParaRPr lang="en-US" altLang="ja-JP" sz="1385" dirty="0">
                      <a:latin typeface="Meiryo" charset="-128"/>
                      <a:ea typeface="Meiryo" charset="-128"/>
                      <a:cs typeface="Meiryo" charset="-128"/>
                    </a:endParaRPr>
                  </a:p>
                  <a:p>
                    <a:endParaRPr lang="en-US" altLang="ja-JP" sz="1385" dirty="0">
                      <a:latin typeface="Meiryo" charset="-128"/>
                      <a:ea typeface="Meiryo" charset="-128"/>
                      <a:cs typeface="Meiryo" charset="-128"/>
                    </a:endParaRPr>
                  </a:p>
                  <a:p>
                    <a:endParaRPr lang="en-US" altLang="ja-JP" sz="1385" dirty="0">
                      <a:latin typeface="Meiryo" charset="-128"/>
                      <a:ea typeface="Meiryo" charset="-128"/>
                      <a:cs typeface="Meiryo" charset="-128"/>
                    </a:endParaRPr>
                  </a:p>
                </p:txBody>
              </p:sp>
            </mc:Choice>
            <mc:Fallback xmlns="">
              <p:sp>
                <p:nvSpPr>
                  <p:cNvPr id="27" name="テキスト ボックス 26">
                    <a:extLst>
                      <a:ext uri="{FF2B5EF4-FFF2-40B4-BE49-F238E27FC236}">
                        <a16:creationId xmlns:a16="http://schemas.microsoft.com/office/drawing/2014/main" id="{664BC4DD-902F-4F37-946E-00422A1AB961}"/>
                      </a:ext>
                    </a:extLst>
                  </p:cNvPr>
                  <p:cNvSpPr txBox="1">
                    <a:spLocks noRot="1" noChangeAspect="1" noMove="1" noResize="1" noEditPoints="1" noAdjustHandles="1" noChangeArrowheads="1" noChangeShapeType="1" noTextEdit="1"/>
                  </p:cNvSpPr>
                  <p:nvPr/>
                </p:nvSpPr>
                <p:spPr>
                  <a:xfrm>
                    <a:off x="439974" y="3604232"/>
                    <a:ext cx="7323366" cy="1218920"/>
                  </a:xfrm>
                  <a:prstGeom prst="rect">
                    <a:avLst/>
                  </a:prstGeom>
                  <a:blipFill>
                    <a:blip r:embed="rId7"/>
                    <a:stretch>
                      <a:fillRect t="-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32951D8-3093-497C-AD2F-4F4C7B121C99}"/>
                      </a:ext>
                    </a:extLst>
                  </p:cNvPr>
                  <p:cNvSpPr txBox="1"/>
                  <p:nvPr/>
                </p:nvSpPr>
                <p:spPr>
                  <a:xfrm>
                    <a:off x="1635106" y="4189740"/>
                    <a:ext cx="1609437" cy="6080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rPr>
                            <m:t>𝑧</m:t>
                          </m:r>
                          <m:r>
                            <a:rPr lang="en-US" altLang="ja-JP" sz="1385" i="1">
                              <a:latin typeface="Cambria Math" charset="0"/>
                            </a:rPr>
                            <m:t>=</m:t>
                          </m:r>
                          <m:f>
                            <m:fPr>
                              <m:ctrlPr>
                                <a:rPr lang="mr-IN" altLang="ja-JP" sz="1385" i="1">
                                  <a:latin typeface="Cambria Math" panose="02040503050406030204" pitchFamily="18" charset="0"/>
                                </a:rPr>
                              </m:ctrlPr>
                            </m:fPr>
                            <m:num>
                              <m:r>
                                <a:rPr lang="en-US" altLang="ja-JP" sz="1385" i="1">
                                  <a:latin typeface="Cambria Math" charset="0"/>
                                </a:rPr>
                                <m:t>𝑥</m:t>
                              </m:r>
                              <m:r>
                                <a:rPr lang="en-US" altLang="ja-JP" sz="1385" i="1">
                                  <a:latin typeface="Cambria Math" charset="0"/>
                                </a:rPr>
                                <m:t>−</m:t>
                              </m:r>
                              <m:r>
                                <a:rPr lang="en-US" altLang="ja-JP" sz="1385" i="1">
                                  <a:latin typeface="Cambria Math" charset="0"/>
                                  <a:ea typeface="Cambria Math" charset="0"/>
                                  <a:cs typeface="Cambria Math" charset="0"/>
                                </a:rPr>
                                <m:t>𝜇</m:t>
                              </m:r>
                            </m:num>
                            <m:den>
                              <m:r>
                                <a:rPr lang="mr-IN" altLang="ja-JP" sz="1385" i="1">
                                  <a:latin typeface="Cambria Math" charset="0"/>
                                  <a:ea typeface="Cambria Math" charset="0"/>
                                  <a:cs typeface="Cambria Math" charset="0"/>
                                </a:rPr>
                                <m:t>𝜎</m:t>
                              </m:r>
                            </m:den>
                          </m:f>
                        </m:oMath>
                      </m:oMathPara>
                    </a14:m>
                    <a:endParaRPr lang="ja-JP" altLang="en-US" sz="1385" i="1" dirty="0"/>
                  </a:p>
                </p:txBody>
              </p:sp>
            </mc:Choice>
            <mc:Fallback xmlns="">
              <p:sp>
                <p:nvSpPr>
                  <p:cNvPr id="28" name="テキスト ボックス 27">
                    <a:extLst>
                      <a:ext uri="{FF2B5EF4-FFF2-40B4-BE49-F238E27FC236}">
                        <a16:creationId xmlns:a16="http://schemas.microsoft.com/office/drawing/2014/main" id="{532951D8-3093-497C-AD2F-4F4C7B121C99}"/>
                      </a:ext>
                    </a:extLst>
                  </p:cNvPr>
                  <p:cNvSpPr txBox="1">
                    <a:spLocks noRot="1" noChangeAspect="1" noMove="1" noResize="1" noEditPoints="1" noAdjustHandles="1" noChangeArrowheads="1" noChangeShapeType="1" noTextEdit="1"/>
                  </p:cNvSpPr>
                  <p:nvPr/>
                </p:nvSpPr>
                <p:spPr>
                  <a:xfrm>
                    <a:off x="1635106" y="4189740"/>
                    <a:ext cx="1609437" cy="608072"/>
                  </a:xfrm>
                  <a:prstGeom prst="rect">
                    <a:avLst/>
                  </a:prstGeom>
                  <a:blipFill>
                    <a:blip r:embed="rId8"/>
                    <a:stretch>
                      <a:fillRect l="-3030" t="-1667" r="-758" b="-11667"/>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69097DA8-FA0D-4DFE-9357-8026E7603A7E}"/>
                    </a:ext>
                  </a:extLst>
                </p:cNvPr>
                <p:cNvSpPr/>
                <p:nvPr/>
              </p:nvSpPr>
              <p:spPr>
                <a:xfrm>
                  <a:off x="6383678" y="4008320"/>
                  <a:ext cx="2607453" cy="717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rPr>
                          <m:t>=</m:t>
                        </m:r>
                        <m:f>
                          <m:fPr>
                            <m:ctrlPr>
                              <a:rPr lang="mr-IN" altLang="ja-JP" sz="1385" i="1">
                                <a:latin typeface="Cambria Math" panose="02040503050406030204" pitchFamily="18" charset="0"/>
                              </a:rPr>
                            </m:ctrlPr>
                          </m:fPr>
                          <m:num>
                            <m:r>
                              <a:rPr lang="en-US" altLang="ja-JP" sz="1385" i="1">
                                <a:latin typeface="Cambria Math" charset="0"/>
                              </a:rPr>
                              <m:t>255−220</m:t>
                            </m:r>
                          </m:num>
                          <m:den>
                            <m:r>
                              <a:rPr lang="en-US" altLang="ja-JP" sz="1385" i="1">
                                <a:latin typeface="Cambria Math" charset="0"/>
                              </a:rPr>
                              <m:t>32</m:t>
                            </m:r>
                          </m:den>
                        </m:f>
                        <m:r>
                          <a:rPr lang="en-US" altLang="ja-JP" sz="1385" i="1">
                            <a:latin typeface="Cambria Math" charset="0"/>
                          </a:rPr>
                          <m:t>=</m:t>
                        </m:r>
                        <m:r>
                          <a:rPr lang="en-US" altLang="ja-JP" sz="1385">
                            <a:latin typeface="Cambria Math" charset="0"/>
                          </a:rPr>
                          <m:t>1.09</m:t>
                        </m:r>
                      </m:oMath>
                    </m:oMathPara>
                  </a14:m>
                  <a:endParaRPr lang="ja-JP" altLang="en-US" sz="1385" dirty="0"/>
                </a:p>
              </p:txBody>
            </p:sp>
          </mc:Choice>
          <mc:Fallback xmlns="">
            <p:sp>
              <p:nvSpPr>
                <p:cNvPr id="26" name="正方形/長方形 25">
                  <a:extLst>
                    <a:ext uri="{FF2B5EF4-FFF2-40B4-BE49-F238E27FC236}">
                      <a16:creationId xmlns:a16="http://schemas.microsoft.com/office/drawing/2014/main" id="{69097DA8-FA0D-4DFE-9357-8026E7603A7E}"/>
                    </a:ext>
                  </a:extLst>
                </p:cNvPr>
                <p:cNvSpPr>
                  <a:spLocks noRot="1" noChangeAspect="1" noMove="1" noResize="1" noEditPoints="1" noAdjustHandles="1" noChangeArrowheads="1" noChangeShapeType="1" noTextEdit="1"/>
                </p:cNvSpPr>
                <p:nvPr/>
              </p:nvSpPr>
              <p:spPr>
                <a:xfrm>
                  <a:off x="6383678" y="4008320"/>
                  <a:ext cx="2607453" cy="717883"/>
                </a:xfrm>
                <a:prstGeom prst="rect">
                  <a:avLst/>
                </a:prstGeom>
                <a:blipFill>
                  <a:blip r:embed="rId9"/>
                  <a:stretch>
                    <a:fillRect b="-1235"/>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16CDEEF8-73F7-4025-980F-275831920AC2}"/>
                  </a:ext>
                </a:extLst>
              </p:cNvPr>
              <p:cNvSpPr/>
              <p:nvPr/>
            </p:nvSpPr>
            <p:spPr>
              <a:xfrm>
                <a:off x="1759480" y="1243752"/>
                <a:ext cx="5404621" cy="340542"/>
              </a:xfrm>
              <a:prstGeom prst="rect">
                <a:avLst/>
              </a:prstGeom>
              <a:noFill/>
            </p:spPr>
            <p:txBody>
              <a:bodyPr wrap="none">
                <a:spAutoFit/>
              </a:bodyPr>
              <a:lstStyle/>
              <a:p>
                <a14:m>
                  <m:oMath xmlns:m="http://schemas.openxmlformats.org/officeDocument/2006/math">
                    <m:r>
                      <a:rPr lang="en-US" altLang="ja-JP" sz="1600" i="1">
                        <a:latin typeface="Cambria Math" panose="02040503050406030204" pitchFamily="18" charset="0"/>
                        <a:ea typeface="Meiryo" charset="-128"/>
                        <a:cs typeface="Meiryo" charset="-128"/>
                      </a:rPr>
                      <m:t>𝑁</m:t>
                    </m:r>
                    <m:d>
                      <m:dPr>
                        <m:ctrlPr>
                          <a:rPr lang="en-US" altLang="ja-JP" sz="1600" i="1">
                            <a:latin typeface="Cambria Math" panose="02040503050406030204" pitchFamily="18" charset="0"/>
                            <a:ea typeface="Meiryo" charset="-128"/>
                            <a:cs typeface="Meiryo" charset="-128"/>
                          </a:rPr>
                        </m:ctrlPr>
                      </m:dPr>
                      <m:e>
                        <m:r>
                          <a:rPr lang="en-US" altLang="ja-JP" sz="1600" i="1">
                            <a:latin typeface="Cambria Math" panose="02040503050406030204" pitchFamily="18" charset="0"/>
                            <a:ea typeface="Meiryo" charset="-128"/>
                            <a:cs typeface="Meiryo" charset="-128"/>
                          </a:rPr>
                          <m:t>220,32</m:t>
                        </m:r>
                      </m:e>
                    </m:d>
                    <m:r>
                      <a:rPr lang="ja-JP" altLang="en-US" sz="1600" i="1">
                        <a:latin typeface="Cambria Math" panose="02040503050406030204" pitchFamily="18" charset="0"/>
                        <a:ea typeface="Meiryo" charset="-128"/>
                        <a:cs typeface="Meiryo" charset="-128"/>
                      </a:rPr>
                      <m:t>の正規分布に</m:t>
                    </m:r>
                  </m:oMath>
                </a14:m>
                <a:r>
                  <a:rPr lang="ja-JP" altLang="en-US" sz="1600" i="1" dirty="0">
                    <a:latin typeface="メイリオ" panose="020B0604030504040204" pitchFamily="50" charset="-128"/>
                    <a:ea typeface="メイリオ" panose="020B0604030504040204" pitchFamily="50" charset="-128"/>
                    <a:cs typeface="Meiryo" charset="-128"/>
                  </a:rPr>
                  <a:t>おいて、</a:t>
                </a:r>
                <a:r>
                  <a:rPr lang="en-US" altLang="ja-JP" sz="1600" i="1" dirty="0">
                    <a:latin typeface="メイリオ" panose="020B0604030504040204" pitchFamily="50" charset="-128"/>
                    <a:ea typeface="メイリオ" panose="020B0604030504040204" pitchFamily="50" charset="-128"/>
                    <a:cs typeface="Meiryo" charset="-128"/>
                  </a:rPr>
                  <a:t>255</a:t>
                </a:r>
                <a:r>
                  <a:rPr lang="ja-JP" altLang="en-US" sz="1600" i="1" dirty="0">
                    <a:latin typeface="メイリオ" panose="020B0604030504040204" pitchFamily="50" charset="-128"/>
                    <a:ea typeface="メイリオ" panose="020B0604030504040204" pitchFamily="50" charset="-128"/>
                    <a:cs typeface="Meiryo" charset="-128"/>
                  </a:rPr>
                  <a:t>以下の確率を求めよ</a:t>
                </a:r>
              </a:p>
            </p:txBody>
          </p:sp>
        </mc:Choice>
        <mc:Fallback xmlns="">
          <p:sp>
            <p:nvSpPr>
              <p:cNvPr id="19" name="正方形/長方形 18">
                <a:extLst>
                  <a:ext uri="{FF2B5EF4-FFF2-40B4-BE49-F238E27FC236}">
                    <a16:creationId xmlns:a16="http://schemas.microsoft.com/office/drawing/2014/main" id="{16CDEEF8-73F7-4025-980F-275831920AC2}"/>
                  </a:ext>
                </a:extLst>
              </p:cNvPr>
              <p:cNvSpPr>
                <a:spLocks noRot="1" noChangeAspect="1" noMove="1" noResize="1" noEditPoints="1" noAdjustHandles="1" noChangeArrowheads="1" noChangeShapeType="1" noTextEdit="1"/>
              </p:cNvSpPr>
              <p:nvPr/>
            </p:nvSpPr>
            <p:spPr>
              <a:xfrm>
                <a:off x="1759480" y="1243752"/>
                <a:ext cx="5404621" cy="340542"/>
              </a:xfrm>
              <a:prstGeom prst="rect">
                <a:avLst/>
              </a:prstGeom>
              <a:blipFill>
                <a:blip r:embed="rId10"/>
                <a:stretch>
                  <a:fillRect t="-1786" b="-25000"/>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020C4826-99AC-4EFE-8245-88C61E087E0D}"/>
              </a:ext>
            </a:extLst>
          </p:cNvPr>
          <p:cNvSpPr/>
          <p:nvPr/>
        </p:nvSpPr>
        <p:spPr bwMode="auto">
          <a:xfrm>
            <a:off x="1614226" y="1141473"/>
            <a:ext cx="5944790" cy="545101"/>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490036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Z</a:t>
            </a:r>
            <a:r>
              <a:rPr kumimoji="1" lang="ja-JP" altLang="en-US" b="1" dirty="0"/>
              <a:t>表の読み方</a:t>
            </a:r>
          </a:p>
        </p:txBody>
      </p:sp>
      <p:pic>
        <p:nvPicPr>
          <p:cNvPr id="6" name="図 5"/>
          <p:cNvPicPr>
            <a:picLocks noChangeAspect="1"/>
          </p:cNvPicPr>
          <p:nvPr/>
        </p:nvPicPr>
        <p:blipFill>
          <a:blip r:embed="rId2"/>
          <a:stretch>
            <a:fillRect/>
          </a:stretch>
        </p:blipFill>
        <p:spPr>
          <a:xfrm>
            <a:off x="1079159" y="914348"/>
            <a:ext cx="7009280" cy="3857625"/>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6202495" y="848686"/>
                <a:ext cx="915635"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charset="0"/>
                        </a:rPr>
                        <m:t>𝒛</m:t>
                      </m:r>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𝟎𝟗</m:t>
                      </m:r>
                    </m:oMath>
                  </m:oMathPara>
                </a14:m>
                <a:endParaRPr lang="ja-JP" altLang="en-US" sz="135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6202495" y="848686"/>
                <a:ext cx="915635" cy="300082"/>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62035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Z</a:t>
            </a:r>
            <a:r>
              <a:rPr kumimoji="1" lang="ja-JP" altLang="en-US" b="1" dirty="0"/>
              <a:t>表の読み方</a:t>
            </a:r>
          </a:p>
        </p:txBody>
      </p:sp>
      <p:pic>
        <p:nvPicPr>
          <p:cNvPr id="6" name="図 5"/>
          <p:cNvPicPr>
            <a:picLocks noChangeAspect="1"/>
          </p:cNvPicPr>
          <p:nvPr/>
        </p:nvPicPr>
        <p:blipFill>
          <a:blip r:embed="rId2"/>
          <a:stretch>
            <a:fillRect/>
          </a:stretch>
        </p:blipFill>
        <p:spPr>
          <a:xfrm>
            <a:off x="1079159" y="914348"/>
            <a:ext cx="7009280" cy="3857625"/>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6202495" y="848686"/>
                <a:ext cx="915635"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charset="0"/>
                        </a:rPr>
                        <m:t>𝒛</m:t>
                      </m:r>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𝟎𝟗</m:t>
                      </m:r>
                    </m:oMath>
                  </m:oMathPara>
                </a14:m>
                <a:endParaRPr lang="ja-JP" altLang="en-US" sz="135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6202495" y="848686"/>
                <a:ext cx="915635" cy="30008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201962" y="1142320"/>
                <a:ext cx="1334020" cy="300082"/>
              </a:xfrm>
              <a:prstGeom prst="rect">
                <a:avLst/>
              </a:prstGeom>
            </p:spPr>
            <p:txBody>
              <a:bodyPr wrap="none">
                <a:spAutoFit/>
              </a:bodyPr>
              <a:lstStyle/>
              <a:p>
                <a:r>
                  <a:rPr lang="en-US" altLang="ja-JP" sz="1350" b="1" dirty="0"/>
                  <a:t>   </a:t>
                </a:r>
                <a14:m>
                  <m:oMath xmlns:m="http://schemas.openxmlformats.org/officeDocument/2006/math">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𝟎𝟗</m:t>
                    </m:r>
                  </m:oMath>
                </a14:m>
                <a:endParaRPr lang="ja-JP" altLang="en-US" sz="135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6201962" y="1142320"/>
                <a:ext cx="1334020" cy="30008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907905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Z</a:t>
            </a:r>
            <a:r>
              <a:rPr kumimoji="1" lang="ja-JP" altLang="en-US" b="1" dirty="0"/>
              <a:t>表の読み方</a:t>
            </a:r>
          </a:p>
        </p:txBody>
      </p:sp>
      <p:pic>
        <p:nvPicPr>
          <p:cNvPr id="6" name="図 5"/>
          <p:cNvPicPr>
            <a:picLocks noChangeAspect="1"/>
          </p:cNvPicPr>
          <p:nvPr/>
        </p:nvPicPr>
        <p:blipFill>
          <a:blip r:embed="rId2"/>
          <a:stretch>
            <a:fillRect/>
          </a:stretch>
        </p:blipFill>
        <p:spPr>
          <a:xfrm>
            <a:off x="1079159" y="914348"/>
            <a:ext cx="7009280" cy="3857625"/>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6202495" y="848686"/>
                <a:ext cx="915635"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charset="0"/>
                        </a:rPr>
                        <m:t>𝒛</m:t>
                      </m:r>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𝟎𝟗</m:t>
                      </m:r>
                    </m:oMath>
                  </m:oMathPara>
                </a14:m>
                <a:endParaRPr lang="ja-JP" altLang="en-US" sz="135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6202495" y="848686"/>
                <a:ext cx="915635" cy="30008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201962" y="1142320"/>
                <a:ext cx="1334020" cy="300082"/>
              </a:xfrm>
              <a:prstGeom prst="rect">
                <a:avLst/>
              </a:prstGeom>
            </p:spPr>
            <p:txBody>
              <a:bodyPr wrap="none">
                <a:spAutoFit/>
              </a:bodyPr>
              <a:lstStyle/>
              <a:p>
                <a:r>
                  <a:rPr lang="en-US" altLang="ja-JP" sz="1350" b="1" dirty="0"/>
                  <a:t>   </a:t>
                </a:r>
                <a14:m>
                  <m:oMath xmlns:m="http://schemas.openxmlformats.org/officeDocument/2006/math">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𝟎𝟗</m:t>
                    </m:r>
                  </m:oMath>
                </a14:m>
                <a:endParaRPr lang="ja-JP" altLang="en-US" sz="135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6201962" y="1142320"/>
                <a:ext cx="1334020" cy="300082"/>
              </a:xfrm>
              <a:prstGeom prst="rect">
                <a:avLst/>
              </a:prstGeom>
              <a:blipFill>
                <a:blip r:embed="rId4"/>
                <a:stretch>
                  <a:fillRect/>
                </a:stretch>
              </a:blipFill>
            </p:spPr>
            <p:txBody>
              <a:bodyPr/>
              <a:lstStyle/>
              <a:p>
                <a:r>
                  <a:rPr lang="ja-JP" altLang="en-US">
                    <a:noFill/>
                  </a:rPr>
                  <a:t> </a:t>
                </a:r>
              </a:p>
            </p:txBody>
          </p:sp>
        </mc:Fallback>
      </mc:AlternateContent>
      <p:sp>
        <p:nvSpPr>
          <p:cNvPr id="9" name="円/楕円 8"/>
          <p:cNvSpPr/>
          <p:nvPr/>
        </p:nvSpPr>
        <p:spPr>
          <a:xfrm>
            <a:off x="6515449" y="1151766"/>
            <a:ext cx="430427" cy="2596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cxnSp>
        <p:nvCxnSpPr>
          <p:cNvPr id="11" name="直線矢印コネクタ 10"/>
          <p:cNvCxnSpPr/>
          <p:nvPr/>
        </p:nvCxnSpPr>
        <p:spPr>
          <a:xfrm flipH="1">
            <a:off x="1508265" y="1416240"/>
            <a:ext cx="5007183" cy="1394036"/>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306538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Z</a:t>
            </a:r>
            <a:r>
              <a:rPr kumimoji="1" lang="ja-JP" altLang="en-US" b="1" dirty="0"/>
              <a:t>表の読み方</a:t>
            </a:r>
          </a:p>
        </p:txBody>
      </p:sp>
      <p:pic>
        <p:nvPicPr>
          <p:cNvPr id="6" name="図 5"/>
          <p:cNvPicPr>
            <a:picLocks noChangeAspect="1"/>
          </p:cNvPicPr>
          <p:nvPr/>
        </p:nvPicPr>
        <p:blipFill>
          <a:blip r:embed="rId2"/>
          <a:stretch>
            <a:fillRect/>
          </a:stretch>
        </p:blipFill>
        <p:spPr>
          <a:xfrm>
            <a:off x="1079159" y="914348"/>
            <a:ext cx="7009280" cy="3857625"/>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6202495" y="848686"/>
                <a:ext cx="915635"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charset="0"/>
                        </a:rPr>
                        <m:t>𝒛</m:t>
                      </m:r>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𝟎𝟗</m:t>
                      </m:r>
                    </m:oMath>
                  </m:oMathPara>
                </a14:m>
                <a:endParaRPr lang="ja-JP" altLang="en-US" sz="135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6202495" y="848686"/>
                <a:ext cx="915635" cy="30008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201962" y="1142320"/>
                <a:ext cx="1334020" cy="300082"/>
              </a:xfrm>
              <a:prstGeom prst="rect">
                <a:avLst/>
              </a:prstGeom>
            </p:spPr>
            <p:txBody>
              <a:bodyPr wrap="none">
                <a:spAutoFit/>
              </a:bodyPr>
              <a:lstStyle/>
              <a:p>
                <a:r>
                  <a:rPr lang="en-US" altLang="ja-JP" sz="1350" b="1" dirty="0"/>
                  <a:t>   </a:t>
                </a:r>
                <a14:m>
                  <m:oMath xmlns:m="http://schemas.openxmlformats.org/officeDocument/2006/math">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𝟎𝟗</m:t>
                    </m:r>
                  </m:oMath>
                </a14:m>
                <a:endParaRPr lang="ja-JP" altLang="en-US" sz="135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6201962" y="1142320"/>
                <a:ext cx="1334020" cy="300082"/>
              </a:xfrm>
              <a:prstGeom prst="rect">
                <a:avLst/>
              </a:prstGeom>
              <a:blipFill>
                <a:blip r:embed="rId4"/>
                <a:stretch>
                  <a:fillRect/>
                </a:stretch>
              </a:blipFill>
            </p:spPr>
            <p:txBody>
              <a:bodyPr/>
              <a:lstStyle/>
              <a:p>
                <a:r>
                  <a:rPr lang="ja-JP" altLang="en-US">
                    <a:noFill/>
                  </a:rPr>
                  <a:t> </a:t>
                </a:r>
              </a:p>
            </p:txBody>
          </p:sp>
        </mc:Fallback>
      </mc:AlternateContent>
      <p:sp>
        <p:nvSpPr>
          <p:cNvPr id="9" name="円/楕円 8"/>
          <p:cNvSpPr/>
          <p:nvPr/>
        </p:nvSpPr>
        <p:spPr>
          <a:xfrm>
            <a:off x="6515449" y="1151766"/>
            <a:ext cx="430427" cy="2596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10" name="円/楕円 9"/>
          <p:cNvSpPr/>
          <p:nvPr/>
        </p:nvSpPr>
        <p:spPr>
          <a:xfrm>
            <a:off x="7059053" y="1156553"/>
            <a:ext cx="460049" cy="259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cxnSp>
        <p:nvCxnSpPr>
          <p:cNvPr id="11" name="直線矢印コネクタ 10"/>
          <p:cNvCxnSpPr/>
          <p:nvPr/>
        </p:nvCxnSpPr>
        <p:spPr>
          <a:xfrm flipH="1">
            <a:off x="1508265" y="1416240"/>
            <a:ext cx="5007183" cy="1394036"/>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a:off x="7346411" y="1428225"/>
            <a:ext cx="266092" cy="484419"/>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4427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ネックレス, ミラー, 結び目 が含まれている画像&#10;&#10;自動的に生成された説明">
            <a:extLst>
              <a:ext uri="{FF2B5EF4-FFF2-40B4-BE49-F238E27FC236}">
                <a16:creationId xmlns:a16="http://schemas.microsoft.com/office/drawing/2014/main" id="{4615FFE6-F1A6-419A-9132-CFACDEC61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110" y="1204404"/>
            <a:ext cx="1340750" cy="867379"/>
          </a:xfrm>
          <a:prstGeom prst="rect">
            <a:avLst/>
          </a:prstGeom>
        </p:spPr>
      </p:pic>
      <p:sp>
        <p:nvSpPr>
          <p:cNvPr id="2" name="タイトル 1"/>
          <p:cNvSpPr>
            <a:spLocks noGrp="1"/>
          </p:cNvSpPr>
          <p:nvPr>
            <p:ph type="title"/>
          </p:nvPr>
        </p:nvSpPr>
        <p:spPr/>
        <p:txBody>
          <a:bodyPr/>
          <a:lstStyle/>
          <a:p>
            <a:r>
              <a:rPr kumimoji="1" lang="ja-JP" altLang="en-US" b="1" dirty="0"/>
              <a:t>確率変数の例</a:t>
            </a:r>
          </a:p>
        </p:txBody>
      </p:sp>
      <p:sp>
        <p:nvSpPr>
          <p:cNvPr id="13" name="テキスト ボックス 12"/>
          <p:cNvSpPr txBox="1"/>
          <p:nvPr/>
        </p:nvSpPr>
        <p:spPr>
          <a:xfrm>
            <a:off x="1690712" y="1218465"/>
            <a:ext cx="5779213" cy="1284967"/>
          </a:xfrm>
          <a:prstGeom prst="rect">
            <a:avLst/>
          </a:prstGeom>
          <a:noFill/>
        </p:spPr>
        <p:txBody>
          <a:bodyPr wrap="square" rtlCol="0">
            <a:spAutoFit/>
          </a:bodyPr>
          <a:lstStyle/>
          <a:p>
            <a:pPr algn="l"/>
            <a:r>
              <a:rPr lang="ja-JP" altLang="en-US" sz="1600" dirty="0">
                <a:latin typeface="Meiryo" charset="-128"/>
                <a:ea typeface="Meiryo" charset="-128"/>
                <a:cs typeface="Meiryo" charset="-128"/>
              </a:rPr>
              <a:t>赤玉と青玉が１つずつ入っている袋から</a:t>
            </a:r>
            <a:endParaRPr lang="en-US" altLang="ja-JP" sz="1600" dirty="0">
              <a:latin typeface="Meiryo" charset="-128"/>
              <a:ea typeface="Meiryo" charset="-128"/>
              <a:cs typeface="Meiryo" charset="-128"/>
            </a:endParaRPr>
          </a:p>
          <a:p>
            <a:pPr algn="l"/>
            <a:r>
              <a:rPr lang="ja-JP" altLang="en-US" sz="1600" dirty="0">
                <a:latin typeface="Meiryo" charset="-128"/>
                <a:ea typeface="Meiryo" charset="-128"/>
                <a:cs typeface="Meiryo" charset="-128"/>
              </a:rPr>
              <a:t>玉を取り出して戻す操作を</a:t>
            </a:r>
            <a:r>
              <a:rPr lang="en-US" altLang="ja-JP" sz="1600" dirty="0">
                <a:latin typeface="Meiryo" charset="-128"/>
                <a:ea typeface="Meiryo" charset="-128"/>
                <a:cs typeface="Meiryo" charset="-128"/>
              </a:rPr>
              <a:t>2</a:t>
            </a:r>
            <a:r>
              <a:rPr lang="ja-JP" altLang="en-US" sz="1600" dirty="0">
                <a:latin typeface="Meiryo" charset="-128"/>
                <a:ea typeface="Meiryo" charset="-128"/>
                <a:cs typeface="Meiryo" charset="-128"/>
              </a:rPr>
              <a:t>回</a:t>
            </a:r>
            <a:r>
              <a:rPr lang="ja-JP" altLang="en-US" sz="1600">
                <a:latin typeface="Meiryo" charset="-128"/>
                <a:ea typeface="Meiryo" charset="-128"/>
                <a:cs typeface="Meiryo" charset="-128"/>
              </a:rPr>
              <a:t>繰り返す。</a:t>
            </a:r>
            <a:endParaRPr lang="en-US" altLang="ja-JP" sz="1600" dirty="0">
              <a:latin typeface="Meiryo" charset="-128"/>
              <a:ea typeface="Meiryo" charset="-128"/>
              <a:cs typeface="Meiryo" charset="-128"/>
            </a:endParaRPr>
          </a:p>
          <a:p>
            <a:pPr algn="l"/>
            <a:r>
              <a:rPr kumimoji="1" lang="ja-JP" altLang="en-US" sz="1600">
                <a:latin typeface="Meiryo" panose="020B0604030504040204" pitchFamily="34" charset="-128"/>
                <a:ea typeface="Meiryo" panose="020B0604030504040204" pitchFamily="34" charset="-128"/>
                <a:cs typeface="Meiryo" charset="-128"/>
              </a:rPr>
              <a:t>赤の出た数を確率変数とし、それぞれの</a:t>
            </a:r>
            <a:endParaRPr kumimoji="1" lang="en-US" altLang="ja-JP" sz="1600" dirty="0">
              <a:latin typeface="Meiryo" panose="020B0604030504040204" pitchFamily="34" charset="-128"/>
              <a:ea typeface="Meiryo" panose="020B0604030504040204" pitchFamily="34" charset="-128"/>
              <a:cs typeface="Meiryo" charset="-128"/>
            </a:endParaRPr>
          </a:p>
          <a:p>
            <a:pPr algn="l"/>
            <a:r>
              <a:rPr kumimoji="1" lang="ja-JP" altLang="en-US" sz="1600">
                <a:latin typeface="Meiryo" panose="020B0604030504040204" pitchFamily="34" charset="-128"/>
                <a:ea typeface="Meiryo" panose="020B0604030504040204" pitchFamily="34" charset="-128"/>
                <a:cs typeface="Meiryo" charset="-128"/>
              </a:rPr>
              <a:t>確率を求めてください</a:t>
            </a:r>
          </a:p>
          <a:p>
            <a:pPr algn="l"/>
            <a:endParaRPr kumimoji="1" lang="ja-JP" altLang="en-US" sz="1350" dirty="0">
              <a:latin typeface="Meiryo" charset="-128"/>
              <a:ea typeface="Meiryo" charset="-128"/>
              <a:cs typeface="Meiryo" charset="-128"/>
            </a:endParaRPr>
          </a:p>
        </p:txBody>
      </p:sp>
      <p:sp>
        <p:nvSpPr>
          <p:cNvPr id="39" name="円/楕円 38"/>
          <p:cNvSpPr/>
          <p:nvPr/>
        </p:nvSpPr>
        <p:spPr>
          <a:xfrm>
            <a:off x="6379138" y="161171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0" name="円/楕円 39"/>
          <p:cNvSpPr/>
          <p:nvPr/>
        </p:nvSpPr>
        <p:spPr>
          <a:xfrm>
            <a:off x="6775832" y="1558857"/>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8" name="正方形/長方形 7">
            <a:extLst>
              <a:ext uri="{FF2B5EF4-FFF2-40B4-BE49-F238E27FC236}">
                <a16:creationId xmlns:a16="http://schemas.microsoft.com/office/drawing/2014/main" id="{04276C26-1007-4DF8-B7A8-5A5C18896AA5}"/>
              </a:ext>
            </a:extLst>
          </p:cNvPr>
          <p:cNvSpPr/>
          <p:nvPr/>
        </p:nvSpPr>
        <p:spPr bwMode="auto">
          <a:xfrm>
            <a:off x="1540639" y="1052606"/>
            <a:ext cx="6079361" cy="1366744"/>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44909528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Z</a:t>
            </a:r>
            <a:r>
              <a:rPr kumimoji="1" lang="ja-JP" altLang="en-US" b="1" dirty="0"/>
              <a:t>表の読み方</a:t>
            </a:r>
          </a:p>
        </p:txBody>
      </p:sp>
      <p:pic>
        <p:nvPicPr>
          <p:cNvPr id="6" name="図 5"/>
          <p:cNvPicPr>
            <a:picLocks noChangeAspect="1"/>
          </p:cNvPicPr>
          <p:nvPr/>
        </p:nvPicPr>
        <p:blipFill>
          <a:blip r:embed="rId2"/>
          <a:stretch>
            <a:fillRect/>
          </a:stretch>
        </p:blipFill>
        <p:spPr>
          <a:xfrm>
            <a:off x="1079159" y="914348"/>
            <a:ext cx="7009280" cy="3857625"/>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6202495" y="848686"/>
                <a:ext cx="915635"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charset="0"/>
                        </a:rPr>
                        <m:t>𝒛</m:t>
                      </m:r>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𝟎𝟗</m:t>
                      </m:r>
                    </m:oMath>
                  </m:oMathPara>
                </a14:m>
                <a:endParaRPr lang="ja-JP" altLang="en-US" sz="135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6202495" y="848686"/>
                <a:ext cx="915635" cy="30008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201962" y="1142320"/>
                <a:ext cx="1334020" cy="300082"/>
              </a:xfrm>
              <a:prstGeom prst="rect">
                <a:avLst/>
              </a:prstGeom>
            </p:spPr>
            <p:txBody>
              <a:bodyPr wrap="none">
                <a:spAutoFit/>
              </a:bodyPr>
              <a:lstStyle/>
              <a:p>
                <a:r>
                  <a:rPr lang="en-US" altLang="ja-JP" sz="1350" b="1" dirty="0"/>
                  <a:t>   </a:t>
                </a:r>
                <a14:m>
                  <m:oMath xmlns:m="http://schemas.openxmlformats.org/officeDocument/2006/math">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𝟎𝟗</m:t>
                    </m:r>
                  </m:oMath>
                </a14:m>
                <a:endParaRPr lang="ja-JP" altLang="en-US" sz="135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6201962" y="1142320"/>
                <a:ext cx="1334020" cy="300082"/>
              </a:xfrm>
              <a:prstGeom prst="rect">
                <a:avLst/>
              </a:prstGeom>
              <a:blipFill>
                <a:blip r:embed="rId4"/>
                <a:stretch>
                  <a:fillRect/>
                </a:stretch>
              </a:blipFill>
            </p:spPr>
            <p:txBody>
              <a:bodyPr/>
              <a:lstStyle/>
              <a:p>
                <a:r>
                  <a:rPr lang="ja-JP" altLang="en-US">
                    <a:noFill/>
                  </a:rPr>
                  <a:t> </a:t>
                </a:r>
              </a:p>
            </p:txBody>
          </p:sp>
        </mc:Fallback>
      </mc:AlternateContent>
      <p:sp>
        <p:nvSpPr>
          <p:cNvPr id="9" name="円/楕円 8"/>
          <p:cNvSpPr/>
          <p:nvPr/>
        </p:nvSpPr>
        <p:spPr>
          <a:xfrm>
            <a:off x="6515449" y="1151766"/>
            <a:ext cx="430427" cy="2596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10" name="円/楕円 9"/>
          <p:cNvSpPr/>
          <p:nvPr/>
        </p:nvSpPr>
        <p:spPr>
          <a:xfrm>
            <a:off x="7059053" y="1156553"/>
            <a:ext cx="460049" cy="259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cxnSp>
        <p:nvCxnSpPr>
          <p:cNvPr id="11" name="直線矢印コネクタ 10"/>
          <p:cNvCxnSpPr/>
          <p:nvPr/>
        </p:nvCxnSpPr>
        <p:spPr>
          <a:xfrm flipH="1">
            <a:off x="1508265" y="1416240"/>
            <a:ext cx="5007183" cy="1394036"/>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a:off x="7346411" y="1428225"/>
            <a:ext cx="266092" cy="484419"/>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a:off x="1561326" y="2810276"/>
            <a:ext cx="5785084" cy="0"/>
          </a:xfrm>
          <a:prstGeom prst="straightConnector1">
            <a:avLst/>
          </a:prstGeom>
          <a:ln w="66675">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p:nvPr/>
        </p:nvCxnSpPr>
        <p:spPr>
          <a:xfrm>
            <a:off x="7612502" y="1975659"/>
            <a:ext cx="0" cy="727408"/>
          </a:xfrm>
          <a:prstGeom prst="straightConnector1">
            <a:avLst/>
          </a:prstGeom>
          <a:ln w="66675">
            <a:solidFill>
              <a:srgbClr val="FF0000"/>
            </a:solidFill>
            <a:headEnd type="none" w="lg"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39843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Z</a:t>
            </a:r>
            <a:r>
              <a:rPr kumimoji="1" lang="ja-JP" altLang="en-US" b="1" dirty="0"/>
              <a:t>表の読み方</a:t>
            </a:r>
          </a:p>
        </p:txBody>
      </p:sp>
      <p:pic>
        <p:nvPicPr>
          <p:cNvPr id="6" name="図 5"/>
          <p:cNvPicPr>
            <a:picLocks noChangeAspect="1"/>
          </p:cNvPicPr>
          <p:nvPr/>
        </p:nvPicPr>
        <p:blipFill>
          <a:blip r:embed="rId2"/>
          <a:stretch>
            <a:fillRect/>
          </a:stretch>
        </p:blipFill>
        <p:spPr>
          <a:xfrm>
            <a:off x="1079159" y="914348"/>
            <a:ext cx="7009280" cy="3857625"/>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6202495" y="848686"/>
                <a:ext cx="915635"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charset="0"/>
                        </a:rPr>
                        <m:t>𝒛</m:t>
                      </m:r>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𝟎𝟗</m:t>
                      </m:r>
                    </m:oMath>
                  </m:oMathPara>
                </a14:m>
                <a:endParaRPr lang="ja-JP" altLang="en-US" sz="135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6202495" y="848686"/>
                <a:ext cx="915635" cy="30008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201962" y="1142320"/>
                <a:ext cx="1334020" cy="300082"/>
              </a:xfrm>
              <a:prstGeom prst="rect">
                <a:avLst/>
              </a:prstGeom>
            </p:spPr>
            <p:txBody>
              <a:bodyPr wrap="none">
                <a:spAutoFit/>
              </a:bodyPr>
              <a:lstStyle/>
              <a:p>
                <a:r>
                  <a:rPr lang="en-US" altLang="ja-JP" sz="1350" b="1" dirty="0"/>
                  <a:t>   </a:t>
                </a:r>
                <a14:m>
                  <m:oMath xmlns:m="http://schemas.openxmlformats.org/officeDocument/2006/math">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𝟎𝟗</m:t>
                    </m:r>
                  </m:oMath>
                </a14:m>
                <a:endParaRPr lang="ja-JP" altLang="en-US" sz="135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6201962" y="1142320"/>
                <a:ext cx="1334020" cy="300082"/>
              </a:xfrm>
              <a:prstGeom prst="rect">
                <a:avLst/>
              </a:prstGeom>
              <a:blipFill>
                <a:blip r:embed="rId4"/>
                <a:stretch>
                  <a:fillRect/>
                </a:stretch>
              </a:blipFill>
            </p:spPr>
            <p:txBody>
              <a:bodyPr/>
              <a:lstStyle/>
              <a:p>
                <a:r>
                  <a:rPr lang="ja-JP" altLang="en-US">
                    <a:noFill/>
                  </a:rPr>
                  <a:t> </a:t>
                </a:r>
              </a:p>
            </p:txBody>
          </p:sp>
        </mc:Fallback>
      </mc:AlternateContent>
      <p:sp>
        <p:nvSpPr>
          <p:cNvPr id="9" name="円/楕円 8"/>
          <p:cNvSpPr/>
          <p:nvPr/>
        </p:nvSpPr>
        <p:spPr>
          <a:xfrm>
            <a:off x="6515449" y="1151766"/>
            <a:ext cx="430427" cy="2596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10" name="円/楕円 9"/>
          <p:cNvSpPr/>
          <p:nvPr/>
        </p:nvSpPr>
        <p:spPr>
          <a:xfrm>
            <a:off x="7059053" y="1156553"/>
            <a:ext cx="460049" cy="259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cxnSp>
        <p:nvCxnSpPr>
          <p:cNvPr id="11" name="直線矢印コネクタ 10"/>
          <p:cNvCxnSpPr/>
          <p:nvPr/>
        </p:nvCxnSpPr>
        <p:spPr>
          <a:xfrm flipH="1">
            <a:off x="1508265" y="1416240"/>
            <a:ext cx="5007183" cy="1394036"/>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a:off x="7346411" y="1428225"/>
            <a:ext cx="266092" cy="484419"/>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a:off x="1561326" y="2810276"/>
            <a:ext cx="5785084" cy="0"/>
          </a:xfrm>
          <a:prstGeom prst="straightConnector1">
            <a:avLst/>
          </a:prstGeom>
          <a:ln w="66675">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p:nvPr/>
        </p:nvCxnSpPr>
        <p:spPr>
          <a:xfrm>
            <a:off x="7612502" y="1975659"/>
            <a:ext cx="0" cy="727408"/>
          </a:xfrm>
          <a:prstGeom prst="straightConnector1">
            <a:avLst/>
          </a:prstGeom>
          <a:ln w="66675">
            <a:solidFill>
              <a:srgbClr val="FF0000"/>
            </a:solidFill>
            <a:headEnd type="none" w="lg" len="med"/>
            <a:tailEnd type="triangle"/>
          </a:ln>
        </p:spPr>
        <p:style>
          <a:lnRef idx="2">
            <a:schemeClr val="accent1"/>
          </a:lnRef>
          <a:fillRef idx="0">
            <a:schemeClr val="accent1"/>
          </a:fillRef>
          <a:effectRef idx="1">
            <a:schemeClr val="accent1"/>
          </a:effectRef>
          <a:fontRef idx="minor">
            <a:schemeClr val="tx1"/>
          </a:fontRef>
        </p:style>
      </p:cxnSp>
      <p:sp>
        <p:nvSpPr>
          <p:cNvPr id="19" name="正方形/長方形 18"/>
          <p:cNvSpPr/>
          <p:nvPr/>
        </p:nvSpPr>
        <p:spPr>
          <a:xfrm>
            <a:off x="7399471" y="2711288"/>
            <a:ext cx="501503" cy="191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Tree>
    <p:extLst>
      <p:ext uri="{BB962C8B-B14F-4D97-AF65-F5344CB8AC3E}">
        <p14:creationId xmlns:p14="http://schemas.microsoft.com/office/powerpoint/2010/main" val="128448087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Z</a:t>
            </a:r>
            <a:r>
              <a:rPr kumimoji="1" lang="ja-JP" altLang="en-US" b="1" dirty="0"/>
              <a:t>表の読み方</a:t>
            </a:r>
          </a:p>
        </p:txBody>
      </p:sp>
      <p:pic>
        <p:nvPicPr>
          <p:cNvPr id="6" name="図 5"/>
          <p:cNvPicPr>
            <a:picLocks noChangeAspect="1"/>
          </p:cNvPicPr>
          <p:nvPr/>
        </p:nvPicPr>
        <p:blipFill>
          <a:blip r:embed="rId2"/>
          <a:stretch>
            <a:fillRect/>
          </a:stretch>
        </p:blipFill>
        <p:spPr>
          <a:xfrm>
            <a:off x="1079159" y="914348"/>
            <a:ext cx="7009280" cy="3857625"/>
          </a:xfrm>
          <a:prstGeom prst="rect">
            <a:avLst/>
          </a:prstGeom>
        </p:spPr>
      </p:pic>
      <mc:AlternateContent xmlns:mc="http://schemas.openxmlformats.org/markup-compatibility/2006" xmlns:a14="http://schemas.microsoft.com/office/drawing/2010/main">
        <mc:Choice Requires="a14">
          <p:sp>
            <p:nvSpPr>
              <p:cNvPr id="7" name="正方形/長方形 6"/>
              <p:cNvSpPr/>
              <p:nvPr/>
            </p:nvSpPr>
            <p:spPr>
              <a:xfrm>
                <a:off x="6202495" y="848686"/>
                <a:ext cx="915635"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charset="0"/>
                        </a:rPr>
                        <m:t>𝒛</m:t>
                      </m:r>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𝟎𝟗</m:t>
                      </m:r>
                    </m:oMath>
                  </m:oMathPara>
                </a14:m>
                <a:endParaRPr lang="ja-JP" altLang="en-US" sz="135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6202495" y="848686"/>
                <a:ext cx="915635" cy="30008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201962" y="1142320"/>
                <a:ext cx="1334020" cy="300082"/>
              </a:xfrm>
              <a:prstGeom prst="rect">
                <a:avLst/>
              </a:prstGeom>
            </p:spPr>
            <p:txBody>
              <a:bodyPr wrap="none">
                <a:spAutoFit/>
              </a:bodyPr>
              <a:lstStyle/>
              <a:p>
                <a:r>
                  <a:rPr lang="en-US" altLang="ja-JP" sz="1350" b="1" dirty="0"/>
                  <a:t>   </a:t>
                </a:r>
                <a14:m>
                  <m:oMath xmlns:m="http://schemas.openxmlformats.org/officeDocument/2006/math">
                    <m:r>
                      <a:rPr lang="en-US" altLang="ja-JP" sz="1350" b="1" i="1">
                        <a:latin typeface="Cambria Math" charset="0"/>
                      </a:rPr>
                      <m:t>=</m:t>
                    </m:r>
                    <m:r>
                      <a:rPr lang="en-US" altLang="ja-JP" sz="1350" b="1" i="1">
                        <a:latin typeface="Cambria Math" charset="0"/>
                      </a:rPr>
                      <m:t>𝟏</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m:t>
                    </m:r>
                    <m:r>
                      <a:rPr lang="en-US" altLang="ja-JP" sz="1350" b="1" i="1">
                        <a:latin typeface="Cambria Math" charset="0"/>
                      </a:rPr>
                      <m:t>.</m:t>
                    </m:r>
                    <m:r>
                      <a:rPr lang="en-US" altLang="ja-JP" sz="1350" b="1" i="1">
                        <a:latin typeface="Cambria Math" charset="0"/>
                      </a:rPr>
                      <m:t>𝟎𝟗</m:t>
                    </m:r>
                  </m:oMath>
                </a14:m>
                <a:endParaRPr lang="ja-JP" altLang="en-US" sz="135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6201962" y="1142320"/>
                <a:ext cx="1334020" cy="300082"/>
              </a:xfrm>
              <a:prstGeom prst="rect">
                <a:avLst/>
              </a:prstGeom>
              <a:blipFill>
                <a:blip r:embed="rId4"/>
                <a:stretch>
                  <a:fillRect/>
                </a:stretch>
              </a:blipFill>
            </p:spPr>
            <p:txBody>
              <a:bodyPr/>
              <a:lstStyle/>
              <a:p>
                <a:r>
                  <a:rPr lang="ja-JP" altLang="en-US">
                    <a:noFill/>
                  </a:rPr>
                  <a:t> </a:t>
                </a:r>
              </a:p>
            </p:txBody>
          </p:sp>
        </mc:Fallback>
      </mc:AlternateContent>
      <p:sp>
        <p:nvSpPr>
          <p:cNvPr id="9" name="円/楕円 8"/>
          <p:cNvSpPr/>
          <p:nvPr/>
        </p:nvSpPr>
        <p:spPr>
          <a:xfrm>
            <a:off x="6515449" y="1151766"/>
            <a:ext cx="430427" cy="2596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sp>
        <p:nvSpPr>
          <p:cNvPr id="10" name="円/楕円 9"/>
          <p:cNvSpPr/>
          <p:nvPr/>
        </p:nvSpPr>
        <p:spPr>
          <a:xfrm>
            <a:off x="7059053" y="1156553"/>
            <a:ext cx="460049" cy="259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13"/>
          </a:p>
        </p:txBody>
      </p:sp>
      <p:cxnSp>
        <p:nvCxnSpPr>
          <p:cNvPr id="11" name="直線矢印コネクタ 10"/>
          <p:cNvCxnSpPr/>
          <p:nvPr/>
        </p:nvCxnSpPr>
        <p:spPr>
          <a:xfrm flipH="1">
            <a:off x="1508265" y="1416240"/>
            <a:ext cx="5007183" cy="1394036"/>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a:off x="7346411" y="1428225"/>
            <a:ext cx="266092" cy="484419"/>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a:off x="1561326" y="2810276"/>
            <a:ext cx="5785084" cy="0"/>
          </a:xfrm>
          <a:prstGeom prst="straightConnector1">
            <a:avLst/>
          </a:prstGeom>
          <a:ln w="66675">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p:nvPr/>
        </p:nvCxnSpPr>
        <p:spPr>
          <a:xfrm>
            <a:off x="7612502" y="1975659"/>
            <a:ext cx="0" cy="727408"/>
          </a:xfrm>
          <a:prstGeom prst="straightConnector1">
            <a:avLst/>
          </a:prstGeom>
          <a:ln w="66675">
            <a:solidFill>
              <a:srgbClr val="FF0000"/>
            </a:solidFill>
            <a:headEnd type="none" w="lg" len="med"/>
            <a:tailEnd type="triangle"/>
          </a:ln>
        </p:spPr>
        <p:style>
          <a:lnRef idx="2">
            <a:schemeClr val="accent1"/>
          </a:lnRef>
          <a:fillRef idx="0">
            <a:schemeClr val="accent1"/>
          </a:fillRef>
          <a:effectRef idx="1">
            <a:schemeClr val="accent1"/>
          </a:effectRef>
          <a:fontRef idx="minor">
            <a:schemeClr val="tx1"/>
          </a:fontRef>
        </p:style>
      </p:cxnSp>
      <p:sp>
        <p:nvSpPr>
          <p:cNvPr id="19" name="正方形/長方形 18"/>
          <p:cNvSpPr/>
          <p:nvPr/>
        </p:nvSpPr>
        <p:spPr>
          <a:xfrm>
            <a:off x="7399471" y="2711288"/>
            <a:ext cx="501503" cy="191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
        <p:nvSpPr>
          <p:cNvPr id="4" name="テキスト ボックス 3">
            <a:extLst>
              <a:ext uri="{FF2B5EF4-FFF2-40B4-BE49-F238E27FC236}">
                <a16:creationId xmlns:a16="http://schemas.microsoft.com/office/drawing/2014/main" id="{4D5C1DF0-8AF4-0443-B73E-DA073F8CC89E}"/>
              </a:ext>
            </a:extLst>
          </p:cNvPr>
          <p:cNvSpPr txBox="1"/>
          <p:nvPr/>
        </p:nvSpPr>
        <p:spPr>
          <a:xfrm>
            <a:off x="1905000" y="1459648"/>
            <a:ext cx="976549" cy="307777"/>
          </a:xfrm>
          <a:prstGeom prst="rect">
            <a:avLst/>
          </a:prstGeom>
          <a:noFill/>
        </p:spPr>
        <p:txBody>
          <a:bodyPr wrap="none" rtlCol="0">
            <a:spAutoFit/>
          </a:bodyPr>
          <a:lstStyle/>
          <a:p>
            <a:r>
              <a:rPr kumimoji="1" lang="ja-JP" altLang="en-US" sz="1400"/>
              <a:t>０．８６２１</a:t>
            </a:r>
          </a:p>
        </p:txBody>
      </p:sp>
    </p:spTree>
    <p:extLst>
      <p:ext uri="{BB962C8B-B14F-4D97-AF65-F5344CB8AC3E}">
        <p14:creationId xmlns:p14="http://schemas.microsoft.com/office/powerpoint/2010/main" val="58012947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表を使って確率を求める</a:t>
            </a:r>
            <a:endParaRPr kumimoji="1" lang="ja-JP" altLang="en-US" dirty="0"/>
          </a:p>
        </p:txBody>
      </p:sp>
      <p:pic>
        <p:nvPicPr>
          <p:cNvPr id="6" name="図 5"/>
          <p:cNvPicPr>
            <a:picLocks/>
          </p:cNvPicPr>
          <p:nvPr/>
        </p:nvPicPr>
        <p:blipFill>
          <a:blip r:embed="rId3" cstate="email">
            <a:extLst>
              <a:ext uri="{28A0092B-C50C-407E-A947-70E740481C1C}">
                <a14:useLocalDpi xmlns:a14="http://schemas.microsoft.com/office/drawing/2010/main"/>
              </a:ext>
            </a:extLst>
          </a:blip>
          <a:stretch>
            <a:fillRect/>
          </a:stretch>
        </p:blipFill>
        <p:spPr>
          <a:xfrm>
            <a:off x="1863628" y="2069495"/>
            <a:ext cx="5315713" cy="810591"/>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063968" y="2010868"/>
                <a:ext cx="1053045"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220,32</m:t>
                          </m:r>
                        </m:e>
                      </m:d>
                    </m:oMath>
                  </m:oMathPara>
                </a14:m>
                <a:endParaRPr lang="ja-JP" altLang="en-US" sz="1385"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063968" y="2010868"/>
                <a:ext cx="1053045" cy="305468"/>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p:cNvSpPr/>
          <p:nvPr/>
        </p:nvSpPr>
        <p:spPr>
          <a:xfrm>
            <a:off x="5193491" y="2936453"/>
            <a:ext cx="516488" cy="305468"/>
          </a:xfrm>
          <a:prstGeom prst="rect">
            <a:avLst/>
          </a:prstGeom>
          <a:noFill/>
        </p:spPr>
        <p:txBody>
          <a:bodyPr wrap="none">
            <a:spAutoFit/>
          </a:bodyPr>
          <a:lstStyle/>
          <a:p>
            <a:r>
              <a:rPr lang="en-US" altLang="ja-JP" sz="1385" dirty="0">
                <a:latin typeface="Meiryo" charset="-128"/>
                <a:ea typeface="Meiryo" charset="-128"/>
                <a:cs typeface="Meiryo" charset="-128"/>
              </a:rPr>
              <a:t>255</a:t>
            </a:r>
            <a:endParaRPr lang="ja-JP" altLang="en-US" sz="1385" dirty="0">
              <a:latin typeface="Meiryo" charset="-128"/>
              <a:ea typeface="Meiryo" charset="-128"/>
              <a:cs typeface="Meiryo" charset="-128"/>
            </a:endParaRPr>
          </a:p>
        </p:txBody>
      </p:sp>
      <p:pic>
        <p:nvPicPr>
          <p:cNvPr id="13" name="図 12"/>
          <p:cNvPicPr>
            <a:picLocks/>
          </p:cNvPicPr>
          <p:nvPr/>
        </p:nvPicPr>
        <p:blipFill>
          <a:blip r:embed="rId3" cstate="email">
            <a:extLst>
              <a:ext uri="{28A0092B-C50C-407E-A947-70E740481C1C}">
                <a14:useLocalDpi xmlns:a14="http://schemas.microsoft.com/office/drawing/2010/main"/>
              </a:ext>
            </a:extLst>
          </a:blip>
          <a:stretch>
            <a:fillRect/>
          </a:stretch>
        </p:blipFill>
        <p:spPr>
          <a:xfrm>
            <a:off x="1863628" y="3754997"/>
            <a:ext cx="5315713" cy="810591"/>
          </a:xfrm>
          <a:prstGeom prst="rect">
            <a:avLst/>
          </a:prstGeom>
        </p:spPr>
      </p:pic>
      <mc:AlternateContent xmlns:mc="http://schemas.openxmlformats.org/markup-compatibility/2006" xmlns:a14="http://schemas.microsoft.com/office/drawing/2010/main">
        <mc:Choice Requires="a14">
          <p:sp>
            <p:nvSpPr>
              <p:cNvPr id="14" name="正方形/長方形 13"/>
              <p:cNvSpPr/>
              <p:nvPr/>
            </p:nvSpPr>
            <p:spPr>
              <a:xfrm>
                <a:off x="3177901" y="3908774"/>
                <a:ext cx="738857"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0,1</m:t>
                          </m:r>
                        </m:e>
                      </m:d>
                    </m:oMath>
                  </m:oMathPara>
                </a14:m>
                <a:endParaRPr lang="ja-JP" altLang="en-US" sz="1385"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177901" y="3908774"/>
                <a:ext cx="738857" cy="305468"/>
              </a:xfrm>
              <a:prstGeom prst="rect">
                <a:avLst/>
              </a:prstGeom>
              <a:blipFill>
                <a:blip r:embed="rId5"/>
                <a:stretch>
                  <a:fillRect/>
                </a:stretch>
              </a:blipFill>
            </p:spPr>
            <p:txBody>
              <a:bodyPr/>
              <a:lstStyle/>
              <a:p>
                <a:r>
                  <a:rPr lang="ja-JP" altLang="en-US">
                    <a:noFill/>
                  </a:rPr>
                  <a:t> </a:t>
                </a:r>
              </a:p>
            </p:txBody>
          </p:sp>
        </mc:Fallback>
      </mc:AlternateContent>
      <p:grpSp>
        <p:nvGrpSpPr>
          <p:cNvPr id="3" name="図形グループ 2"/>
          <p:cNvGrpSpPr/>
          <p:nvPr/>
        </p:nvGrpSpPr>
        <p:grpSpPr>
          <a:xfrm>
            <a:off x="5029201" y="2981051"/>
            <a:ext cx="1305136" cy="1898637"/>
            <a:chOff x="5233689" y="3831865"/>
            <a:chExt cx="1885195" cy="3184500"/>
          </a:xfrm>
        </p:grpSpPr>
        <mc:AlternateContent xmlns:mc="http://schemas.openxmlformats.org/markup-compatibility/2006" xmlns:a14="http://schemas.microsoft.com/office/drawing/2010/main">
          <mc:Choice Requires="a14">
            <p:sp>
              <p:nvSpPr>
                <p:cNvPr id="12" name="テキスト ボックス 11"/>
                <p:cNvSpPr txBox="1"/>
                <p:nvPr/>
              </p:nvSpPr>
              <p:spPr>
                <a:xfrm>
                  <a:off x="5233689" y="6658883"/>
                  <a:ext cx="1009763" cy="3574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85">
                            <a:latin typeface="Cambria Math" charset="0"/>
                            <a:ea typeface="Meiryo" charset="-128"/>
                            <a:cs typeface="Meiryo" charset="-128"/>
                          </a:rPr>
                          <m:t>1.09</m:t>
                        </m:r>
                      </m:oMath>
                    </m:oMathPara>
                  </a14:m>
                  <a:endParaRPr lang="ja-JP" altLang="en-US" sz="1385" dirty="0">
                    <a:latin typeface="Meiryo" charset="-128"/>
                    <a:ea typeface="Meiryo" charset="-128"/>
                    <a:cs typeface="Meiryo"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233689" y="6658883"/>
                  <a:ext cx="1009763" cy="357482"/>
                </a:xfrm>
                <a:prstGeom prst="rect">
                  <a:avLst/>
                </a:prstGeom>
                <a:blipFill>
                  <a:blip r:embed="rId6"/>
                  <a:stretch>
                    <a:fillRect b="-2941"/>
                  </a:stretch>
                </a:blipFill>
              </p:spPr>
              <p:txBody>
                <a:bodyPr/>
                <a:lstStyle/>
                <a:p>
                  <a:r>
                    <a:rPr lang="ja-JP" altLang="en-US">
                      <a:noFill/>
                    </a:rPr>
                    <a:t> </a:t>
                  </a:r>
                </a:p>
              </p:txBody>
            </p:sp>
          </mc:Fallback>
        </mc:AlternateContent>
        <p:sp>
          <p:nvSpPr>
            <p:cNvPr id="18" name="左カーブ矢印 17"/>
            <p:cNvSpPr/>
            <p:nvPr/>
          </p:nvSpPr>
          <p:spPr>
            <a:xfrm>
              <a:off x="6180734" y="3831865"/>
              <a:ext cx="938150" cy="3103235"/>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solidFill>
                  <a:schemeClr val="tx1"/>
                </a:solidFill>
              </a:endParaRPr>
            </a:p>
          </p:txBody>
        </p:sp>
      </p:grpSp>
      <p:sp>
        <p:nvSpPr>
          <p:cNvPr id="19" name="テキスト ボックス 18"/>
          <p:cNvSpPr txBox="1"/>
          <p:nvPr/>
        </p:nvSpPr>
        <p:spPr>
          <a:xfrm>
            <a:off x="4329640" y="4088363"/>
            <a:ext cx="968189" cy="305468"/>
          </a:xfrm>
          <a:prstGeom prst="rect">
            <a:avLst/>
          </a:prstGeom>
          <a:noFill/>
        </p:spPr>
        <p:txBody>
          <a:bodyPr wrap="square" rtlCol="0">
            <a:spAutoFit/>
          </a:bodyPr>
          <a:lstStyle/>
          <a:p>
            <a:r>
              <a:rPr lang="en-US" altLang="ja-JP" sz="1385" b="1" dirty="0">
                <a:latin typeface="Meiryo" charset="-128"/>
                <a:ea typeface="Meiryo" charset="-128"/>
                <a:cs typeface="Meiryo" charset="-128"/>
              </a:rPr>
              <a:t>0.8621</a:t>
            </a:r>
            <a:endParaRPr lang="ja-JP" altLang="en-US" sz="1385"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E48B3B12-CB6B-40F0-856D-6C8AF1625AB0}"/>
                  </a:ext>
                </a:extLst>
              </p:cNvPr>
              <p:cNvSpPr/>
              <p:nvPr/>
            </p:nvSpPr>
            <p:spPr>
              <a:xfrm>
                <a:off x="1774720" y="1239542"/>
                <a:ext cx="5404621" cy="340542"/>
              </a:xfrm>
              <a:prstGeom prst="rect">
                <a:avLst/>
              </a:prstGeom>
              <a:noFill/>
            </p:spPr>
            <p:txBody>
              <a:bodyPr wrap="none">
                <a:spAutoFit/>
              </a:bodyPr>
              <a:lstStyle/>
              <a:p>
                <a14:m>
                  <m:oMath xmlns:m="http://schemas.openxmlformats.org/officeDocument/2006/math">
                    <m:r>
                      <a:rPr lang="en-US" altLang="ja-JP" sz="1600" i="1">
                        <a:latin typeface="Cambria Math" panose="02040503050406030204" pitchFamily="18" charset="0"/>
                        <a:ea typeface="Meiryo" charset="-128"/>
                        <a:cs typeface="Meiryo" charset="-128"/>
                      </a:rPr>
                      <m:t>𝑁</m:t>
                    </m:r>
                    <m:d>
                      <m:dPr>
                        <m:ctrlPr>
                          <a:rPr lang="en-US" altLang="ja-JP" sz="1600" i="1">
                            <a:latin typeface="Cambria Math" panose="02040503050406030204" pitchFamily="18" charset="0"/>
                            <a:ea typeface="Meiryo" charset="-128"/>
                            <a:cs typeface="Meiryo" charset="-128"/>
                          </a:rPr>
                        </m:ctrlPr>
                      </m:dPr>
                      <m:e>
                        <m:r>
                          <a:rPr lang="en-US" altLang="ja-JP" sz="1600" i="1">
                            <a:latin typeface="Cambria Math" panose="02040503050406030204" pitchFamily="18" charset="0"/>
                            <a:ea typeface="Meiryo" charset="-128"/>
                            <a:cs typeface="Meiryo" charset="-128"/>
                          </a:rPr>
                          <m:t>220,32</m:t>
                        </m:r>
                      </m:e>
                    </m:d>
                    <m:r>
                      <a:rPr lang="ja-JP" altLang="en-US" sz="1600" i="1">
                        <a:latin typeface="Cambria Math" panose="02040503050406030204" pitchFamily="18" charset="0"/>
                        <a:ea typeface="Meiryo" charset="-128"/>
                        <a:cs typeface="Meiryo" charset="-128"/>
                      </a:rPr>
                      <m:t>の正規分布に</m:t>
                    </m:r>
                  </m:oMath>
                </a14:m>
                <a:r>
                  <a:rPr lang="ja-JP" altLang="en-US" sz="1600" i="1" dirty="0">
                    <a:latin typeface="メイリオ" panose="020B0604030504040204" pitchFamily="50" charset="-128"/>
                    <a:ea typeface="メイリオ" panose="020B0604030504040204" pitchFamily="50" charset="-128"/>
                    <a:cs typeface="Meiryo" charset="-128"/>
                  </a:rPr>
                  <a:t>おいて、</a:t>
                </a:r>
                <a:r>
                  <a:rPr lang="en-US" altLang="ja-JP" sz="1600" i="1" dirty="0">
                    <a:latin typeface="メイリオ" panose="020B0604030504040204" pitchFamily="50" charset="-128"/>
                    <a:ea typeface="メイリオ" panose="020B0604030504040204" pitchFamily="50" charset="-128"/>
                    <a:cs typeface="Meiryo" charset="-128"/>
                  </a:rPr>
                  <a:t>255</a:t>
                </a:r>
                <a:r>
                  <a:rPr lang="ja-JP" altLang="en-US" sz="1600" i="1" dirty="0">
                    <a:latin typeface="メイリオ" panose="020B0604030504040204" pitchFamily="50" charset="-128"/>
                    <a:ea typeface="メイリオ" panose="020B0604030504040204" pitchFamily="50" charset="-128"/>
                    <a:cs typeface="Meiryo" charset="-128"/>
                  </a:rPr>
                  <a:t>以下の確率を求めよ</a:t>
                </a:r>
              </a:p>
            </p:txBody>
          </p:sp>
        </mc:Choice>
        <mc:Fallback xmlns="">
          <p:sp>
            <p:nvSpPr>
              <p:cNvPr id="17" name="正方形/長方形 16">
                <a:extLst>
                  <a:ext uri="{FF2B5EF4-FFF2-40B4-BE49-F238E27FC236}">
                    <a16:creationId xmlns:a16="http://schemas.microsoft.com/office/drawing/2014/main" id="{E48B3B12-CB6B-40F0-856D-6C8AF1625AB0}"/>
                  </a:ext>
                </a:extLst>
              </p:cNvPr>
              <p:cNvSpPr>
                <a:spLocks noRot="1" noChangeAspect="1" noMove="1" noResize="1" noEditPoints="1" noAdjustHandles="1" noChangeArrowheads="1" noChangeShapeType="1" noTextEdit="1"/>
              </p:cNvSpPr>
              <p:nvPr/>
            </p:nvSpPr>
            <p:spPr>
              <a:xfrm>
                <a:off x="1774720" y="1239542"/>
                <a:ext cx="5404621" cy="340542"/>
              </a:xfrm>
              <a:prstGeom prst="rect">
                <a:avLst/>
              </a:prstGeom>
              <a:blipFill>
                <a:blip r:embed="rId7"/>
                <a:stretch>
                  <a:fillRect t="-1786" b="-25000"/>
                </a:stretch>
              </a:blipFill>
            </p:spPr>
            <p:txBody>
              <a:bodyPr/>
              <a:lstStyle/>
              <a:p>
                <a:r>
                  <a:rPr lang="ja-JP" altLang="en-US">
                    <a:noFill/>
                  </a:rPr>
                  <a:t> </a:t>
                </a:r>
              </a:p>
            </p:txBody>
          </p:sp>
        </mc:Fallback>
      </mc:AlternateContent>
      <p:sp>
        <p:nvSpPr>
          <p:cNvPr id="23" name="正方形/長方形 22">
            <a:extLst>
              <a:ext uri="{FF2B5EF4-FFF2-40B4-BE49-F238E27FC236}">
                <a16:creationId xmlns:a16="http://schemas.microsoft.com/office/drawing/2014/main" id="{7E6E5919-2349-4B5C-80B4-87226E8A04A3}"/>
              </a:ext>
            </a:extLst>
          </p:cNvPr>
          <p:cNvSpPr/>
          <p:nvPr/>
        </p:nvSpPr>
        <p:spPr bwMode="auto">
          <a:xfrm>
            <a:off x="1614226" y="1141473"/>
            <a:ext cx="5944790" cy="545101"/>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9685446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表を使って確率を求める</a:t>
            </a:r>
            <a:endParaRPr kumimoji="1" lang="ja-JP" altLang="en-US" dirty="0"/>
          </a:p>
        </p:txBody>
      </p:sp>
      <p:pic>
        <p:nvPicPr>
          <p:cNvPr id="6" name="図 5"/>
          <p:cNvPicPr>
            <a:picLocks/>
          </p:cNvPicPr>
          <p:nvPr/>
        </p:nvPicPr>
        <p:blipFill>
          <a:blip r:embed="rId3" cstate="email">
            <a:extLst>
              <a:ext uri="{28A0092B-C50C-407E-A947-70E740481C1C}">
                <a14:useLocalDpi xmlns:a14="http://schemas.microsoft.com/office/drawing/2010/main"/>
              </a:ext>
            </a:extLst>
          </a:blip>
          <a:stretch>
            <a:fillRect/>
          </a:stretch>
        </p:blipFill>
        <p:spPr>
          <a:xfrm>
            <a:off x="1863628" y="2069495"/>
            <a:ext cx="5315713" cy="810591"/>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063968" y="2010868"/>
                <a:ext cx="1053045"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220,32</m:t>
                          </m:r>
                        </m:e>
                      </m:d>
                    </m:oMath>
                  </m:oMathPara>
                </a14:m>
                <a:endParaRPr lang="ja-JP" altLang="en-US" sz="1385"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3063968" y="2010868"/>
                <a:ext cx="1053045" cy="305468"/>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p:cNvSpPr/>
          <p:nvPr/>
        </p:nvSpPr>
        <p:spPr>
          <a:xfrm>
            <a:off x="5193491" y="2936453"/>
            <a:ext cx="516488" cy="305468"/>
          </a:xfrm>
          <a:prstGeom prst="rect">
            <a:avLst/>
          </a:prstGeom>
          <a:noFill/>
        </p:spPr>
        <p:txBody>
          <a:bodyPr wrap="none">
            <a:spAutoFit/>
          </a:bodyPr>
          <a:lstStyle/>
          <a:p>
            <a:r>
              <a:rPr lang="en-US" altLang="ja-JP" sz="1385" dirty="0">
                <a:latin typeface="Meiryo" charset="-128"/>
                <a:ea typeface="Meiryo" charset="-128"/>
                <a:cs typeface="Meiryo" charset="-128"/>
              </a:rPr>
              <a:t>255</a:t>
            </a:r>
            <a:endParaRPr lang="ja-JP" altLang="en-US" sz="1385" dirty="0">
              <a:latin typeface="Meiryo" charset="-128"/>
              <a:ea typeface="Meiryo" charset="-128"/>
              <a:cs typeface="Meiryo" charset="-128"/>
            </a:endParaRPr>
          </a:p>
        </p:txBody>
      </p:sp>
      <p:pic>
        <p:nvPicPr>
          <p:cNvPr id="13" name="図 12"/>
          <p:cNvPicPr>
            <a:picLocks/>
          </p:cNvPicPr>
          <p:nvPr/>
        </p:nvPicPr>
        <p:blipFill>
          <a:blip r:embed="rId3" cstate="email">
            <a:extLst>
              <a:ext uri="{28A0092B-C50C-407E-A947-70E740481C1C}">
                <a14:useLocalDpi xmlns:a14="http://schemas.microsoft.com/office/drawing/2010/main"/>
              </a:ext>
            </a:extLst>
          </a:blip>
          <a:stretch>
            <a:fillRect/>
          </a:stretch>
        </p:blipFill>
        <p:spPr>
          <a:xfrm>
            <a:off x="1863628" y="3754997"/>
            <a:ext cx="5315713" cy="810591"/>
          </a:xfrm>
          <a:prstGeom prst="rect">
            <a:avLst/>
          </a:prstGeom>
        </p:spPr>
      </p:pic>
      <mc:AlternateContent xmlns:mc="http://schemas.openxmlformats.org/markup-compatibility/2006" xmlns:a14="http://schemas.microsoft.com/office/drawing/2010/main">
        <mc:Choice Requires="a14">
          <p:sp>
            <p:nvSpPr>
              <p:cNvPr id="14" name="正方形/長方形 13"/>
              <p:cNvSpPr/>
              <p:nvPr/>
            </p:nvSpPr>
            <p:spPr>
              <a:xfrm>
                <a:off x="3177901" y="3908774"/>
                <a:ext cx="738857"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0,1</m:t>
                          </m:r>
                        </m:e>
                      </m:d>
                    </m:oMath>
                  </m:oMathPara>
                </a14:m>
                <a:endParaRPr lang="ja-JP" altLang="en-US" sz="1385"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3177901" y="3908774"/>
                <a:ext cx="738857" cy="305468"/>
              </a:xfrm>
              <a:prstGeom prst="rect">
                <a:avLst/>
              </a:prstGeom>
              <a:blipFill>
                <a:blip r:embed="rId5"/>
                <a:stretch>
                  <a:fillRect/>
                </a:stretch>
              </a:blipFill>
            </p:spPr>
            <p:txBody>
              <a:bodyPr/>
              <a:lstStyle/>
              <a:p>
                <a:r>
                  <a:rPr lang="ja-JP" altLang="en-US">
                    <a:noFill/>
                  </a:rPr>
                  <a:t> </a:t>
                </a:r>
              </a:p>
            </p:txBody>
          </p:sp>
        </mc:Fallback>
      </mc:AlternateContent>
      <p:grpSp>
        <p:nvGrpSpPr>
          <p:cNvPr id="3" name="図形グループ 2"/>
          <p:cNvGrpSpPr/>
          <p:nvPr/>
        </p:nvGrpSpPr>
        <p:grpSpPr>
          <a:xfrm>
            <a:off x="5029201" y="2981051"/>
            <a:ext cx="1305136" cy="1898637"/>
            <a:chOff x="5233689" y="3831865"/>
            <a:chExt cx="1885195" cy="3184500"/>
          </a:xfrm>
        </p:grpSpPr>
        <mc:AlternateContent xmlns:mc="http://schemas.openxmlformats.org/markup-compatibility/2006" xmlns:a14="http://schemas.microsoft.com/office/drawing/2010/main">
          <mc:Choice Requires="a14">
            <p:sp>
              <p:nvSpPr>
                <p:cNvPr id="12" name="テキスト ボックス 11"/>
                <p:cNvSpPr txBox="1"/>
                <p:nvPr/>
              </p:nvSpPr>
              <p:spPr>
                <a:xfrm>
                  <a:off x="5233689" y="6658883"/>
                  <a:ext cx="1009763" cy="3574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85">
                            <a:latin typeface="Cambria Math" charset="0"/>
                            <a:ea typeface="Meiryo" charset="-128"/>
                            <a:cs typeface="Meiryo" charset="-128"/>
                          </a:rPr>
                          <m:t>1.09</m:t>
                        </m:r>
                      </m:oMath>
                    </m:oMathPara>
                  </a14:m>
                  <a:endParaRPr lang="ja-JP" altLang="en-US" sz="1385" dirty="0">
                    <a:latin typeface="Meiryo" charset="-128"/>
                    <a:ea typeface="Meiryo" charset="-128"/>
                    <a:cs typeface="Meiryo"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233689" y="6658883"/>
                  <a:ext cx="1009763" cy="357482"/>
                </a:xfrm>
                <a:prstGeom prst="rect">
                  <a:avLst/>
                </a:prstGeom>
                <a:blipFill>
                  <a:blip r:embed="rId6"/>
                  <a:stretch>
                    <a:fillRect b="-2941"/>
                  </a:stretch>
                </a:blipFill>
              </p:spPr>
              <p:txBody>
                <a:bodyPr/>
                <a:lstStyle/>
                <a:p>
                  <a:r>
                    <a:rPr lang="ja-JP" altLang="en-US">
                      <a:noFill/>
                    </a:rPr>
                    <a:t> </a:t>
                  </a:r>
                </a:p>
              </p:txBody>
            </p:sp>
          </mc:Fallback>
        </mc:AlternateContent>
        <p:sp>
          <p:nvSpPr>
            <p:cNvPr id="18" name="左カーブ矢印 17"/>
            <p:cNvSpPr/>
            <p:nvPr/>
          </p:nvSpPr>
          <p:spPr>
            <a:xfrm>
              <a:off x="6180734" y="3831865"/>
              <a:ext cx="938150" cy="3103235"/>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solidFill>
                  <a:schemeClr val="tx1"/>
                </a:solidFill>
              </a:endParaRPr>
            </a:p>
          </p:txBody>
        </p:sp>
      </p:grpSp>
      <p:sp>
        <p:nvSpPr>
          <p:cNvPr id="19" name="テキスト ボックス 18"/>
          <p:cNvSpPr txBox="1"/>
          <p:nvPr/>
        </p:nvSpPr>
        <p:spPr>
          <a:xfrm>
            <a:off x="4329640" y="4088363"/>
            <a:ext cx="968189" cy="305468"/>
          </a:xfrm>
          <a:prstGeom prst="rect">
            <a:avLst/>
          </a:prstGeom>
          <a:noFill/>
        </p:spPr>
        <p:txBody>
          <a:bodyPr wrap="square" rtlCol="0">
            <a:spAutoFit/>
          </a:bodyPr>
          <a:lstStyle/>
          <a:p>
            <a:r>
              <a:rPr lang="en-US" altLang="ja-JP" sz="1385" b="1" dirty="0">
                <a:latin typeface="Meiryo" charset="-128"/>
                <a:ea typeface="Meiryo" charset="-128"/>
                <a:cs typeface="Meiryo" charset="-128"/>
              </a:rPr>
              <a:t>0.8621</a:t>
            </a:r>
            <a:endParaRPr lang="ja-JP" altLang="en-US" sz="1385" b="1" dirty="0">
              <a:latin typeface="Meiryo" charset="-128"/>
              <a:ea typeface="Meiryo" charset="-128"/>
              <a:cs typeface="Meiryo" charset="-128"/>
            </a:endParaRPr>
          </a:p>
        </p:txBody>
      </p:sp>
      <p:grpSp>
        <p:nvGrpSpPr>
          <p:cNvPr id="22" name="図形グループ 21"/>
          <p:cNvGrpSpPr/>
          <p:nvPr/>
        </p:nvGrpSpPr>
        <p:grpSpPr>
          <a:xfrm>
            <a:off x="3716029" y="2367781"/>
            <a:ext cx="1590053" cy="2002871"/>
            <a:chOff x="3274540" y="2410490"/>
            <a:chExt cx="2296744" cy="2893036"/>
          </a:xfrm>
          <a:solidFill>
            <a:srgbClr val="FF0000"/>
          </a:solidFill>
        </p:grpSpPr>
        <p:sp>
          <p:nvSpPr>
            <p:cNvPr id="20" name="テキスト ボックス 19"/>
            <p:cNvSpPr txBox="1"/>
            <p:nvPr/>
          </p:nvSpPr>
          <p:spPr>
            <a:xfrm>
              <a:off x="4172790" y="2410490"/>
              <a:ext cx="1398494" cy="441232"/>
            </a:xfrm>
            <a:prstGeom prst="rect">
              <a:avLst/>
            </a:prstGeom>
            <a:noFill/>
            <a:ln>
              <a:noFill/>
            </a:ln>
          </p:spPr>
          <p:txBody>
            <a:bodyPr wrap="square" rtlCol="0">
              <a:spAutoFit/>
            </a:bodyPr>
            <a:lstStyle/>
            <a:p>
              <a:r>
                <a:rPr lang="en-US" altLang="ja-JP" sz="1385" b="1" dirty="0">
                  <a:latin typeface="Meiryo" charset="-128"/>
                  <a:ea typeface="Meiryo" charset="-128"/>
                  <a:cs typeface="Meiryo" charset="-128"/>
                </a:rPr>
                <a:t>0.8621</a:t>
              </a:r>
              <a:endParaRPr lang="ja-JP" altLang="en-US" sz="1385" b="1" dirty="0">
                <a:latin typeface="Meiryo" charset="-128"/>
                <a:ea typeface="Meiryo" charset="-128"/>
                <a:cs typeface="Meiryo" charset="-128"/>
              </a:endParaRPr>
            </a:p>
          </p:txBody>
        </p:sp>
        <p:sp>
          <p:nvSpPr>
            <p:cNvPr id="21" name="左カーブ矢印 20"/>
            <p:cNvSpPr/>
            <p:nvPr/>
          </p:nvSpPr>
          <p:spPr>
            <a:xfrm rot="10800000">
              <a:off x="3274540" y="2505410"/>
              <a:ext cx="938150" cy="2798116"/>
            </a:xfrm>
            <a:prstGeom prst="curved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solidFill>
                  <a:schemeClr val="tx1"/>
                </a:solidFill>
              </a:endParaRPr>
            </a:p>
          </p:txBody>
        </p:sp>
      </p:grpSp>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3E49A129-A8D6-491C-8403-940F77240E16}"/>
                  </a:ext>
                </a:extLst>
              </p:cNvPr>
              <p:cNvSpPr/>
              <p:nvPr/>
            </p:nvSpPr>
            <p:spPr>
              <a:xfrm>
                <a:off x="1774720" y="1239542"/>
                <a:ext cx="5404621" cy="340542"/>
              </a:xfrm>
              <a:prstGeom prst="rect">
                <a:avLst/>
              </a:prstGeom>
              <a:noFill/>
            </p:spPr>
            <p:txBody>
              <a:bodyPr wrap="none">
                <a:spAutoFit/>
              </a:bodyPr>
              <a:lstStyle/>
              <a:p>
                <a14:m>
                  <m:oMath xmlns:m="http://schemas.openxmlformats.org/officeDocument/2006/math">
                    <m:r>
                      <a:rPr lang="en-US" altLang="ja-JP" sz="1600" i="1">
                        <a:latin typeface="Cambria Math" panose="02040503050406030204" pitchFamily="18" charset="0"/>
                        <a:ea typeface="Meiryo" charset="-128"/>
                        <a:cs typeface="Meiryo" charset="-128"/>
                      </a:rPr>
                      <m:t>𝑁</m:t>
                    </m:r>
                    <m:d>
                      <m:dPr>
                        <m:ctrlPr>
                          <a:rPr lang="en-US" altLang="ja-JP" sz="1600" i="1">
                            <a:latin typeface="Cambria Math" panose="02040503050406030204" pitchFamily="18" charset="0"/>
                            <a:ea typeface="Meiryo" charset="-128"/>
                            <a:cs typeface="Meiryo" charset="-128"/>
                          </a:rPr>
                        </m:ctrlPr>
                      </m:dPr>
                      <m:e>
                        <m:r>
                          <a:rPr lang="en-US" altLang="ja-JP" sz="1600" i="1">
                            <a:latin typeface="Cambria Math" panose="02040503050406030204" pitchFamily="18" charset="0"/>
                            <a:ea typeface="Meiryo" charset="-128"/>
                            <a:cs typeface="Meiryo" charset="-128"/>
                          </a:rPr>
                          <m:t>220,32</m:t>
                        </m:r>
                      </m:e>
                    </m:d>
                    <m:r>
                      <a:rPr lang="ja-JP" altLang="en-US" sz="1600" i="1">
                        <a:latin typeface="Cambria Math" panose="02040503050406030204" pitchFamily="18" charset="0"/>
                        <a:ea typeface="Meiryo" charset="-128"/>
                        <a:cs typeface="Meiryo" charset="-128"/>
                      </a:rPr>
                      <m:t>の正規分布に</m:t>
                    </m:r>
                  </m:oMath>
                </a14:m>
                <a:r>
                  <a:rPr lang="ja-JP" altLang="en-US" sz="1600" i="1" dirty="0">
                    <a:latin typeface="メイリオ" panose="020B0604030504040204" pitchFamily="50" charset="-128"/>
                    <a:ea typeface="メイリオ" panose="020B0604030504040204" pitchFamily="50" charset="-128"/>
                    <a:cs typeface="Meiryo" charset="-128"/>
                  </a:rPr>
                  <a:t>おいて、</a:t>
                </a:r>
                <a:r>
                  <a:rPr lang="en-US" altLang="ja-JP" sz="1600" i="1" dirty="0">
                    <a:latin typeface="メイリオ" panose="020B0604030504040204" pitchFamily="50" charset="-128"/>
                    <a:ea typeface="メイリオ" panose="020B0604030504040204" pitchFamily="50" charset="-128"/>
                    <a:cs typeface="Meiryo" charset="-128"/>
                  </a:rPr>
                  <a:t>255</a:t>
                </a:r>
                <a:r>
                  <a:rPr lang="ja-JP" altLang="en-US" sz="1600" i="1" dirty="0">
                    <a:latin typeface="メイリオ" panose="020B0604030504040204" pitchFamily="50" charset="-128"/>
                    <a:ea typeface="メイリオ" panose="020B0604030504040204" pitchFamily="50" charset="-128"/>
                    <a:cs typeface="Meiryo" charset="-128"/>
                  </a:rPr>
                  <a:t>以下の確率を求めよ</a:t>
                </a:r>
              </a:p>
            </p:txBody>
          </p:sp>
        </mc:Choice>
        <mc:Fallback xmlns="">
          <p:sp>
            <p:nvSpPr>
              <p:cNvPr id="24" name="正方形/長方形 23">
                <a:extLst>
                  <a:ext uri="{FF2B5EF4-FFF2-40B4-BE49-F238E27FC236}">
                    <a16:creationId xmlns:a16="http://schemas.microsoft.com/office/drawing/2014/main" id="{3E49A129-A8D6-491C-8403-940F77240E16}"/>
                  </a:ext>
                </a:extLst>
              </p:cNvPr>
              <p:cNvSpPr>
                <a:spLocks noRot="1" noChangeAspect="1" noMove="1" noResize="1" noEditPoints="1" noAdjustHandles="1" noChangeArrowheads="1" noChangeShapeType="1" noTextEdit="1"/>
              </p:cNvSpPr>
              <p:nvPr/>
            </p:nvSpPr>
            <p:spPr>
              <a:xfrm>
                <a:off x="1774720" y="1239542"/>
                <a:ext cx="5404621" cy="340542"/>
              </a:xfrm>
              <a:prstGeom prst="rect">
                <a:avLst/>
              </a:prstGeom>
              <a:blipFill>
                <a:blip r:embed="rId7"/>
                <a:stretch>
                  <a:fillRect t="-1786" b="-25000"/>
                </a:stretch>
              </a:blipFill>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03A0FCFC-6C33-435F-8752-93A5D0C0732A}"/>
              </a:ext>
            </a:extLst>
          </p:cNvPr>
          <p:cNvSpPr/>
          <p:nvPr/>
        </p:nvSpPr>
        <p:spPr bwMode="auto">
          <a:xfrm>
            <a:off x="1614226" y="1141473"/>
            <a:ext cx="5944790" cy="545101"/>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417046205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表を使って確率を求める</a:t>
            </a:r>
            <a:endParaRPr kumimoji="1" lang="ja-JP" altLang="en-US" dirty="0"/>
          </a:p>
        </p:txBody>
      </p:sp>
      <mc:AlternateContent xmlns:mc="http://schemas.openxmlformats.org/markup-compatibility/2006" xmlns:a14="http://schemas.microsoft.com/office/drawing/2010/main">
        <mc:Choice Requires="a14">
          <p:sp>
            <p:nvSpPr>
              <p:cNvPr id="7" name="正方形/長方形 6"/>
              <p:cNvSpPr/>
              <p:nvPr/>
            </p:nvSpPr>
            <p:spPr>
              <a:xfrm>
                <a:off x="1981200" y="1243752"/>
                <a:ext cx="5404621" cy="340542"/>
              </a:xfrm>
              <a:prstGeom prst="rect">
                <a:avLst/>
              </a:prstGeom>
              <a:noFill/>
            </p:spPr>
            <p:txBody>
              <a:bodyPr wrap="none">
                <a:spAutoFit/>
              </a:bodyPr>
              <a:lstStyle/>
              <a:p>
                <a14:m>
                  <m:oMath xmlns:m="http://schemas.openxmlformats.org/officeDocument/2006/math">
                    <m:r>
                      <a:rPr lang="en-US" altLang="ja-JP" sz="1600" i="1">
                        <a:latin typeface="Cambria Math" panose="02040503050406030204" pitchFamily="18" charset="0"/>
                        <a:ea typeface="Meiryo" charset="-128"/>
                        <a:cs typeface="Meiryo" charset="-128"/>
                      </a:rPr>
                      <m:t>𝑁</m:t>
                    </m:r>
                    <m:d>
                      <m:dPr>
                        <m:ctrlPr>
                          <a:rPr lang="en-US" altLang="ja-JP" sz="1600" i="1">
                            <a:latin typeface="Cambria Math" panose="02040503050406030204" pitchFamily="18" charset="0"/>
                            <a:ea typeface="Meiryo" charset="-128"/>
                            <a:cs typeface="Meiryo" charset="-128"/>
                          </a:rPr>
                        </m:ctrlPr>
                      </m:dPr>
                      <m:e>
                        <m:r>
                          <a:rPr lang="en-US" altLang="ja-JP" sz="1600" i="1">
                            <a:latin typeface="Cambria Math" panose="02040503050406030204" pitchFamily="18" charset="0"/>
                            <a:ea typeface="Meiryo" charset="-128"/>
                            <a:cs typeface="Meiryo" charset="-128"/>
                          </a:rPr>
                          <m:t>220,32</m:t>
                        </m:r>
                      </m:e>
                    </m:d>
                    <m:r>
                      <a:rPr lang="ja-JP" altLang="en-US" sz="1600" i="1">
                        <a:latin typeface="Cambria Math" panose="02040503050406030204" pitchFamily="18" charset="0"/>
                        <a:ea typeface="Meiryo" charset="-128"/>
                        <a:cs typeface="Meiryo" charset="-128"/>
                      </a:rPr>
                      <m:t>の正規分布に</m:t>
                    </m:r>
                  </m:oMath>
                </a14:m>
                <a:r>
                  <a:rPr lang="ja-JP" altLang="en-US" sz="1600" i="1" dirty="0">
                    <a:latin typeface="メイリオ" panose="020B0604030504040204" pitchFamily="50" charset="-128"/>
                    <a:ea typeface="メイリオ" panose="020B0604030504040204" pitchFamily="50" charset="-128"/>
                    <a:cs typeface="Meiryo" charset="-128"/>
                  </a:rPr>
                  <a:t>おいて、</a:t>
                </a:r>
                <a:r>
                  <a:rPr lang="en-US" altLang="ja-JP" sz="1600" i="1" dirty="0">
                    <a:latin typeface="メイリオ" panose="020B0604030504040204" pitchFamily="50" charset="-128"/>
                    <a:ea typeface="メイリオ" panose="020B0604030504040204" pitchFamily="50" charset="-128"/>
                    <a:cs typeface="Meiryo" charset="-128"/>
                  </a:rPr>
                  <a:t>255</a:t>
                </a:r>
                <a:r>
                  <a:rPr lang="ja-JP" altLang="en-US" sz="1600" i="1" dirty="0">
                    <a:latin typeface="メイリオ" panose="020B0604030504040204" pitchFamily="50" charset="-128"/>
                    <a:ea typeface="メイリオ" panose="020B0604030504040204" pitchFamily="50" charset="-128"/>
                    <a:cs typeface="Meiryo" charset="-128"/>
                  </a:rPr>
                  <a:t>以上の確率を求めよ</a:t>
                </a:r>
              </a:p>
            </p:txBody>
          </p:sp>
        </mc:Choice>
        <mc:Fallback xmlns="">
          <p:sp>
            <p:nvSpPr>
              <p:cNvPr id="7" name="正方形/長方形 6"/>
              <p:cNvSpPr>
                <a:spLocks noRot="1" noChangeAspect="1" noMove="1" noResize="1" noEditPoints="1" noAdjustHandles="1" noChangeArrowheads="1" noChangeShapeType="1" noTextEdit="1"/>
              </p:cNvSpPr>
              <p:nvPr/>
            </p:nvSpPr>
            <p:spPr>
              <a:xfrm>
                <a:off x="1981200" y="1243752"/>
                <a:ext cx="5404621" cy="340542"/>
              </a:xfrm>
              <a:prstGeom prst="rect">
                <a:avLst/>
              </a:prstGeom>
              <a:blipFill>
                <a:blip r:embed="rId3"/>
                <a:stretch>
                  <a:fillRect t="-1786" b="-25000"/>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B2865548-EE12-470D-A7B3-9FC0CCDEE812}"/>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1808008" y="2345493"/>
            <a:ext cx="5315713" cy="810591"/>
          </a:xfrm>
          <a:prstGeom prst="rect">
            <a:avLst/>
          </a:prstGeom>
        </p:spPr>
      </p:pic>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5E87F71D-EDFC-41F0-9C48-618B65C92262}"/>
                  </a:ext>
                </a:extLst>
              </p:cNvPr>
              <p:cNvSpPr/>
              <p:nvPr/>
            </p:nvSpPr>
            <p:spPr>
              <a:xfrm>
                <a:off x="3008348" y="2286866"/>
                <a:ext cx="1053045"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220,32</m:t>
                          </m:r>
                        </m:e>
                      </m:d>
                    </m:oMath>
                  </m:oMathPara>
                </a14:m>
                <a:endParaRPr lang="ja-JP" altLang="en-US" sz="1385" dirty="0">
                  <a:latin typeface="Meiryo" charset="-128"/>
                  <a:ea typeface="Meiryo" charset="-128"/>
                  <a:cs typeface="Meiryo" charset="-128"/>
                </a:endParaRPr>
              </a:p>
            </p:txBody>
          </p:sp>
        </mc:Choice>
        <mc:Fallback xmlns="">
          <p:sp>
            <p:nvSpPr>
              <p:cNvPr id="11" name="正方形/長方形 10">
                <a:extLst>
                  <a:ext uri="{FF2B5EF4-FFF2-40B4-BE49-F238E27FC236}">
                    <a16:creationId xmlns:a16="http://schemas.microsoft.com/office/drawing/2014/main" id="{5E87F71D-EDFC-41F0-9C48-618B65C92262}"/>
                  </a:ext>
                </a:extLst>
              </p:cNvPr>
              <p:cNvSpPr>
                <a:spLocks noRot="1" noChangeAspect="1" noMove="1" noResize="1" noEditPoints="1" noAdjustHandles="1" noChangeArrowheads="1" noChangeShapeType="1" noTextEdit="1"/>
              </p:cNvSpPr>
              <p:nvPr/>
            </p:nvSpPr>
            <p:spPr>
              <a:xfrm>
                <a:off x="3008348" y="2286866"/>
                <a:ext cx="1053045" cy="305468"/>
              </a:xfrm>
              <a:prstGeom prst="rect">
                <a:avLst/>
              </a:prstGeom>
              <a:blipFill>
                <a:blip r:embed="rId5"/>
                <a:stretch>
                  <a:fillRect/>
                </a:stretch>
              </a:blipFill>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9E843AA-A65A-4B0A-9DE6-4A48137B7BB8}"/>
              </a:ext>
            </a:extLst>
          </p:cNvPr>
          <p:cNvSpPr/>
          <p:nvPr/>
        </p:nvSpPr>
        <p:spPr>
          <a:xfrm>
            <a:off x="5137871" y="3212451"/>
            <a:ext cx="516488" cy="305468"/>
          </a:xfrm>
          <a:prstGeom prst="rect">
            <a:avLst/>
          </a:prstGeom>
          <a:noFill/>
        </p:spPr>
        <p:txBody>
          <a:bodyPr wrap="none">
            <a:spAutoFit/>
          </a:bodyPr>
          <a:lstStyle/>
          <a:p>
            <a:r>
              <a:rPr lang="en-US" altLang="ja-JP" sz="1385" dirty="0">
                <a:latin typeface="Meiryo" charset="-128"/>
                <a:ea typeface="Meiryo" charset="-128"/>
                <a:cs typeface="Meiryo" charset="-128"/>
              </a:rPr>
              <a:t>255</a:t>
            </a:r>
            <a:endParaRPr lang="ja-JP" altLang="en-US" sz="1385" dirty="0">
              <a:latin typeface="Meiryo" charset="-128"/>
              <a:ea typeface="Meiryo" charset="-128"/>
              <a:cs typeface="Meiryo" charset="-128"/>
            </a:endParaRPr>
          </a:p>
        </p:txBody>
      </p:sp>
      <p:sp>
        <p:nvSpPr>
          <p:cNvPr id="9" name="正方形/長方形 8">
            <a:extLst>
              <a:ext uri="{FF2B5EF4-FFF2-40B4-BE49-F238E27FC236}">
                <a16:creationId xmlns:a16="http://schemas.microsoft.com/office/drawing/2014/main" id="{02D722E1-8DCA-4DBB-BEBE-4C542F4D106D}"/>
              </a:ext>
            </a:extLst>
          </p:cNvPr>
          <p:cNvSpPr/>
          <p:nvPr/>
        </p:nvSpPr>
        <p:spPr bwMode="auto">
          <a:xfrm>
            <a:off x="1614226" y="1141473"/>
            <a:ext cx="5944790" cy="545101"/>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28270782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表を使って確率を求める</a:t>
            </a:r>
            <a:endParaRPr kumimoji="1" lang="ja-JP" altLang="en-US" dirty="0"/>
          </a:p>
        </p:txBody>
      </p:sp>
      <p:pic>
        <p:nvPicPr>
          <p:cNvPr id="10" name="図 9">
            <a:extLst>
              <a:ext uri="{FF2B5EF4-FFF2-40B4-BE49-F238E27FC236}">
                <a16:creationId xmlns:a16="http://schemas.microsoft.com/office/drawing/2014/main" id="{B2865548-EE12-470D-A7B3-9FC0CCDEE812}"/>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1808008" y="2345493"/>
            <a:ext cx="5315713" cy="810591"/>
          </a:xfrm>
          <a:prstGeom prst="rect">
            <a:avLst/>
          </a:prstGeom>
        </p:spPr>
      </p:pic>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5E87F71D-EDFC-41F0-9C48-618B65C92262}"/>
                  </a:ext>
                </a:extLst>
              </p:cNvPr>
              <p:cNvSpPr/>
              <p:nvPr/>
            </p:nvSpPr>
            <p:spPr>
              <a:xfrm>
                <a:off x="3008348" y="2286866"/>
                <a:ext cx="1053045"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220,32</m:t>
                          </m:r>
                        </m:e>
                      </m:d>
                    </m:oMath>
                  </m:oMathPara>
                </a14:m>
                <a:endParaRPr lang="ja-JP" altLang="en-US" sz="1385" dirty="0">
                  <a:latin typeface="Meiryo" charset="-128"/>
                  <a:ea typeface="Meiryo" charset="-128"/>
                  <a:cs typeface="Meiryo" charset="-128"/>
                </a:endParaRPr>
              </a:p>
            </p:txBody>
          </p:sp>
        </mc:Choice>
        <mc:Fallback xmlns="">
          <p:sp>
            <p:nvSpPr>
              <p:cNvPr id="11" name="正方形/長方形 10">
                <a:extLst>
                  <a:ext uri="{FF2B5EF4-FFF2-40B4-BE49-F238E27FC236}">
                    <a16:creationId xmlns:a16="http://schemas.microsoft.com/office/drawing/2014/main" id="{5E87F71D-EDFC-41F0-9C48-618B65C92262}"/>
                  </a:ext>
                </a:extLst>
              </p:cNvPr>
              <p:cNvSpPr>
                <a:spLocks noRot="1" noChangeAspect="1" noMove="1" noResize="1" noEditPoints="1" noAdjustHandles="1" noChangeArrowheads="1" noChangeShapeType="1" noTextEdit="1"/>
              </p:cNvSpPr>
              <p:nvPr/>
            </p:nvSpPr>
            <p:spPr>
              <a:xfrm>
                <a:off x="3008348" y="2286866"/>
                <a:ext cx="1053045" cy="305468"/>
              </a:xfrm>
              <a:prstGeom prst="rect">
                <a:avLst/>
              </a:prstGeom>
              <a:blipFill>
                <a:blip r:embed="rId4"/>
                <a:stretch>
                  <a:fillRect/>
                </a:stretch>
              </a:blipFill>
            </p:spPr>
            <p:txBody>
              <a:bodyPr/>
              <a:lstStyle/>
              <a:p>
                <a:r>
                  <a:rPr lang="ja-JP" altLang="en-US">
                    <a:noFill/>
                  </a:rPr>
                  <a:t> </a:t>
                </a:r>
              </a:p>
            </p:txBody>
          </p:sp>
        </mc:Fallback>
      </mc:AlternateContent>
      <p:sp>
        <p:nvSpPr>
          <p:cNvPr id="12" name="正方形/長方形 11">
            <a:extLst>
              <a:ext uri="{FF2B5EF4-FFF2-40B4-BE49-F238E27FC236}">
                <a16:creationId xmlns:a16="http://schemas.microsoft.com/office/drawing/2014/main" id="{69E843AA-A65A-4B0A-9DE6-4A48137B7BB8}"/>
              </a:ext>
            </a:extLst>
          </p:cNvPr>
          <p:cNvSpPr/>
          <p:nvPr/>
        </p:nvSpPr>
        <p:spPr>
          <a:xfrm>
            <a:off x="5137871" y="3212451"/>
            <a:ext cx="516488" cy="305468"/>
          </a:xfrm>
          <a:prstGeom prst="rect">
            <a:avLst/>
          </a:prstGeom>
          <a:noFill/>
        </p:spPr>
        <p:txBody>
          <a:bodyPr wrap="none">
            <a:spAutoFit/>
          </a:bodyPr>
          <a:lstStyle/>
          <a:p>
            <a:r>
              <a:rPr lang="en-US" altLang="ja-JP" sz="1385" dirty="0">
                <a:latin typeface="Meiryo" charset="-128"/>
                <a:ea typeface="Meiryo" charset="-128"/>
                <a:cs typeface="Meiryo" charset="-128"/>
              </a:rPr>
              <a:t>255</a:t>
            </a:r>
            <a:endParaRPr lang="ja-JP" altLang="en-US" sz="1385" dirty="0">
              <a:latin typeface="Meiryo" charset="-128"/>
              <a:ea typeface="Meiryo" charset="-128"/>
              <a:cs typeface="Meiryo" charset="-128"/>
            </a:endParaRPr>
          </a:p>
        </p:txBody>
      </p:sp>
      <p:sp>
        <p:nvSpPr>
          <p:cNvPr id="15" name="角丸四角形吹き出し 14"/>
          <p:cNvSpPr/>
          <p:nvPr/>
        </p:nvSpPr>
        <p:spPr>
          <a:xfrm>
            <a:off x="4343400" y="3967904"/>
            <a:ext cx="2387841" cy="809105"/>
          </a:xfrm>
          <a:prstGeom prst="wedgeRoundRectCallout">
            <a:avLst>
              <a:gd name="adj1" fmla="val 204"/>
              <a:gd name="adj2" fmla="val -17050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385" dirty="0">
              <a:solidFill>
                <a:schemeClr val="tx1"/>
              </a:solidFill>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57ADA86C-E75C-4001-8627-CB2EE029C0C9}"/>
                  </a:ext>
                </a:extLst>
              </p:cNvPr>
              <p:cNvSpPr/>
              <p:nvPr/>
            </p:nvSpPr>
            <p:spPr>
              <a:xfrm>
                <a:off x="3822821" y="4101229"/>
                <a:ext cx="3429000" cy="56553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charset="0"/>
                        </a:rPr>
                        <m:t>𝑃</m:t>
                      </m:r>
                      <m:d>
                        <m:dPr>
                          <m:ctrlPr>
                            <a:rPr lang="en-US" altLang="ja-JP" sz="1350" i="1">
                              <a:latin typeface="Cambria Math" panose="02040503050406030204" pitchFamily="18" charset="0"/>
                            </a:rPr>
                          </m:ctrlPr>
                        </m:dPr>
                        <m:e>
                          <m:sSup>
                            <m:sSupPr>
                              <m:ctrlPr>
                                <a:rPr lang="en-US" altLang="ja-JP" sz="1350" i="1">
                                  <a:latin typeface="Cambria Math" panose="02040503050406030204" pitchFamily="18" charset="0"/>
                                </a:rPr>
                              </m:ctrlPr>
                            </m:sSupPr>
                            <m:e>
                              <m:r>
                                <a:rPr lang="en-US" altLang="ja-JP" sz="1350" i="1">
                                  <a:latin typeface="Cambria Math" charset="0"/>
                                </a:rPr>
                                <m:t>𝐴</m:t>
                              </m:r>
                            </m:e>
                            <m:sup>
                              <m:r>
                                <a:rPr lang="en-US" altLang="ja-JP" sz="1350" i="1">
                                  <a:latin typeface="Cambria Math" charset="0"/>
                                </a:rPr>
                                <m:t>𝑐</m:t>
                              </m:r>
                            </m:sup>
                          </m:sSup>
                        </m:e>
                      </m:d>
                      <m:r>
                        <a:rPr lang="en-US" altLang="ja-JP" sz="1350" i="1">
                          <a:latin typeface="Cambria Math" charset="0"/>
                          <a:ea typeface="Cambria Math" charset="0"/>
                          <a:cs typeface="Cambria Math" charset="0"/>
                        </a:rPr>
                        <m:t>=1−</m:t>
                      </m:r>
                      <m:r>
                        <a:rPr lang="en-US" altLang="ja-JP" sz="1350" i="1">
                          <a:latin typeface="Cambria Math" charset="0"/>
                        </a:rPr>
                        <m:t>𝑃</m:t>
                      </m:r>
                      <m:d>
                        <m:dPr>
                          <m:ctrlPr>
                            <a:rPr lang="en-US" altLang="ja-JP" sz="1350" i="1">
                              <a:latin typeface="Cambria Math" panose="02040503050406030204" pitchFamily="18" charset="0"/>
                            </a:rPr>
                          </m:ctrlPr>
                        </m:dPr>
                        <m:e>
                          <m:r>
                            <a:rPr lang="en-US" altLang="ja-JP" sz="1350" i="1">
                              <a:latin typeface="Cambria Math" charset="0"/>
                            </a:rPr>
                            <m:t>𝐴</m:t>
                          </m:r>
                        </m:e>
                      </m:d>
                    </m:oMath>
                  </m:oMathPara>
                </a14:m>
                <a:endParaRPr lang="en-US" altLang="ja-JP" sz="1350" dirty="0">
                  <a:latin typeface="Meiryo" charset="-128"/>
                  <a:ea typeface="Meiryo" charset="-128"/>
                  <a:cs typeface="Meiryo" charset="-128"/>
                </a:endParaRPr>
              </a:p>
              <a:p>
                <a:endParaRPr lang="en-US" altLang="ja-JP" sz="375" dirty="0">
                  <a:latin typeface="Meiryo" charset="-128"/>
                  <a:ea typeface="Meiryo" charset="-128"/>
                  <a:cs typeface="Meiryo" charset="-128"/>
                </a:endParaRPr>
              </a:p>
              <a:p>
                <a:r>
                  <a:rPr lang="ja-JP" altLang="en-US" sz="1350" dirty="0">
                    <a:latin typeface="Meiryo" charset="-128"/>
                    <a:ea typeface="Meiryo" charset="-128"/>
                    <a:cs typeface="Meiryo" charset="-128"/>
                  </a:rPr>
                  <a:t>１ー</a:t>
                </a:r>
                <a:r>
                  <a:rPr lang="en-US" altLang="ja-JP" sz="1350" dirty="0">
                    <a:latin typeface="Meiryo" charset="-128"/>
                    <a:ea typeface="Meiryo" charset="-128"/>
                    <a:cs typeface="Meiryo" charset="-128"/>
                  </a:rPr>
                  <a:t>0.8621=0.1379</a:t>
                </a:r>
                <a:endParaRPr lang="ja-JP" altLang="en-US" sz="1350" dirty="0">
                  <a:latin typeface="Meiryo" charset="-128"/>
                  <a:ea typeface="Meiryo" charset="-128"/>
                  <a:cs typeface="Meiryo" charset="-128"/>
                </a:endParaRPr>
              </a:p>
            </p:txBody>
          </p:sp>
        </mc:Choice>
        <mc:Fallback xmlns="">
          <p:sp>
            <p:nvSpPr>
              <p:cNvPr id="3" name="正方形/長方形 2">
                <a:extLst>
                  <a:ext uri="{FF2B5EF4-FFF2-40B4-BE49-F238E27FC236}">
                    <a16:creationId xmlns:a16="http://schemas.microsoft.com/office/drawing/2014/main" id="{57ADA86C-E75C-4001-8627-CB2EE029C0C9}"/>
                  </a:ext>
                </a:extLst>
              </p:cNvPr>
              <p:cNvSpPr>
                <a:spLocks noRot="1" noChangeAspect="1" noMove="1" noResize="1" noEditPoints="1" noAdjustHandles="1" noChangeArrowheads="1" noChangeShapeType="1" noTextEdit="1"/>
              </p:cNvSpPr>
              <p:nvPr/>
            </p:nvSpPr>
            <p:spPr>
              <a:xfrm>
                <a:off x="3822821" y="4101229"/>
                <a:ext cx="3429000" cy="565539"/>
              </a:xfrm>
              <a:prstGeom prst="rect">
                <a:avLst/>
              </a:prstGeom>
              <a:blipFill>
                <a:blip r:embed="rId5"/>
                <a:stretch>
                  <a:fillRect b="-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42262AE3-FD91-49C1-948C-46E85F8BD73B}"/>
                  </a:ext>
                </a:extLst>
              </p:cNvPr>
              <p:cNvSpPr/>
              <p:nvPr/>
            </p:nvSpPr>
            <p:spPr>
              <a:xfrm>
                <a:off x="1981200" y="1243752"/>
                <a:ext cx="5404621" cy="340542"/>
              </a:xfrm>
              <a:prstGeom prst="rect">
                <a:avLst/>
              </a:prstGeom>
              <a:noFill/>
            </p:spPr>
            <p:txBody>
              <a:bodyPr wrap="none">
                <a:spAutoFit/>
              </a:bodyPr>
              <a:lstStyle/>
              <a:p>
                <a14:m>
                  <m:oMath xmlns:m="http://schemas.openxmlformats.org/officeDocument/2006/math">
                    <m:r>
                      <a:rPr lang="en-US" altLang="ja-JP" sz="1600" i="1">
                        <a:latin typeface="Cambria Math" panose="02040503050406030204" pitchFamily="18" charset="0"/>
                        <a:ea typeface="Meiryo" charset="-128"/>
                        <a:cs typeface="Meiryo" charset="-128"/>
                      </a:rPr>
                      <m:t>𝑁</m:t>
                    </m:r>
                    <m:d>
                      <m:dPr>
                        <m:ctrlPr>
                          <a:rPr lang="en-US" altLang="ja-JP" sz="1600" i="1">
                            <a:latin typeface="Cambria Math" panose="02040503050406030204" pitchFamily="18" charset="0"/>
                            <a:ea typeface="Meiryo" charset="-128"/>
                            <a:cs typeface="Meiryo" charset="-128"/>
                          </a:rPr>
                        </m:ctrlPr>
                      </m:dPr>
                      <m:e>
                        <m:r>
                          <a:rPr lang="en-US" altLang="ja-JP" sz="1600" i="1">
                            <a:latin typeface="Cambria Math" panose="02040503050406030204" pitchFamily="18" charset="0"/>
                            <a:ea typeface="Meiryo" charset="-128"/>
                            <a:cs typeface="Meiryo" charset="-128"/>
                          </a:rPr>
                          <m:t>220,32</m:t>
                        </m:r>
                      </m:e>
                    </m:d>
                    <m:r>
                      <a:rPr lang="ja-JP" altLang="en-US" sz="1600" i="1">
                        <a:latin typeface="Cambria Math" panose="02040503050406030204" pitchFamily="18" charset="0"/>
                        <a:ea typeface="Meiryo" charset="-128"/>
                        <a:cs typeface="Meiryo" charset="-128"/>
                      </a:rPr>
                      <m:t>の正規分布に</m:t>
                    </m:r>
                  </m:oMath>
                </a14:m>
                <a:r>
                  <a:rPr lang="ja-JP" altLang="en-US" sz="1600" i="1" dirty="0">
                    <a:latin typeface="メイリオ" panose="020B0604030504040204" pitchFamily="50" charset="-128"/>
                    <a:ea typeface="メイリオ" panose="020B0604030504040204" pitchFamily="50" charset="-128"/>
                    <a:cs typeface="Meiryo" charset="-128"/>
                  </a:rPr>
                  <a:t>おいて、</a:t>
                </a:r>
                <a:r>
                  <a:rPr lang="en-US" altLang="ja-JP" sz="1600" i="1" dirty="0">
                    <a:latin typeface="メイリオ" panose="020B0604030504040204" pitchFamily="50" charset="-128"/>
                    <a:ea typeface="メイリオ" panose="020B0604030504040204" pitchFamily="50" charset="-128"/>
                    <a:cs typeface="Meiryo" charset="-128"/>
                  </a:rPr>
                  <a:t>255</a:t>
                </a:r>
                <a:r>
                  <a:rPr lang="ja-JP" altLang="en-US" sz="1600" i="1" dirty="0">
                    <a:latin typeface="メイリオ" panose="020B0604030504040204" pitchFamily="50" charset="-128"/>
                    <a:ea typeface="メイリオ" panose="020B0604030504040204" pitchFamily="50" charset="-128"/>
                    <a:cs typeface="Meiryo" charset="-128"/>
                  </a:rPr>
                  <a:t>以上の確率を求めよ</a:t>
                </a:r>
              </a:p>
            </p:txBody>
          </p:sp>
        </mc:Choice>
        <mc:Fallback xmlns="">
          <p:sp>
            <p:nvSpPr>
              <p:cNvPr id="13" name="正方形/長方形 12">
                <a:extLst>
                  <a:ext uri="{FF2B5EF4-FFF2-40B4-BE49-F238E27FC236}">
                    <a16:creationId xmlns:a16="http://schemas.microsoft.com/office/drawing/2014/main" id="{42262AE3-FD91-49C1-948C-46E85F8BD73B}"/>
                  </a:ext>
                </a:extLst>
              </p:cNvPr>
              <p:cNvSpPr>
                <a:spLocks noRot="1" noChangeAspect="1" noMove="1" noResize="1" noEditPoints="1" noAdjustHandles="1" noChangeArrowheads="1" noChangeShapeType="1" noTextEdit="1"/>
              </p:cNvSpPr>
              <p:nvPr/>
            </p:nvSpPr>
            <p:spPr>
              <a:xfrm>
                <a:off x="1981200" y="1243752"/>
                <a:ext cx="5404621" cy="340542"/>
              </a:xfrm>
              <a:prstGeom prst="rect">
                <a:avLst/>
              </a:prstGeom>
              <a:blipFill>
                <a:blip r:embed="rId6"/>
                <a:stretch>
                  <a:fillRect t="-1786" b="-25000"/>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D4C37978-7B56-4671-ABB5-1C223C3FCD62}"/>
              </a:ext>
            </a:extLst>
          </p:cNvPr>
          <p:cNvSpPr/>
          <p:nvPr/>
        </p:nvSpPr>
        <p:spPr bwMode="auto">
          <a:xfrm>
            <a:off x="1614226" y="1141473"/>
            <a:ext cx="5944790" cy="545101"/>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7405780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問題</a:t>
            </a:r>
            <a:r>
              <a:rPr lang="en-US" altLang="ja-JP" b="1" dirty="0"/>
              <a:t> : z</a:t>
            </a:r>
            <a:r>
              <a:rPr lang="ja-JP" altLang="en-US" b="1" dirty="0"/>
              <a:t>の値を特定せよ</a:t>
            </a:r>
            <a:endParaRPr kumimoji="1" lang="ja-JP" altLang="en-US" dirty="0"/>
          </a:p>
        </p:txBody>
      </p:sp>
      <p:pic>
        <p:nvPicPr>
          <p:cNvPr id="12" name="図 11">
            <a:extLst>
              <a:ext uri="{FF2B5EF4-FFF2-40B4-BE49-F238E27FC236}">
                <a16:creationId xmlns:a16="http://schemas.microsoft.com/office/drawing/2014/main" id="{F30715AC-217B-46D3-9518-4BE26EA92680}"/>
              </a:ext>
            </a:extLst>
          </p:cNvPr>
          <p:cNvPicPr>
            <a:picLocks/>
          </p:cNvPicPr>
          <p:nvPr/>
        </p:nvPicPr>
        <p:blipFill>
          <a:blip r:embed="rId2" cstate="email">
            <a:extLst>
              <a:ext uri="{28A0092B-C50C-407E-A947-70E740481C1C}">
                <a14:useLocalDpi xmlns:a14="http://schemas.microsoft.com/office/drawing/2010/main"/>
              </a:ext>
            </a:extLst>
          </a:blip>
          <a:stretch>
            <a:fillRect/>
          </a:stretch>
        </p:blipFill>
        <p:spPr>
          <a:xfrm>
            <a:off x="1507011" y="1723874"/>
            <a:ext cx="6230769" cy="2243077"/>
          </a:xfrm>
          <a:prstGeom prst="rect">
            <a:avLst/>
          </a:prstGeom>
        </p:spPr>
      </p:pic>
      <p:sp>
        <p:nvSpPr>
          <p:cNvPr id="13" name="テキスト ボックス 12">
            <a:extLst>
              <a:ext uri="{FF2B5EF4-FFF2-40B4-BE49-F238E27FC236}">
                <a16:creationId xmlns:a16="http://schemas.microsoft.com/office/drawing/2014/main" id="{A3515E87-4E72-485C-BDEE-C8DB00B30773}"/>
              </a:ext>
            </a:extLst>
          </p:cNvPr>
          <p:cNvSpPr txBox="1"/>
          <p:nvPr/>
        </p:nvSpPr>
        <p:spPr>
          <a:xfrm>
            <a:off x="4149377" y="2661611"/>
            <a:ext cx="946037" cy="390748"/>
          </a:xfrm>
          <a:prstGeom prst="rect">
            <a:avLst/>
          </a:prstGeom>
          <a:noFill/>
        </p:spPr>
        <p:txBody>
          <a:bodyPr wrap="square" rtlCol="0">
            <a:spAutoFit/>
          </a:bodyPr>
          <a:lstStyle/>
          <a:p>
            <a:r>
              <a:rPr lang="en-US" altLang="ja-JP" sz="1939" b="1" dirty="0">
                <a:latin typeface="Meiryo" charset="-128"/>
                <a:ea typeface="Meiryo" charset="-128"/>
                <a:cs typeface="Meiryo" charset="-128"/>
              </a:rPr>
              <a:t>95%</a:t>
            </a:r>
            <a:endParaRPr lang="ja-JP" altLang="en-US" sz="1939"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C99A41BF-1EB5-40E6-96A5-1FB1AC51A204}"/>
                  </a:ext>
                </a:extLst>
              </p:cNvPr>
              <p:cNvSpPr txBox="1"/>
              <p:nvPr/>
            </p:nvSpPr>
            <p:spPr>
              <a:xfrm>
                <a:off x="5372100" y="4161775"/>
                <a:ext cx="1428863" cy="334707"/>
              </a:xfrm>
              <a:prstGeom prst="rect">
                <a:avLst/>
              </a:prstGeom>
              <a:noFill/>
            </p:spPr>
            <p:txBody>
              <a:bodyPr wrap="square" rtlCol="0">
                <a:spAutoFit/>
              </a:bodyPr>
              <a:lstStyle/>
              <a:p>
                <a:r>
                  <a:rPr lang="en-US" altLang="ja-JP" sz="1575" b="1" dirty="0">
                    <a:solidFill>
                      <a:schemeClr val="bg1"/>
                    </a:solidFill>
                  </a:rPr>
                  <a:t> </a:t>
                </a:r>
                <a14:m>
                  <m:oMath xmlns:m="http://schemas.openxmlformats.org/officeDocument/2006/math">
                    <m:r>
                      <a:rPr lang="en-US" altLang="ja-JP" sz="1575" b="1" i="1" dirty="0">
                        <a:solidFill>
                          <a:srgbClr val="FF0000"/>
                        </a:solidFill>
                        <a:latin typeface="Cambria Math" panose="02040503050406030204" pitchFamily="18" charset="0"/>
                      </a:rPr>
                      <m:t>𝒁</m:t>
                    </m:r>
                  </m:oMath>
                </a14:m>
                <a:endParaRPr lang="ja-JP" altLang="en-US" sz="1575" b="1" dirty="0">
                  <a:solidFill>
                    <a:schemeClr val="bg1"/>
                  </a:solidFill>
                </a:endParaRPr>
              </a:p>
            </p:txBody>
          </p:sp>
        </mc:Choice>
        <mc:Fallback xmlns="">
          <p:sp>
            <p:nvSpPr>
              <p:cNvPr id="23" name="テキスト ボックス 22">
                <a:extLst>
                  <a:ext uri="{FF2B5EF4-FFF2-40B4-BE49-F238E27FC236}">
                    <a16:creationId xmlns:a16="http://schemas.microsoft.com/office/drawing/2014/main" id="{C99A41BF-1EB5-40E6-96A5-1FB1AC51A204}"/>
                  </a:ext>
                </a:extLst>
              </p:cNvPr>
              <p:cNvSpPr txBox="1">
                <a:spLocks noRot="1" noChangeAspect="1" noMove="1" noResize="1" noEditPoints="1" noAdjustHandles="1" noChangeArrowheads="1" noChangeShapeType="1" noTextEdit="1"/>
              </p:cNvSpPr>
              <p:nvPr/>
            </p:nvSpPr>
            <p:spPr>
              <a:xfrm>
                <a:off x="5372100" y="4161775"/>
                <a:ext cx="1428863" cy="33470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0696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問題</a:t>
            </a:r>
            <a:r>
              <a:rPr lang="en-US" altLang="ja-JP" b="1" dirty="0"/>
              <a:t> : z</a:t>
            </a:r>
            <a:r>
              <a:rPr lang="ja-JP" altLang="en-US" b="1" dirty="0"/>
              <a:t>の値を特定せよ</a:t>
            </a:r>
            <a:endParaRPr kumimoji="1" lang="ja-JP" altLang="en-US" dirty="0"/>
          </a:p>
        </p:txBody>
      </p:sp>
      <p:pic>
        <p:nvPicPr>
          <p:cNvPr id="12" name="図 11">
            <a:extLst>
              <a:ext uri="{FF2B5EF4-FFF2-40B4-BE49-F238E27FC236}">
                <a16:creationId xmlns:a16="http://schemas.microsoft.com/office/drawing/2014/main" id="{F30715AC-217B-46D3-9518-4BE26EA92680}"/>
              </a:ext>
            </a:extLst>
          </p:cNvPr>
          <p:cNvPicPr>
            <a:picLocks/>
          </p:cNvPicPr>
          <p:nvPr/>
        </p:nvPicPr>
        <p:blipFill>
          <a:blip r:embed="rId2" cstate="email">
            <a:extLst>
              <a:ext uri="{28A0092B-C50C-407E-A947-70E740481C1C}">
                <a14:useLocalDpi xmlns:a14="http://schemas.microsoft.com/office/drawing/2010/main"/>
              </a:ext>
            </a:extLst>
          </a:blip>
          <a:stretch>
            <a:fillRect/>
          </a:stretch>
        </p:blipFill>
        <p:spPr>
          <a:xfrm>
            <a:off x="1507011" y="1723874"/>
            <a:ext cx="6230769" cy="2243077"/>
          </a:xfrm>
          <a:prstGeom prst="rect">
            <a:avLst/>
          </a:prstGeom>
        </p:spPr>
      </p:pic>
      <p:sp>
        <p:nvSpPr>
          <p:cNvPr id="13" name="テキスト ボックス 12">
            <a:extLst>
              <a:ext uri="{FF2B5EF4-FFF2-40B4-BE49-F238E27FC236}">
                <a16:creationId xmlns:a16="http://schemas.microsoft.com/office/drawing/2014/main" id="{A3515E87-4E72-485C-BDEE-C8DB00B30773}"/>
              </a:ext>
            </a:extLst>
          </p:cNvPr>
          <p:cNvSpPr txBox="1"/>
          <p:nvPr/>
        </p:nvSpPr>
        <p:spPr>
          <a:xfrm>
            <a:off x="4149377" y="2661611"/>
            <a:ext cx="946037" cy="390748"/>
          </a:xfrm>
          <a:prstGeom prst="rect">
            <a:avLst/>
          </a:prstGeom>
          <a:noFill/>
        </p:spPr>
        <p:txBody>
          <a:bodyPr wrap="square" rtlCol="0">
            <a:spAutoFit/>
          </a:bodyPr>
          <a:lstStyle/>
          <a:p>
            <a:r>
              <a:rPr lang="en-US" altLang="ja-JP" sz="1939" b="1" dirty="0">
                <a:latin typeface="Meiryo" charset="-128"/>
                <a:ea typeface="Meiryo" charset="-128"/>
                <a:cs typeface="Meiryo" charset="-128"/>
              </a:rPr>
              <a:t>95%</a:t>
            </a:r>
            <a:endParaRPr lang="ja-JP" altLang="en-US" sz="1939" b="1" dirty="0">
              <a:latin typeface="Meiryo" charset="-128"/>
              <a:ea typeface="Meiryo" charset="-128"/>
              <a:cs typeface="Meiryo" charset="-128"/>
            </a:endParaRPr>
          </a:p>
        </p:txBody>
      </p:sp>
      <p:grpSp>
        <p:nvGrpSpPr>
          <p:cNvPr id="17" name="図形グループ 2">
            <a:extLst>
              <a:ext uri="{FF2B5EF4-FFF2-40B4-BE49-F238E27FC236}">
                <a16:creationId xmlns:a16="http://schemas.microsoft.com/office/drawing/2014/main" id="{FC241A77-5B8D-4573-8B37-130237DA0F72}"/>
              </a:ext>
            </a:extLst>
          </p:cNvPr>
          <p:cNvGrpSpPr/>
          <p:nvPr/>
        </p:nvGrpSpPr>
        <p:grpSpPr>
          <a:xfrm>
            <a:off x="6289584" y="2762091"/>
            <a:ext cx="742444" cy="370993"/>
            <a:chOff x="7433954" y="3703936"/>
            <a:chExt cx="1072419" cy="535878"/>
          </a:xfrm>
        </p:grpSpPr>
        <p:sp>
          <p:nvSpPr>
            <p:cNvPr id="18" name="四角形吹き出し 8">
              <a:extLst>
                <a:ext uri="{FF2B5EF4-FFF2-40B4-BE49-F238E27FC236}">
                  <a16:creationId xmlns:a16="http://schemas.microsoft.com/office/drawing/2014/main" id="{9C201E7E-E4C6-4978-87A5-21D278917672}"/>
                </a:ext>
              </a:extLst>
            </p:cNvPr>
            <p:cNvSpPr/>
            <p:nvPr/>
          </p:nvSpPr>
          <p:spPr>
            <a:xfrm>
              <a:off x="7433954" y="3703936"/>
              <a:ext cx="1072419" cy="535878"/>
            </a:xfrm>
            <a:prstGeom prst="wedgeRectCallout">
              <a:avLst>
                <a:gd name="adj1" fmla="val -54267"/>
                <a:gd name="adj2" fmla="val 2577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C48EAE6D-3436-4234-BDBB-DAE38B81BF8F}"/>
                    </a:ext>
                  </a:extLst>
                </p:cNvPr>
                <p:cNvSpPr/>
                <p:nvPr/>
              </p:nvSpPr>
              <p:spPr>
                <a:xfrm>
                  <a:off x="7482529" y="3740173"/>
                  <a:ext cx="975267" cy="4834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i="1">
                            <a:latin typeface="Cambria Math" charset="0"/>
                          </a:rPr>
                          <m:t>2.5%</m:t>
                        </m:r>
                      </m:oMath>
                    </m:oMathPara>
                  </a14:m>
                  <a:endParaRPr lang="ja-JP" altLang="en-US" sz="1575" dirty="0"/>
                </a:p>
              </p:txBody>
            </p:sp>
          </mc:Choice>
          <mc:Fallback xmlns="">
            <p:sp>
              <p:nvSpPr>
                <p:cNvPr id="19" name="正方形/長方形 18">
                  <a:extLst>
                    <a:ext uri="{FF2B5EF4-FFF2-40B4-BE49-F238E27FC236}">
                      <a16:creationId xmlns:a16="http://schemas.microsoft.com/office/drawing/2014/main" id="{C48EAE6D-3436-4234-BDBB-DAE38B81BF8F}"/>
                    </a:ext>
                  </a:extLst>
                </p:cNvPr>
                <p:cNvSpPr>
                  <a:spLocks noRot="1" noChangeAspect="1" noMove="1" noResize="1" noEditPoints="1" noAdjustHandles="1" noChangeArrowheads="1" noChangeShapeType="1" noTextEdit="1"/>
                </p:cNvSpPr>
                <p:nvPr/>
              </p:nvSpPr>
              <p:spPr>
                <a:xfrm>
                  <a:off x="7482529" y="3740173"/>
                  <a:ext cx="975267" cy="483465"/>
                </a:xfrm>
                <a:prstGeom prst="rect">
                  <a:avLst/>
                </a:prstGeom>
                <a:blipFill>
                  <a:blip r:embed="rId3"/>
                  <a:stretch>
                    <a:fillRect/>
                  </a:stretch>
                </a:blipFill>
              </p:spPr>
              <p:txBody>
                <a:bodyPr/>
                <a:lstStyle/>
                <a:p>
                  <a:r>
                    <a:rPr lang="ja-JP" altLang="en-US">
                      <a:noFill/>
                    </a:rPr>
                    <a:t> </a:t>
                  </a:r>
                </a:p>
              </p:txBody>
            </p:sp>
          </mc:Fallback>
        </mc:AlternateContent>
      </p:grpSp>
      <p:grpSp>
        <p:nvGrpSpPr>
          <p:cNvPr id="20" name="図形グループ 13">
            <a:extLst>
              <a:ext uri="{FF2B5EF4-FFF2-40B4-BE49-F238E27FC236}">
                <a16:creationId xmlns:a16="http://schemas.microsoft.com/office/drawing/2014/main" id="{DA8E07D2-3258-4C20-8B4D-B9EC938EB26C}"/>
              </a:ext>
            </a:extLst>
          </p:cNvPr>
          <p:cNvGrpSpPr/>
          <p:nvPr/>
        </p:nvGrpSpPr>
        <p:grpSpPr>
          <a:xfrm>
            <a:off x="2618330" y="2757495"/>
            <a:ext cx="742444" cy="370993"/>
            <a:chOff x="7433954" y="3703936"/>
            <a:chExt cx="1072419" cy="535878"/>
          </a:xfrm>
        </p:grpSpPr>
        <p:sp>
          <p:nvSpPr>
            <p:cNvPr id="21" name="四角形吹き出し 14">
              <a:extLst>
                <a:ext uri="{FF2B5EF4-FFF2-40B4-BE49-F238E27FC236}">
                  <a16:creationId xmlns:a16="http://schemas.microsoft.com/office/drawing/2014/main" id="{E0E9F339-D965-4C40-A2D2-4B22FF553ECB}"/>
                </a:ext>
              </a:extLst>
            </p:cNvPr>
            <p:cNvSpPr/>
            <p:nvPr/>
          </p:nvSpPr>
          <p:spPr>
            <a:xfrm>
              <a:off x="7433954" y="3703936"/>
              <a:ext cx="1072419" cy="535878"/>
            </a:xfrm>
            <a:prstGeom prst="wedgeRectCallout">
              <a:avLst>
                <a:gd name="adj1" fmla="val -54267"/>
                <a:gd name="adj2" fmla="val 2577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F48EFDCC-51C9-4184-B748-828C5E080C75}"/>
                    </a:ext>
                  </a:extLst>
                </p:cNvPr>
                <p:cNvSpPr/>
                <p:nvPr/>
              </p:nvSpPr>
              <p:spPr>
                <a:xfrm>
                  <a:off x="7526849" y="3746813"/>
                  <a:ext cx="975267" cy="4834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i="1">
                            <a:latin typeface="Cambria Math" charset="0"/>
                          </a:rPr>
                          <m:t>2.5%</m:t>
                        </m:r>
                      </m:oMath>
                    </m:oMathPara>
                  </a14:m>
                  <a:endParaRPr lang="ja-JP" altLang="en-US" sz="1575" dirty="0"/>
                </a:p>
              </p:txBody>
            </p:sp>
          </mc:Choice>
          <mc:Fallback xmlns="">
            <p:sp>
              <p:nvSpPr>
                <p:cNvPr id="22" name="正方形/長方形 21">
                  <a:extLst>
                    <a:ext uri="{FF2B5EF4-FFF2-40B4-BE49-F238E27FC236}">
                      <a16:creationId xmlns:a16="http://schemas.microsoft.com/office/drawing/2014/main" id="{F48EFDCC-51C9-4184-B748-828C5E080C75}"/>
                    </a:ext>
                  </a:extLst>
                </p:cNvPr>
                <p:cNvSpPr>
                  <a:spLocks noRot="1" noChangeAspect="1" noMove="1" noResize="1" noEditPoints="1" noAdjustHandles="1" noChangeArrowheads="1" noChangeShapeType="1" noTextEdit="1"/>
                </p:cNvSpPr>
                <p:nvPr/>
              </p:nvSpPr>
              <p:spPr>
                <a:xfrm>
                  <a:off x="7526849" y="3746813"/>
                  <a:ext cx="975267" cy="48346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C99A41BF-1EB5-40E6-96A5-1FB1AC51A204}"/>
                  </a:ext>
                </a:extLst>
              </p:cNvPr>
              <p:cNvSpPr txBox="1"/>
              <p:nvPr/>
            </p:nvSpPr>
            <p:spPr>
              <a:xfrm>
                <a:off x="5372100" y="4161775"/>
                <a:ext cx="1428863" cy="334707"/>
              </a:xfrm>
              <a:prstGeom prst="rect">
                <a:avLst/>
              </a:prstGeom>
              <a:noFill/>
            </p:spPr>
            <p:txBody>
              <a:bodyPr wrap="square" rtlCol="0">
                <a:spAutoFit/>
              </a:bodyPr>
              <a:lstStyle/>
              <a:p>
                <a:r>
                  <a:rPr lang="en-US" altLang="ja-JP" sz="1575" b="1" dirty="0">
                    <a:solidFill>
                      <a:schemeClr val="bg1"/>
                    </a:solidFill>
                  </a:rPr>
                  <a:t> </a:t>
                </a:r>
                <a14:m>
                  <m:oMath xmlns:m="http://schemas.openxmlformats.org/officeDocument/2006/math">
                    <m:r>
                      <a:rPr lang="en-US" altLang="ja-JP" sz="1575" b="1" i="1" dirty="0">
                        <a:solidFill>
                          <a:srgbClr val="FF0000"/>
                        </a:solidFill>
                        <a:latin typeface="Cambria Math" panose="02040503050406030204" pitchFamily="18" charset="0"/>
                      </a:rPr>
                      <m:t>𝒁</m:t>
                    </m:r>
                  </m:oMath>
                </a14:m>
                <a:endParaRPr lang="ja-JP" altLang="en-US" sz="1575" b="1" dirty="0">
                  <a:solidFill>
                    <a:schemeClr val="bg1"/>
                  </a:solidFill>
                </a:endParaRPr>
              </a:p>
            </p:txBody>
          </p:sp>
        </mc:Choice>
        <mc:Fallback xmlns="">
          <p:sp>
            <p:nvSpPr>
              <p:cNvPr id="23" name="テキスト ボックス 22">
                <a:extLst>
                  <a:ext uri="{FF2B5EF4-FFF2-40B4-BE49-F238E27FC236}">
                    <a16:creationId xmlns:a16="http://schemas.microsoft.com/office/drawing/2014/main" id="{C99A41BF-1EB5-40E6-96A5-1FB1AC51A204}"/>
                  </a:ext>
                </a:extLst>
              </p:cNvPr>
              <p:cNvSpPr txBox="1">
                <a:spLocks noRot="1" noChangeAspect="1" noMove="1" noResize="1" noEditPoints="1" noAdjustHandles="1" noChangeArrowheads="1" noChangeShapeType="1" noTextEdit="1"/>
              </p:cNvSpPr>
              <p:nvPr/>
            </p:nvSpPr>
            <p:spPr>
              <a:xfrm>
                <a:off x="5372100" y="4161775"/>
                <a:ext cx="1428863" cy="334707"/>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308833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問題</a:t>
            </a:r>
            <a:r>
              <a:rPr lang="en-US" altLang="ja-JP" b="1" dirty="0"/>
              <a:t> : z</a:t>
            </a:r>
            <a:r>
              <a:rPr lang="ja-JP" altLang="en-US" b="1" dirty="0"/>
              <a:t>の値を特定せよ</a:t>
            </a:r>
            <a:endParaRPr kumimoji="1" lang="ja-JP" altLang="en-US" dirty="0"/>
          </a:p>
        </p:txBody>
      </p:sp>
      <p:pic>
        <p:nvPicPr>
          <p:cNvPr id="12" name="図 11">
            <a:extLst>
              <a:ext uri="{FF2B5EF4-FFF2-40B4-BE49-F238E27FC236}">
                <a16:creationId xmlns:a16="http://schemas.microsoft.com/office/drawing/2014/main" id="{F30715AC-217B-46D3-9518-4BE26EA92680}"/>
              </a:ext>
            </a:extLst>
          </p:cNvPr>
          <p:cNvPicPr>
            <a:picLocks/>
          </p:cNvPicPr>
          <p:nvPr/>
        </p:nvPicPr>
        <p:blipFill>
          <a:blip r:embed="rId2" cstate="email">
            <a:extLst>
              <a:ext uri="{28A0092B-C50C-407E-A947-70E740481C1C}">
                <a14:useLocalDpi xmlns:a14="http://schemas.microsoft.com/office/drawing/2010/main"/>
              </a:ext>
            </a:extLst>
          </a:blip>
          <a:stretch>
            <a:fillRect/>
          </a:stretch>
        </p:blipFill>
        <p:spPr>
          <a:xfrm>
            <a:off x="1507011" y="1723874"/>
            <a:ext cx="6230769" cy="2243077"/>
          </a:xfrm>
          <a:prstGeom prst="rect">
            <a:avLst/>
          </a:prstGeom>
        </p:spPr>
      </p:pic>
      <p:sp>
        <p:nvSpPr>
          <p:cNvPr id="13" name="テキスト ボックス 12">
            <a:extLst>
              <a:ext uri="{FF2B5EF4-FFF2-40B4-BE49-F238E27FC236}">
                <a16:creationId xmlns:a16="http://schemas.microsoft.com/office/drawing/2014/main" id="{A3515E87-4E72-485C-BDEE-C8DB00B30773}"/>
              </a:ext>
            </a:extLst>
          </p:cNvPr>
          <p:cNvSpPr txBox="1"/>
          <p:nvPr/>
        </p:nvSpPr>
        <p:spPr>
          <a:xfrm>
            <a:off x="4149377" y="2661611"/>
            <a:ext cx="946037" cy="390748"/>
          </a:xfrm>
          <a:prstGeom prst="rect">
            <a:avLst/>
          </a:prstGeom>
          <a:noFill/>
        </p:spPr>
        <p:txBody>
          <a:bodyPr wrap="square" rtlCol="0">
            <a:spAutoFit/>
          </a:bodyPr>
          <a:lstStyle/>
          <a:p>
            <a:r>
              <a:rPr lang="en-US" altLang="ja-JP" sz="1939" b="1" dirty="0">
                <a:latin typeface="Meiryo" charset="-128"/>
                <a:ea typeface="Meiryo" charset="-128"/>
                <a:cs typeface="Meiryo" charset="-128"/>
              </a:rPr>
              <a:t>95%</a:t>
            </a:r>
            <a:endParaRPr lang="ja-JP" altLang="en-US" sz="1939" b="1" dirty="0">
              <a:latin typeface="Meiryo" charset="-128"/>
              <a:ea typeface="Meiryo" charset="-128"/>
              <a:cs typeface="Meiryo" charset="-128"/>
            </a:endParaRPr>
          </a:p>
        </p:txBody>
      </p:sp>
      <p:grpSp>
        <p:nvGrpSpPr>
          <p:cNvPr id="17" name="図形グループ 2">
            <a:extLst>
              <a:ext uri="{FF2B5EF4-FFF2-40B4-BE49-F238E27FC236}">
                <a16:creationId xmlns:a16="http://schemas.microsoft.com/office/drawing/2014/main" id="{FC241A77-5B8D-4573-8B37-130237DA0F72}"/>
              </a:ext>
            </a:extLst>
          </p:cNvPr>
          <p:cNvGrpSpPr/>
          <p:nvPr/>
        </p:nvGrpSpPr>
        <p:grpSpPr>
          <a:xfrm>
            <a:off x="6289584" y="2762091"/>
            <a:ext cx="742444" cy="370993"/>
            <a:chOff x="7433954" y="3703936"/>
            <a:chExt cx="1072419" cy="535878"/>
          </a:xfrm>
        </p:grpSpPr>
        <p:sp>
          <p:nvSpPr>
            <p:cNvPr id="18" name="四角形吹き出し 8">
              <a:extLst>
                <a:ext uri="{FF2B5EF4-FFF2-40B4-BE49-F238E27FC236}">
                  <a16:creationId xmlns:a16="http://schemas.microsoft.com/office/drawing/2014/main" id="{9C201E7E-E4C6-4978-87A5-21D278917672}"/>
                </a:ext>
              </a:extLst>
            </p:cNvPr>
            <p:cNvSpPr/>
            <p:nvPr/>
          </p:nvSpPr>
          <p:spPr>
            <a:xfrm>
              <a:off x="7433954" y="3703936"/>
              <a:ext cx="1072419" cy="535878"/>
            </a:xfrm>
            <a:prstGeom prst="wedgeRectCallout">
              <a:avLst>
                <a:gd name="adj1" fmla="val -54267"/>
                <a:gd name="adj2" fmla="val 2577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C48EAE6D-3436-4234-BDBB-DAE38B81BF8F}"/>
                    </a:ext>
                  </a:extLst>
                </p:cNvPr>
                <p:cNvSpPr/>
                <p:nvPr/>
              </p:nvSpPr>
              <p:spPr>
                <a:xfrm>
                  <a:off x="7482529" y="3740173"/>
                  <a:ext cx="975267" cy="4834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i="1">
                            <a:latin typeface="Cambria Math" charset="0"/>
                          </a:rPr>
                          <m:t>2.5%</m:t>
                        </m:r>
                      </m:oMath>
                    </m:oMathPara>
                  </a14:m>
                  <a:endParaRPr lang="ja-JP" altLang="en-US" sz="1575" dirty="0"/>
                </a:p>
              </p:txBody>
            </p:sp>
          </mc:Choice>
          <mc:Fallback xmlns="">
            <p:sp>
              <p:nvSpPr>
                <p:cNvPr id="19" name="正方形/長方形 18">
                  <a:extLst>
                    <a:ext uri="{FF2B5EF4-FFF2-40B4-BE49-F238E27FC236}">
                      <a16:creationId xmlns:a16="http://schemas.microsoft.com/office/drawing/2014/main" id="{C48EAE6D-3436-4234-BDBB-DAE38B81BF8F}"/>
                    </a:ext>
                  </a:extLst>
                </p:cNvPr>
                <p:cNvSpPr>
                  <a:spLocks noRot="1" noChangeAspect="1" noMove="1" noResize="1" noEditPoints="1" noAdjustHandles="1" noChangeArrowheads="1" noChangeShapeType="1" noTextEdit="1"/>
                </p:cNvSpPr>
                <p:nvPr/>
              </p:nvSpPr>
              <p:spPr>
                <a:xfrm>
                  <a:off x="7482529" y="3740173"/>
                  <a:ext cx="975267" cy="483465"/>
                </a:xfrm>
                <a:prstGeom prst="rect">
                  <a:avLst/>
                </a:prstGeom>
                <a:blipFill>
                  <a:blip r:embed="rId3"/>
                  <a:stretch>
                    <a:fillRect/>
                  </a:stretch>
                </a:blipFill>
              </p:spPr>
              <p:txBody>
                <a:bodyPr/>
                <a:lstStyle/>
                <a:p>
                  <a:r>
                    <a:rPr lang="ja-JP" altLang="en-US">
                      <a:noFill/>
                    </a:rPr>
                    <a:t> </a:t>
                  </a:r>
                </a:p>
              </p:txBody>
            </p:sp>
          </mc:Fallback>
        </mc:AlternateContent>
      </p:grpSp>
      <p:grpSp>
        <p:nvGrpSpPr>
          <p:cNvPr id="20" name="図形グループ 13">
            <a:extLst>
              <a:ext uri="{FF2B5EF4-FFF2-40B4-BE49-F238E27FC236}">
                <a16:creationId xmlns:a16="http://schemas.microsoft.com/office/drawing/2014/main" id="{DA8E07D2-3258-4C20-8B4D-B9EC938EB26C}"/>
              </a:ext>
            </a:extLst>
          </p:cNvPr>
          <p:cNvGrpSpPr/>
          <p:nvPr/>
        </p:nvGrpSpPr>
        <p:grpSpPr>
          <a:xfrm>
            <a:off x="2618330" y="2757495"/>
            <a:ext cx="742444" cy="370993"/>
            <a:chOff x="7433954" y="3703936"/>
            <a:chExt cx="1072419" cy="535878"/>
          </a:xfrm>
        </p:grpSpPr>
        <p:sp>
          <p:nvSpPr>
            <p:cNvPr id="21" name="四角形吹き出し 14">
              <a:extLst>
                <a:ext uri="{FF2B5EF4-FFF2-40B4-BE49-F238E27FC236}">
                  <a16:creationId xmlns:a16="http://schemas.microsoft.com/office/drawing/2014/main" id="{E0E9F339-D965-4C40-A2D2-4B22FF553ECB}"/>
                </a:ext>
              </a:extLst>
            </p:cNvPr>
            <p:cNvSpPr/>
            <p:nvPr/>
          </p:nvSpPr>
          <p:spPr>
            <a:xfrm>
              <a:off x="7433954" y="3703936"/>
              <a:ext cx="1072419" cy="535878"/>
            </a:xfrm>
            <a:prstGeom prst="wedgeRectCallout">
              <a:avLst>
                <a:gd name="adj1" fmla="val -54267"/>
                <a:gd name="adj2" fmla="val 2577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F48EFDCC-51C9-4184-B748-828C5E080C75}"/>
                    </a:ext>
                  </a:extLst>
                </p:cNvPr>
                <p:cNvSpPr/>
                <p:nvPr/>
              </p:nvSpPr>
              <p:spPr>
                <a:xfrm>
                  <a:off x="7526849" y="3746813"/>
                  <a:ext cx="975267" cy="4834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i="1">
                            <a:latin typeface="Cambria Math" charset="0"/>
                          </a:rPr>
                          <m:t>2.5%</m:t>
                        </m:r>
                      </m:oMath>
                    </m:oMathPara>
                  </a14:m>
                  <a:endParaRPr lang="ja-JP" altLang="en-US" sz="1575" dirty="0"/>
                </a:p>
              </p:txBody>
            </p:sp>
          </mc:Choice>
          <mc:Fallback xmlns="">
            <p:sp>
              <p:nvSpPr>
                <p:cNvPr id="22" name="正方形/長方形 21">
                  <a:extLst>
                    <a:ext uri="{FF2B5EF4-FFF2-40B4-BE49-F238E27FC236}">
                      <a16:creationId xmlns:a16="http://schemas.microsoft.com/office/drawing/2014/main" id="{F48EFDCC-51C9-4184-B748-828C5E080C75}"/>
                    </a:ext>
                  </a:extLst>
                </p:cNvPr>
                <p:cNvSpPr>
                  <a:spLocks noRot="1" noChangeAspect="1" noMove="1" noResize="1" noEditPoints="1" noAdjustHandles="1" noChangeArrowheads="1" noChangeShapeType="1" noTextEdit="1"/>
                </p:cNvSpPr>
                <p:nvPr/>
              </p:nvSpPr>
              <p:spPr>
                <a:xfrm>
                  <a:off x="7526849" y="3746813"/>
                  <a:ext cx="975267" cy="48346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C99A41BF-1EB5-40E6-96A5-1FB1AC51A204}"/>
                  </a:ext>
                </a:extLst>
              </p:cNvPr>
              <p:cNvSpPr txBox="1"/>
              <p:nvPr/>
            </p:nvSpPr>
            <p:spPr>
              <a:xfrm>
                <a:off x="5372100" y="4161775"/>
                <a:ext cx="1428863" cy="334707"/>
              </a:xfrm>
              <a:prstGeom prst="rect">
                <a:avLst/>
              </a:prstGeom>
              <a:noFill/>
            </p:spPr>
            <p:txBody>
              <a:bodyPr wrap="square" rtlCol="0">
                <a:spAutoFit/>
              </a:bodyPr>
              <a:lstStyle/>
              <a:p>
                <a:r>
                  <a:rPr lang="en-US" altLang="ja-JP" sz="1575" b="1" dirty="0">
                    <a:solidFill>
                      <a:schemeClr val="bg1"/>
                    </a:solidFill>
                  </a:rPr>
                  <a:t> </a:t>
                </a:r>
                <a14:m>
                  <m:oMath xmlns:m="http://schemas.openxmlformats.org/officeDocument/2006/math">
                    <m:r>
                      <a:rPr lang="en-US" altLang="ja-JP" sz="1575" b="1" i="1" dirty="0">
                        <a:solidFill>
                          <a:srgbClr val="FF0000"/>
                        </a:solidFill>
                        <a:latin typeface="Cambria Math" panose="02040503050406030204" pitchFamily="18" charset="0"/>
                      </a:rPr>
                      <m:t>𝒁</m:t>
                    </m:r>
                  </m:oMath>
                </a14:m>
                <a:endParaRPr lang="ja-JP" altLang="en-US" sz="1575" b="1" dirty="0">
                  <a:solidFill>
                    <a:schemeClr val="bg1"/>
                  </a:solidFill>
                </a:endParaRPr>
              </a:p>
            </p:txBody>
          </p:sp>
        </mc:Choice>
        <mc:Fallback xmlns="">
          <p:sp>
            <p:nvSpPr>
              <p:cNvPr id="23" name="テキスト ボックス 22">
                <a:extLst>
                  <a:ext uri="{FF2B5EF4-FFF2-40B4-BE49-F238E27FC236}">
                    <a16:creationId xmlns:a16="http://schemas.microsoft.com/office/drawing/2014/main" id="{C99A41BF-1EB5-40E6-96A5-1FB1AC51A204}"/>
                  </a:ext>
                </a:extLst>
              </p:cNvPr>
              <p:cNvSpPr txBox="1">
                <a:spLocks noRot="1" noChangeAspect="1" noMove="1" noResize="1" noEditPoints="1" noAdjustHandles="1" noChangeArrowheads="1" noChangeShapeType="1" noTextEdit="1"/>
              </p:cNvSpPr>
              <p:nvPr/>
            </p:nvSpPr>
            <p:spPr>
              <a:xfrm>
                <a:off x="5372100" y="4161775"/>
                <a:ext cx="1428863" cy="334707"/>
              </a:xfrm>
              <a:prstGeom prst="rect">
                <a:avLst/>
              </a:prstGeom>
              <a:blipFill>
                <a:blip r:embed="rId5"/>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81D1815F-EA5E-4D4C-8492-2A7EF7D12808}"/>
              </a:ext>
            </a:extLst>
          </p:cNvPr>
          <p:cNvSpPr txBox="1"/>
          <p:nvPr/>
        </p:nvSpPr>
        <p:spPr>
          <a:xfrm>
            <a:off x="882356" y="1947598"/>
            <a:ext cx="2614818"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Z</a:t>
            </a:r>
            <a:r>
              <a:rPr kumimoji="1" lang="ja-JP" altLang="en-US">
                <a:latin typeface="Meiryo" panose="020B0604030504040204" pitchFamily="34" charset="-128"/>
                <a:ea typeface="Meiryo" panose="020B0604030504040204" pitchFamily="34" charset="-128"/>
              </a:rPr>
              <a:t>以下の面積＝</a:t>
            </a:r>
            <a:r>
              <a:rPr kumimoji="1" lang="en-US" altLang="ja-JP" dirty="0">
                <a:solidFill>
                  <a:srgbClr val="FF0000"/>
                </a:solidFill>
                <a:latin typeface="Meiryo" panose="020B0604030504040204" pitchFamily="34" charset="-128"/>
                <a:ea typeface="Meiryo" panose="020B0604030504040204" pitchFamily="34" charset="-128"/>
              </a:rPr>
              <a:t>0.975</a:t>
            </a:r>
            <a:endParaRPr kumimoji="1" lang="ja-JP" altLang="en-US">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80082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12869685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表の読み方</a:t>
            </a:r>
            <a:endParaRPr kumimoji="1" lang="ja-JP" altLang="en-US" dirty="0"/>
          </a:p>
        </p:txBody>
      </p:sp>
      <p:sp>
        <p:nvSpPr>
          <p:cNvPr id="3" name="コンテンツ プレースホルダー 2"/>
          <p:cNvSpPr>
            <a:spLocks noGrp="1"/>
          </p:cNvSpPr>
          <p:nvPr>
            <p:ph idx="1"/>
          </p:nvPr>
        </p:nvSpPr>
        <p:spPr>
          <a:xfrm>
            <a:off x="1405230" y="1479592"/>
            <a:ext cx="6198577" cy="3307007"/>
          </a:xfrm>
        </p:spPr>
        <p:txBody>
          <a:bodyPr/>
          <a:lstStyle/>
          <a:p>
            <a:endParaRPr kumimoji="1" lang="ja-JP" altLang="en-US"/>
          </a:p>
        </p:txBody>
      </p:sp>
      <p:pic>
        <p:nvPicPr>
          <p:cNvPr id="4" name="図 3"/>
          <p:cNvPicPr>
            <a:picLocks noChangeAspect="1"/>
          </p:cNvPicPr>
          <p:nvPr/>
        </p:nvPicPr>
        <p:blipFill>
          <a:blip r:embed="rId2"/>
          <a:stretch>
            <a:fillRect/>
          </a:stretch>
        </p:blipFill>
        <p:spPr>
          <a:xfrm>
            <a:off x="1101895" y="955350"/>
            <a:ext cx="7009280" cy="3857625"/>
          </a:xfrm>
          <a:prstGeom prst="rect">
            <a:avLst/>
          </a:prstGeom>
        </p:spPr>
      </p:pic>
    </p:spTree>
    <p:extLst>
      <p:ext uri="{BB962C8B-B14F-4D97-AF65-F5344CB8AC3E}">
        <p14:creationId xmlns:p14="http://schemas.microsoft.com/office/powerpoint/2010/main" val="129020911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表の読み方</a:t>
            </a:r>
            <a:endParaRPr kumimoji="1" lang="ja-JP" altLang="en-US" dirty="0"/>
          </a:p>
        </p:txBody>
      </p:sp>
      <p:sp>
        <p:nvSpPr>
          <p:cNvPr id="3" name="コンテンツ プレースホルダー 2"/>
          <p:cNvSpPr>
            <a:spLocks noGrp="1"/>
          </p:cNvSpPr>
          <p:nvPr>
            <p:ph idx="1"/>
          </p:nvPr>
        </p:nvSpPr>
        <p:spPr>
          <a:xfrm>
            <a:off x="1405230" y="1479592"/>
            <a:ext cx="6198577" cy="3307007"/>
          </a:xfrm>
        </p:spPr>
        <p:txBody>
          <a:bodyPr/>
          <a:lstStyle/>
          <a:p>
            <a:endParaRPr kumimoji="1" lang="ja-JP" altLang="en-US"/>
          </a:p>
        </p:txBody>
      </p:sp>
      <p:pic>
        <p:nvPicPr>
          <p:cNvPr id="4" name="図 3"/>
          <p:cNvPicPr>
            <a:picLocks noChangeAspect="1"/>
          </p:cNvPicPr>
          <p:nvPr/>
        </p:nvPicPr>
        <p:blipFill>
          <a:blip r:embed="rId2"/>
          <a:stretch>
            <a:fillRect/>
          </a:stretch>
        </p:blipFill>
        <p:spPr>
          <a:xfrm>
            <a:off x="1101895" y="955350"/>
            <a:ext cx="7009280" cy="3857625"/>
          </a:xfrm>
          <a:prstGeom prst="rect">
            <a:avLst/>
          </a:prstGeom>
        </p:spPr>
      </p:pic>
      <p:sp>
        <p:nvSpPr>
          <p:cNvPr id="5" name="正方形/長方形 4"/>
          <p:cNvSpPr/>
          <p:nvPr/>
        </p:nvSpPr>
        <p:spPr>
          <a:xfrm>
            <a:off x="4515157" y="1247161"/>
            <a:ext cx="1810112" cy="369332"/>
          </a:xfrm>
          <a:prstGeom prst="rect">
            <a:avLst/>
          </a:prstGeom>
          <a:noFill/>
        </p:spPr>
        <p:txBody>
          <a:bodyPr wrap="none">
            <a:spAutoFit/>
          </a:bodyPr>
          <a:lstStyle/>
          <a:p>
            <a:r>
              <a:rPr lang="en-US" altLang="ja-JP" sz="1800" b="1" dirty="0">
                <a:latin typeface="Meiryo" charset="-128"/>
                <a:ea typeface="Meiryo" charset="-128"/>
                <a:cs typeface="Meiryo" charset="-128"/>
              </a:rPr>
              <a:t>0.975</a:t>
            </a:r>
            <a:r>
              <a:rPr lang="ja-JP" altLang="en-US" sz="1800" b="1" dirty="0">
                <a:latin typeface="Meiryo" charset="-128"/>
                <a:ea typeface="Meiryo" charset="-128"/>
                <a:cs typeface="Meiryo" charset="-128"/>
              </a:rPr>
              <a:t>を探す！</a:t>
            </a:r>
          </a:p>
        </p:txBody>
      </p:sp>
    </p:spTree>
    <p:extLst>
      <p:ext uri="{BB962C8B-B14F-4D97-AF65-F5344CB8AC3E}">
        <p14:creationId xmlns:p14="http://schemas.microsoft.com/office/powerpoint/2010/main" val="18068795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表の読み方</a:t>
            </a:r>
            <a:endParaRPr kumimoji="1" lang="ja-JP" altLang="en-US" dirty="0"/>
          </a:p>
        </p:txBody>
      </p:sp>
      <p:sp>
        <p:nvSpPr>
          <p:cNvPr id="3" name="コンテンツ プレースホルダー 2"/>
          <p:cNvSpPr>
            <a:spLocks noGrp="1"/>
          </p:cNvSpPr>
          <p:nvPr>
            <p:ph idx="1"/>
          </p:nvPr>
        </p:nvSpPr>
        <p:spPr>
          <a:xfrm>
            <a:off x="1405230" y="1479592"/>
            <a:ext cx="6198577" cy="3307007"/>
          </a:xfrm>
        </p:spPr>
        <p:txBody>
          <a:bodyPr/>
          <a:lstStyle/>
          <a:p>
            <a:endParaRPr kumimoji="1" lang="ja-JP" altLang="en-US"/>
          </a:p>
        </p:txBody>
      </p:sp>
      <p:pic>
        <p:nvPicPr>
          <p:cNvPr id="4" name="図 3"/>
          <p:cNvPicPr>
            <a:picLocks noChangeAspect="1"/>
          </p:cNvPicPr>
          <p:nvPr/>
        </p:nvPicPr>
        <p:blipFill>
          <a:blip r:embed="rId2"/>
          <a:stretch>
            <a:fillRect/>
          </a:stretch>
        </p:blipFill>
        <p:spPr>
          <a:xfrm>
            <a:off x="1101895" y="955350"/>
            <a:ext cx="7009280" cy="3857625"/>
          </a:xfrm>
          <a:prstGeom prst="rect">
            <a:avLst/>
          </a:prstGeom>
        </p:spPr>
      </p:pic>
      <p:sp>
        <p:nvSpPr>
          <p:cNvPr id="5" name="正方形/長方形 4"/>
          <p:cNvSpPr/>
          <p:nvPr/>
        </p:nvSpPr>
        <p:spPr>
          <a:xfrm>
            <a:off x="4515157" y="1247161"/>
            <a:ext cx="1810112" cy="369332"/>
          </a:xfrm>
          <a:prstGeom prst="rect">
            <a:avLst/>
          </a:prstGeom>
          <a:noFill/>
        </p:spPr>
        <p:txBody>
          <a:bodyPr wrap="none">
            <a:spAutoFit/>
          </a:bodyPr>
          <a:lstStyle/>
          <a:p>
            <a:r>
              <a:rPr lang="en-US" altLang="ja-JP" sz="1800" b="1" dirty="0">
                <a:latin typeface="Meiryo" charset="-128"/>
                <a:ea typeface="Meiryo" charset="-128"/>
                <a:cs typeface="Meiryo" charset="-128"/>
              </a:rPr>
              <a:t>0.975</a:t>
            </a:r>
            <a:r>
              <a:rPr lang="ja-JP" altLang="en-US" sz="1800" b="1" dirty="0">
                <a:latin typeface="Meiryo" charset="-128"/>
                <a:ea typeface="Meiryo" charset="-128"/>
                <a:cs typeface="Meiryo" charset="-128"/>
              </a:rPr>
              <a:t>を探す！</a:t>
            </a:r>
          </a:p>
        </p:txBody>
      </p:sp>
      <p:sp>
        <p:nvSpPr>
          <p:cNvPr id="7" name="正方形/長方形 6"/>
          <p:cNvSpPr/>
          <p:nvPr/>
        </p:nvSpPr>
        <p:spPr>
          <a:xfrm>
            <a:off x="5524870" y="3441376"/>
            <a:ext cx="485186" cy="17654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Tree>
    <p:extLst>
      <p:ext uri="{BB962C8B-B14F-4D97-AF65-F5344CB8AC3E}">
        <p14:creationId xmlns:p14="http://schemas.microsoft.com/office/powerpoint/2010/main" val="26227173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表の読み方</a:t>
            </a:r>
            <a:endParaRPr kumimoji="1" lang="ja-JP" altLang="en-US" dirty="0"/>
          </a:p>
        </p:txBody>
      </p:sp>
      <p:sp>
        <p:nvSpPr>
          <p:cNvPr id="3" name="コンテンツ プレースホルダー 2"/>
          <p:cNvSpPr>
            <a:spLocks noGrp="1"/>
          </p:cNvSpPr>
          <p:nvPr>
            <p:ph idx="1"/>
          </p:nvPr>
        </p:nvSpPr>
        <p:spPr>
          <a:xfrm>
            <a:off x="1405230" y="1479592"/>
            <a:ext cx="6198577" cy="3307007"/>
          </a:xfrm>
        </p:spPr>
        <p:txBody>
          <a:bodyPr/>
          <a:lstStyle/>
          <a:p>
            <a:endParaRPr kumimoji="1" lang="ja-JP" altLang="en-US"/>
          </a:p>
        </p:txBody>
      </p:sp>
      <p:pic>
        <p:nvPicPr>
          <p:cNvPr id="4" name="図 3"/>
          <p:cNvPicPr>
            <a:picLocks noChangeAspect="1"/>
          </p:cNvPicPr>
          <p:nvPr/>
        </p:nvPicPr>
        <p:blipFill>
          <a:blip r:embed="rId2"/>
          <a:stretch>
            <a:fillRect/>
          </a:stretch>
        </p:blipFill>
        <p:spPr>
          <a:xfrm>
            <a:off x="1101895" y="955350"/>
            <a:ext cx="7009280" cy="3857625"/>
          </a:xfrm>
          <a:prstGeom prst="rect">
            <a:avLst/>
          </a:prstGeom>
        </p:spPr>
      </p:pic>
      <p:sp>
        <p:nvSpPr>
          <p:cNvPr id="5" name="正方形/長方形 4"/>
          <p:cNvSpPr/>
          <p:nvPr/>
        </p:nvSpPr>
        <p:spPr>
          <a:xfrm>
            <a:off x="4515157" y="1247161"/>
            <a:ext cx="1810112" cy="369332"/>
          </a:xfrm>
          <a:prstGeom prst="rect">
            <a:avLst/>
          </a:prstGeom>
          <a:noFill/>
        </p:spPr>
        <p:txBody>
          <a:bodyPr wrap="none">
            <a:spAutoFit/>
          </a:bodyPr>
          <a:lstStyle/>
          <a:p>
            <a:r>
              <a:rPr lang="en-US" altLang="ja-JP" sz="1800" b="1" dirty="0">
                <a:latin typeface="Meiryo" charset="-128"/>
                <a:ea typeface="Meiryo" charset="-128"/>
                <a:cs typeface="Meiryo" charset="-128"/>
              </a:rPr>
              <a:t>0.975</a:t>
            </a:r>
            <a:r>
              <a:rPr lang="ja-JP" altLang="en-US" sz="1800" b="1" dirty="0">
                <a:latin typeface="Meiryo" charset="-128"/>
                <a:ea typeface="Meiryo" charset="-128"/>
                <a:cs typeface="Meiryo" charset="-128"/>
              </a:rPr>
              <a:t>を探す！</a:t>
            </a:r>
          </a:p>
        </p:txBody>
      </p:sp>
      <p:grpSp>
        <p:nvGrpSpPr>
          <p:cNvPr id="9" name="図形グループ 8"/>
          <p:cNvGrpSpPr/>
          <p:nvPr/>
        </p:nvGrpSpPr>
        <p:grpSpPr>
          <a:xfrm>
            <a:off x="1573382" y="2071427"/>
            <a:ext cx="4191953" cy="1475339"/>
            <a:chOff x="621663" y="2706311"/>
            <a:chExt cx="6055042" cy="2131045"/>
          </a:xfrm>
        </p:grpSpPr>
        <p:cxnSp>
          <p:nvCxnSpPr>
            <p:cNvPr id="8" name="直線矢印コネクタ 7"/>
            <p:cNvCxnSpPr/>
            <p:nvPr/>
          </p:nvCxnSpPr>
          <p:spPr>
            <a:xfrm flipH="1" flipV="1">
              <a:off x="621663" y="4821331"/>
              <a:ext cx="5707705" cy="1602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676705" y="2706311"/>
              <a:ext cx="0" cy="19788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正方形/長方形 6"/>
          <p:cNvSpPr/>
          <p:nvPr/>
        </p:nvSpPr>
        <p:spPr>
          <a:xfrm>
            <a:off x="5524870" y="3441376"/>
            <a:ext cx="485186" cy="17654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Tree>
    <p:extLst>
      <p:ext uri="{BB962C8B-B14F-4D97-AF65-F5344CB8AC3E}">
        <p14:creationId xmlns:p14="http://schemas.microsoft.com/office/powerpoint/2010/main" val="409377397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Z</a:t>
            </a:r>
            <a:r>
              <a:rPr lang="ja-JP" altLang="en-US" b="1" dirty="0"/>
              <a:t>表の読み方</a:t>
            </a:r>
            <a:endParaRPr kumimoji="1" lang="ja-JP" altLang="en-US" dirty="0"/>
          </a:p>
        </p:txBody>
      </p:sp>
      <p:sp>
        <p:nvSpPr>
          <p:cNvPr id="3" name="コンテンツ プレースホルダー 2"/>
          <p:cNvSpPr>
            <a:spLocks noGrp="1"/>
          </p:cNvSpPr>
          <p:nvPr>
            <p:ph idx="1"/>
          </p:nvPr>
        </p:nvSpPr>
        <p:spPr>
          <a:xfrm>
            <a:off x="1405230" y="1479592"/>
            <a:ext cx="6198577" cy="3307007"/>
          </a:xfrm>
        </p:spPr>
        <p:txBody>
          <a:bodyPr/>
          <a:lstStyle/>
          <a:p>
            <a:endParaRPr kumimoji="1" lang="ja-JP" altLang="en-US"/>
          </a:p>
        </p:txBody>
      </p:sp>
      <p:pic>
        <p:nvPicPr>
          <p:cNvPr id="4" name="図 3"/>
          <p:cNvPicPr>
            <a:picLocks noChangeAspect="1"/>
          </p:cNvPicPr>
          <p:nvPr/>
        </p:nvPicPr>
        <p:blipFill>
          <a:blip r:embed="rId2"/>
          <a:stretch>
            <a:fillRect/>
          </a:stretch>
        </p:blipFill>
        <p:spPr>
          <a:xfrm>
            <a:off x="1101895" y="955350"/>
            <a:ext cx="7009280" cy="3857625"/>
          </a:xfrm>
          <a:prstGeom prst="rect">
            <a:avLst/>
          </a:prstGeom>
        </p:spPr>
      </p:pic>
      <p:sp>
        <p:nvSpPr>
          <p:cNvPr id="5" name="正方形/長方形 4"/>
          <p:cNvSpPr/>
          <p:nvPr/>
        </p:nvSpPr>
        <p:spPr>
          <a:xfrm>
            <a:off x="4515157" y="1247161"/>
            <a:ext cx="1810112" cy="369332"/>
          </a:xfrm>
          <a:prstGeom prst="rect">
            <a:avLst/>
          </a:prstGeom>
          <a:noFill/>
        </p:spPr>
        <p:txBody>
          <a:bodyPr wrap="none">
            <a:spAutoFit/>
          </a:bodyPr>
          <a:lstStyle/>
          <a:p>
            <a:r>
              <a:rPr lang="en-US" altLang="ja-JP" sz="1800" b="1" dirty="0">
                <a:latin typeface="Meiryo" charset="-128"/>
                <a:ea typeface="Meiryo" charset="-128"/>
                <a:cs typeface="Meiryo" charset="-128"/>
              </a:rPr>
              <a:t>0.975</a:t>
            </a:r>
            <a:r>
              <a:rPr lang="ja-JP" altLang="en-US" sz="1800" b="1" dirty="0">
                <a:latin typeface="Meiryo" charset="-128"/>
                <a:ea typeface="Meiryo" charset="-128"/>
                <a:cs typeface="Meiryo" charset="-128"/>
              </a:rPr>
              <a:t>を探す！</a:t>
            </a:r>
          </a:p>
        </p:txBody>
      </p:sp>
      <p:grpSp>
        <p:nvGrpSpPr>
          <p:cNvPr id="9" name="図形グループ 8"/>
          <p:cNvGrpSpPr/>
          <p:nvPr/>
        </p:nvGrpSpPr>
        <p:grpSpPr>
          <a:xfrm>
            <a:off x="1573382" y="2071427"/>
            <a:ext cx="4191953" cy="1475339"/>
            <a:chOff x="621663" y="2706311"/>
            <a:chExt cx="6055042" cy="2131045"/>
          </a:xfrm>
        </p:grpSpPr>
        <p:cxnSp>
          <p:nvCxnSpPr>
            <p:cNvPr id="8" name="直線矢印コネクタ 7"/>
            <p:cNvCxnSpPr/>
            <p:nvPr/>
          </p:nvCxnSpPr>
          <p:spPr>
            <a:xfrm flipH="1" flipV="1">
              <a:off x="621663" y="4821331"/>
              <a:ext cx="5707705" cy="1602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6676705" y="2706311"/>
              <a:ext cx="0" cy="19788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正方形/長方形 13"/>
              <p:cNvSpPr/>
              <p:nvPr/>
            </p:nvSpPr>
            <p:spPr>
              <a:xfrm>
                <a:off x="6509809" y="1247160"/>
                <a:ext cx="123670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i="1" dirty="0">
                          <a:latin typeface="Cambria Math" panose="02040503050406030204" pitchFamily="18" charset="0"/>
                          <a:ea typeface="Meiryo" charset="-128"/>
                          <a:cs typeface="Meiryo" charset="-128"/>
                        </a:rPr>
                        <m:t>𝑍</m:t>
                      </m:r>
                      <m:r>
                        <a:rPr lang="en-US" altLang="ja-JP" sz="1800" i="1" dirty="0">
                          <a:latin typeface="Cambria Math" panose="02040503050406030204" pitchFamily="18" charset="0"/>
                          <a:ea typeface="Meiryo" charset="-128"/>
                          <a:cs typeface="Meiryo" charset="-128"/>
                        </a:rPr>
                        <m:t>=</m:t>
                      </m:r>
                      <m:r>
                        <a:rPr lang="ja-JP" altLang="en-US" sz="1800" i="1" dirty="0">
                          <a:latin typeface="Cambria Math" panose="02040503050406030204" pitchFamily="18" charset="0"/>
                          <a:ea typeface="Meiryo" charset="-128"/>
                          <a:cs typeface="Meiryo" charset="-128"/>
                        </a:rPr>
                        <m:t>１</m:t>
                      </m:r>
                      <m:r>
                        <a:rPr lang="en-US" altLang="ja-JP" sz="1800" i="1" dirty="0">
                          <a:latin typeface="Cambria Math" panose="02040503050406030204" pitchFamily="18" charset="0"/>
                          <a:ea typeface="Meiryo" charset="-128"/>
                          <a:cs typeface="Meiryo" charset="-128"/>
                        </a:rPr>
                        <m:t>.96</m:t>
                      </m:r>
                    </m:oMath>
                  </m:oMathPara>
                </a14:m>
                <a:endParaRPr lang="ja-JP" altLang="en-US" sz="1800" dirty="0">
                  <a:latin typeface="Meiryo" charset="-128"/>
                  <a:ea typeface="Meiryo" charset="-128"/>
                  <a:cs typeface="Meiryo" charset="-128"/>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6509809" y="1247160"/>
                <a:ext cx="1236701" cy="369332"/>
              </a:xfrm>
              <a:prstGeom prst="rect">
                <a:avLst/>
              </a:prstGeom>
              <a:blipFill>
                <a:blip r:embed="rId3"/>
                <a:stretch>
                  <a:fillRect l="-493"/>
                </a:stretch>
              </a:blipFill>
            </p:spPr>
            <p:txBody>
              <a:bodyPr/>
              <a:lstStyle/>
              <a:p>
                <a:r>
                  <a:rPr lang="ja-JP" altLang="en-US">
                    <a:noFill/>
                  </a:rPr>
                  <a:t> </a:t>
                </a:r>
              </a:p>
            </p:txBody>
          </p:sp>
        </mc:Fallback>
      </mc:AlternateContent>
      <p:sp>
        <p:nvSpPr>
          <p:cNvPr id="7" name="正方形/長方形 6"/>
          <p:cNvSpPr/>
          <p:nvPr/>
        </p:nvSpPr>
        <p:spPr>
          <a:xfrm>
            <a:off x="5524870" y="3441376"/>
            <a:ext cx="485186" cy="17654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Tree>
    <p:extLst>
      <p:ext uri="{BB962C8B-B14F-4D97-AF65-F5344CB8AC3E}">
        <p14:creationId xmlns:p14="http://schemas.microsoft.com/office/powerpoint/2010/main" val="27857669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 z=1.96</a:t>
            </a:r>
            <a:r>
              <a:rPr lang="ja-JP" altLang="en-US" b="1" dirty="0"/>
              <a:t>は重要な数値！</a:t>
            </a:r>
            <a:endParaRPr kumimoji="1" lang="ja-JP" altLang="en-US" dirty="0"/>
          </a:p>
        </p:txBody>
      </p:sp>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507011" y="1723874"/>
            <a:ext cx="6230769" cy="2243077"/>
          </a:xfrm>
          <a:prstGeom prst="rect">
            <a:avLst/>
          </a:prstGeom>
        </p:spPr>
      </p:pic>
      <p:sp>
        <p:nvSpPr>
          <p:cNvPr id="8" name="テキスト ボックス 7"/>
          <p:cNvSpPr txBox="1"/>
          <p:nvPr/>
        </p:nvSpPr>
        <p:spPr>
          <a:xfrm>
            <a:off x="4149377" y="2661611"/>
            <a:ext cx="946037" cy="390748"/>
          </a:xfrm>
          <a:prstGeom prst="rect">
            <a:avLst/>
          </a:prstGeom>
          <a:noFill/>
        </p:spPr>
        <p:txBody>
          <a:bodyPr wrap="square" rtlCol="0">
            <a:spAutoFit/>
          </a:bodyPr>
          <a:lstStyle/>
          <a:p>
            <a:r>
              <a:rPr lang="en-US" altLang="ja-JP" sz="1939" b="1" dirty="0">
                <a:latin typeface="Meiryo" charset="-128"/>
                <a:ea typeface="Meiryo" charset="-128"/>
                <a:cs typeface="Meiryo" charset="-128"/>
              </a:rPr>
              <a:t>95%</a:t>
            </a:r>
            <a:endParaRPr lang="ja-JP" altLang="en-US" sz="1939" b="1" dirty="0">
              <a:latin typeface="Meiryo" charset="-128"/>
              <a:ea typeface="Meiryo" charset="-128"/>
              <a:cs typeface="Meiryo" charset="-128"/>
            </a:endParaRPr>
          </a:p>
        </p:txBody>
      </p:sp>
      <p:grpSp>
        <p:nvGrpSpPr>
          <p:cNvPr id="3" name="図形グループ 2"/>
          <p:cNvGrpSpPr/>
          <p:nvPr/>
        </p:nvGrpSpPr>
        <p:grpSpPr>
          <a:xfrm>
            <a:off x="6289584" y="2762091"/>
            <a:ext cx="742444" cy="370993"/>
            <a:chOff x="7433954" y="3703936"/>
            <a:chExt cx="1072419" cy="535878"/>
          </a:xfrm>
        </p:grpSpPr>
        <p:sp>
          <p:nvSpPr>
            <p:cNvPr id="9" name="四角形吹き出し 8"/>
            <p:cNvSpPr/>
            <p:nvPr/>
          </p:nvSpPr>
          <p:spPr>
            <a:xfrm>
              <a:off x="7433954" y="3703936"/>
              <a:ext cx="1072419" cy="535878"/>
            </a:xfrm>
            <a:prstGeom prst="wedgeRectCallout">
              <a:avLst>
                <a:gd name="adj1" fmla="val -54267"/>
                <a:gd name="adj2" fmla="val 2577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0" name="正方形/長方形 9"/>
                <p:cNvSpPr/>
                <p:nvPr/>
              </p:nvSpPr>
              <p:spPr>
                <a:xfrm>
                  <a:off x="7482529" y="3740173"/>
                  <a:ext cx="975267" cy="4834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i="1">
                            <a:latin typeface="Cambria Math" charset="0"/>
                          </a:rPr>
                          <m:t>2.5%</m:t>
                        </m:r>
                      </m:oMath>
                    </m:oMathPara>
                  </a14:m>
                  <a:endParaRPr lang="ja-JP" altLang="en-US" sz="1575"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7482529" y="3740173"/>
                  <a:ext cx="975267" cy="483465"/>
                </a:xfrm>
                <a:prstGeom prst="rect">
                  <a:avLst/>
                </a:prstGeom>
                <a:blipFill>
                  <a:blip r:embed="rId3"/>
                  <a:stretch>
                    <a:fillRect/>
                  </a:stretch>
                </a:blipFill>
              </p:spPr>
              <p:txBody>
                <a:bodyPr/>
                <a:lstStyle/>
                <a:p>
                  <a:r>
                    <a:rPr lang="ja-JP" altLang="en-US">
                      <a:noFill/>
                    </a:rPr>
                    <a:t> </a:t>
                  </a:r>
                </a:p>
              </p:txBody>
            </p:sp>
          </mc:Fallback>
        </mc:AlternateContent>
      </p:grpSp>
      <p:grpSp>
        <p:nvGrpSpPr>
          <p:cNvPr id="14" name="図形グループ 13"/>
          <p:cNvGrpSpPr/>
          <p:nvPr/>
        </p:nvGrpSpPr>
        <p:grpSpPr>
          <a:xfrm>
            <a:off x="2618330" y="2757495"/>
            <a:ext cx="742444" cy="370993"/>
            <a:chOff x="7433954" y="3703936"/>
            <a:chExt cx="1072419" cy="535878"/>
          </a:xfrm>
        </p:grpSpPr>
        <p:sp>
          <p:nvSpPr>
            <p:cNvPr id="15" name="四角形吹き出し 14"/>
            <p:cNvSpPr/>
            <p:nvPr/>
          </p:nvSpPr>
          <p:spPr>
            <a:xfrm>
              <a:off x="7433954" y="3703936"/>
              <a:ext cx="1072419" cy="535878"/>
            </a:xfrm>
            <a:prstGeom prst="wedgeRectCallout">
              <a:avLst>
                <a:gd name="adj1" fmla="val -54267"/>
                <a:gd name="adj2" fmla="val 2577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6" name="正方形/長方形 15"/>
                <p:cNvSpPr/>
                <p:nvPr/>
              </p:nvSpPr>
              <p:spPr>
                <a:xfrm>
                  <a:off x="7526849" y="3746813"/>
                  <a:ext cx="975267" cy="48346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i="1">
                            <a:latin typeface="Cambria Math" charset="0"/>
                          </a:rPr>
                          <m:t>2.5%</m:t>
                        </m:r>
                      </m:oMath>
                    </m:oMathPara>
                  </a14:m>
                  <a:endParaRPr lang="ja-JP" altLang="en-US" sz="1575"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7526849" y="3746813"/>
                  <a:ext cx="975267" cy="483465"/>
                </a:xfrm>
                <a:prstGeom prst="rect">
                  <a:avLst/>
                </a:prstGeom>
                <a:blipFill>
                  <a:blip r:embed="rId4"/>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7" name="テキスト ボックス 16"/>
              <p:cNvSpPr txBox="1"/>
              <p:nvPr/>
            </p:nvSpPr>
            <p:spPr>
              <a:xfrm>
                <a:off x="5520808" y="4071895"/>
                <a:ext cx="1428863" cy="334707"/>
              </a:xfrm>
              <a:prstGeom prst="rect">
                <a:avLst/>
              </a:prstGeom>
              <a:noFill/>
            </p:spPr>
            <p:txBody>
              <a:bodyPr wrap="square" rtlCol="0">
                <a:spAutoFit/>
              </a:bodyPr>
              <a:lstStyle/>
              <a:p>
                <a:r>
                  <a:rPr lang="en-US" altLang="ja-JP" sz="1575" b="1" dirty="0">
                    <a:solidFill>
                      <a:schemeClr val="bg1"/>
                    </a:solidFill>
                  </a:rPr>
                  <a:t> </a:t>
                </a:r>
                <a14:m>
                  <m:oMath xmlns:m="http://schemas.openxmlformats.org/officeDocument/2006/math">
                    <m:r>
                      <a:rPr lang="en-US" altLang="ja-JP" sz="1575" b="1" i="1" dirty="0">
                        <a:solidFill>
                          <a:srgbClr val="FF0000"/>
                        </a:solidFill>
                        <a:latin typeface="Cambria Math" panose="02040503050406030204" pitchFamily="18" charset="0"/>
                      </a:rPr>
                      <m:t>𝒁</m:t>
                    </m:r>
                    <m:r>
                      <a:rPr lang="en-US" altLang="ja-JP" sz="1575" b="1" i="1" dirty="0">
                        <a:solidFill>
                          <a:srgbClr val="FF0000"/>
                        </a:solidFill>
                        <a:latin typeface="Cambria Math" panose="02040503050406030204" pitchFamily="18" charset="0"/>
                      </a:rPr>
                      <m:t>=</m:t>
                    </m:r>
                    <m:r>
                      <a:rPr lang="en-US" altLang="ja-JP" sz="1575" b="1" i="1" dirty="0">
                        <a:solidFill>
                          <a:srgbClr val="FF0000"/>
                        </a:solidFill>
                        <a:latin typeface="Cambria Math" panose="02040503050406030204" pitchFamily="18" charset="0"/>
                      </a:rPr>
                      <m:t>𝟏</m:t>
                    </m:r>
                    <m:r>
                      <a:rPr lang="en-US" altLang="ja-JP" sz="1575" b="1" i="1" dirty="0">
                        <a:solidFill>
                          <a:srgbClr val="FF0000"/>
                        </a:solidFill>
                        <a:latin typeface="Cambria Math" panose="02040503050406030204" pitchFamily="18" charset="0"/>
                      </a:rPr>
                      <m:t>.</m:t>
                    </m:r>
                    <m:r>
                      <a:rPr lang="en-US" altLang="ja-JP" sz="1575" b="1" i="1" dirty="0">
                        <a:solidFill>
                          <a:srgbClr val="FF0000"/>
                        </a:solidFill>
                        <a:latin typeface="Cambria Math" panose="02040503050406030204" pitchFamily="18" charset="0"/>
                      </a:rPr>
                      <m:t>𝟗𝟔</m:t>
                    </m:r>
                    <m:r>
                      <a:rPr lang="en-US" altLang="ja-JP" sz="1575" b="1" i="1" dirty="0">
                        <a:solidFill>
                          <a:srgbClr val="FF0000"/>
                        </a:solidFill>
                        <a:latin typeface="Cambria Math" panose="02040503050406030204" pitchFamily="18" charset="0"/>
                      </a:rPr>
                      <m:t> </m:t>
                    </m:r>
                  </m:oMath>
                </a14:m>
                <a:endParaRPr lang="ja-JP" altLang="en-US" sz="1575" b="1" dirty="0">
                  <a:solidFill>
                    <a:schemeClr val="bg1"/>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5520808" y="4071895"/>
                <a:ext cx="1428863" cy="33470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384494" y="4027051"/>
                <a:ext cx="1553621" cy="3347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1575" b="1" i="1" dirty="0">
                          <a:solidFill>
                            <a:srgbClr val="FF0000"/>
                          </a:solidFill>
                          <a:latin typeface="Cambria Math" panose="02040503050406030204" pitchFamily="18" charset="0"/>
                        </a:rPr>
                        <m:t> </m:t>
                      </m:r>
                      <m:r>
                        <a:rPr lang="en-US" altLang="ja-JP" sz="1575" b="1" i="1" dirty="0">
                          <a:solidFill>
                            <a:srgbClr val="FF0000"/>
                          </a:solidFill>
                          <a:latin typeface="Cambria Math" panose="02040503050406030204" pitchFamily="18" charset="0"/>
                        </a:rPr>
                        <m:t>𝒁</m:t>
                      </m:r>
                      <m:r>
                        <a:rPr lang="en-US" altLang="ja-JP" sz="1575" b="1" i="1" dirty="0">
                          <a:solidFill>
                            <a:srgbClr val="FF0000"/>
                          </a:solidFill>
                          <a:latin typeface="Cambria Math" panose="02040503050406030204" pitchFamily="18" charset="0"/>
                        </a:rPr>
                        <m:t>=−</m:t>
                      </m:r>
                      <m:r>
                        <a:rPr lang="en-US" altLang="ja-JP" sz="1575" b="1" i="1" dirty="0">
                          <a:solidFill>
                            <a:srgbClr val="FF0000"/>
                          </a:solidFill>
                          <a:latin typeface="Cambria Math" panose="02040503050406030204" pitchFamily="18" charset="0"/>
                        </a:rPr>
                        <m:t>𝟏</m:t>
                      </m:r>
                      <m:r>
                        <a:rPr lang="en-US" altLang="ja-JP" sz="1575" b="1" i="1" dirty="0">
                          <a:solidFill>
                            <a:srgbClr val="FF0000"/>
                          </a:solidFill>
                          <a:latin typeface="Cambria Math" panose="02040503050406030204" pitchFamily="18" charset="0"/>
                        </a:rPr>
                        <m:t>.</m:t>
                      </m:r>
                      <m:r>
                        <a:rPr lang="en-US" altLang="ja-JP" sz="1575" b="1" i="1" dirty="0">
                          <a:solidFill>
                            <a:srgbClr val="FF0000"/>
                          </a:solidFill>
                          <a:latin typeface="Cambria Math" panose="02040503050406030204" pitchFamily="18" charset="0"/>
                        </a:rPr>
                        <m:t>𝟗𝟔</m:t>
                      </m:r>
                      <m:r>
                        <a:rPr lang="en-US" altLang="ja-JP" sz="1575" b="1" i="1" dirty="0">
                          <a:solidFill>
                            <a:srgbClr val="FF0000"/>
                          </a:solidFill>
                          <a:latin typeface="Cambria Math" panose="02040503050406030204" pitchFamily="18" charset="0"/>
                        </a:rPr>
                        <m:t> </m:t>
                      </m:r>
                    </m:oMath>
                  </m:oMathPara>
                </a14:m>
                <a:endParaRPr lang="ja-JP" altLang="en-US" sz="1575" b="1" dirty="0">
                  <a:solidFill>
                    <a:srgbClr val="FF00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384494" y="4027051"/>
                <a:ext cx="1553621" cy="334707"/>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1422045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問題　　</a:t>
            </a:r>
            <a:endParaRPr kumimoji="1" lang="ja-JP" altLang="en-US" dirty="0"/>
          </a:p>
        </p:txBody>
      </p:sp>
      <p:sp>
        <p:nvSpPr>
          <p:cNvPr id="7" name="正方形/長方形 6">
            <a:extLst>
              <a:ext uri="{FF2B5EF4-FFF2-40B4-BE49-F238E27FC236}">
                <a16:creationId xmlns:a16="http://schemas.microsoft.com/office/drawing/2014/main" id="{BA77610F-7F0D-481D-AE59-3840E0D10B74}"/>
              </a:ext>
            </a:extLst>
          </p:cNvPr>
          <p:cNvSpPr/>
          <p:nvPr/>
        </p:nvSpPr>
        <p:spPr bwMode="auto">
          <a:xfrm>
            <a:off x="1599605" y="1031964"/>
            <a:ext cx="5944790" cy="153978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3" name="正方形/長方形 2">
            <a:extLst>
              <a:ext uri="{FF2B5EF4-FFF2-40B4-BE49-F238E27FC236}">
                <a16:creationId xmlns:a16="http://schemas.microsoft.com/office/drawing/2014/main" id="{0C372B21-2CD8-45F6-BCE1-41A86B631DCF}"/>
              </a:ext>
            </a:extLst>
          </p:cNvPr>
          <p:cNvSpPr/>
          <p:nvPr/>
        </p:nvSpPr>
        <p:spPr>
          <a:xfrm>
            <a:off x="1785222" y="1047750"/>
            <a:ext cx="5726015" cy="830997"/>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ある企業がイベントを開催すると、過去のデータから来客数の平均が</a:t>
            </a:r>
            <a:r>
              <a:rPr lang="en-US" altLang="ja-JP" sz="1600" dirty="0">
                <a:latin typeface="メイリオ" panose="020B0604030504040204" pitchFamily="50" charset="-128"/>
                <a:ea typeface="メイリオ" panose="020B0604030504040204" pitchFamily="50" charset="-128"/>
              </a:rPr>
              <a:t>320</a:t>
            </a:r>
            <a:r>
              <a:rPr lang="ja-JP" altLang="en-US" sz="1600" dirty="0">
                <a:latin typeface="メイリオ" panose="020B0604030504040204" pitchFamily="50" charset="-128"/>
                <a:ea typeface="メイリオ" panose="020B0604030504040204" pitchFamily="50" charset="-128"/>
              </a:rPr>
              <a:t>人、標準偏差が</a:t>
            </a:r>
            <a:r>
              <a:rPr lang="en-US" altLang="ja-JP" sz="1600" dirty="0">
                <a:latin typeface="メイリオ" panose="020B0604030504040204" pitchFamily="50" charset="-128"/>
                <a:ea typeface="メイリオ" panose="020B0604030504040204" pitchFamily="50" charset="-128"/>
              </a:rPr>
              <a:t>35</a:t>
            </a:r>
            <a:r>
              <a:rPr lang="ja-JP" altLang="en-US" sz="1600" dirty="0">
                <a:latin typeface="メイリオ" panose="020B0604030504040204" pitchFamily="50" charset="-128"/>
                <a:ea typeface="メイリオ" panose="020B0604030504040204" pitchFamily="50" charset="-128"/>
              </a:rPr>
              <a:t>人であることが分かっている。</a:t>
            </a:r>
            <a:endParaRPr lang="en-US" altLang="ja-JP" sz="1600" dirty="0">
              <a:latin typeface="メイリオ" panose="020B0604030504040204" pitchFamily="50" charset="-128"/>
              <a:ea typeface="メイリオ" panose="020B0604030504040204" pitchFamily="50" charset="-128"/>
            </a:endParaRPr>
          </a:p>
          <a:p>
            <a:pPr algn="l"/>
            <a:r>
              <a:rPr lang="ja-JP" altLang="en-US" sz="1600" dirty="0">
                <a:latin typeface="メイリオ" panose="020B0604030504040204" pitchFamily="50" charset="-128"/>
                <a:ea typeface="メイリオ" panose="020B0604030504040204" pitchFamily="50" charset="-128"/>
              </a:rPr>
              <a:t>この企業が開催する次回のイベントで</a:t>
            </a:r>
            <a:endParaRPr lang="en-US" altLang="ja-JP" sz="16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D357B09D-93EF-4F65-B780-2DB45F0A8976}"/>
              </a:ext>
            </a:extLst>
          </p:cNvPr>
          <p:cNvSpPr/>
          <p:nvPr/>
        </p:nvSpPr>
        <p:spPr>
          <a:xfrm>
            <a:off x="1769273" y="1893595"/>
            <a:ext cx="6019739" cy="584775"/>
          </a:xfrm>
          <a:prstGeom prst="rect">
            <a:avLst/>
          </a:prstGeom>
        </p:spPr>
        <p:txBody>
          <a:bodyPr wrap="square">
            <a:spAutoFit/>
          </a:bodyPr>
          <a:lstStyle/>
          <a:p>
            <a:pPr algn="l"/>
            <a:r>
              <a:rPr lang="en-US" altLang="ja-JP" sz="1600" dirty="0">
                <a:latin typeface="メイリオ" panose="020B0604030504040204" pitchFamily="50" charset="-128"/>
                <a:ea typeface="メイリオ" panose="020B0604030504040204" pitchFamily="50" charset="-128"/>
              </a:rPr>
              <a:t>(1) </a:t>
            </a:r>
            <a:r>
              <a:rPr lang="ja-JP" altLang="en-US" sz="1600" dirty="0">
                <a:latin typeface="メイリオ" panose="020B0604030504040204" pitchFamily="50" charset="-128"/>
                <a:ea typeface="メイリオ" panose="020B0604030504040204" pitchFamily="50" charset="-128"/>
              </a:rPr>
              <a:t>来客数が３５０人以上である確率を求めよ。</a:t>
            </a:r>
            <a:endParaRPr lang="en-US" altLang="ja-JP" sz="1600" dirty="0">
              <a:latin typeface="メイリオ" panose="020B0604030504040204" pitchFamily="50" charset="-128"/>
              <a:ea typeface="メイリオ" panose="020B0604030504040204" pitchFamily="50" charset="-128"/>
            </a:endParaRPr>
          </a:p>
          <a:p>
            <a:pPr algn="l"/>
            <a:r>
              <a:rPr lang="en-US" altLang="ja-JP" sz="1600" dirty="0">
                <a:latin typeface="メイリオ" panose="020B0604030504040204" pitchFamily="50" charset="-128"/>
                <a:ea typeface="メイリオ" panose="020B0604030504040204" pitchFamily="50" charset="-128"/>
              </a:rPr>
              <a:t>(2) </a:t>
            </a:r>
            <a:r>
              <a:rPr lang="ja-JP" altLang="en-US" sz="1600" dirty="0">
                <a:latin typeface="メイリオ" panose="020B0604030504040204" pitchFamily="50" charset="-128"/>
                <a:ea typeface="メイリオ" panose="020B0604030504040204" pitchFamily="50" charset="-128"/>
              </a:rPr>
              <a:t>客数が３００人以下である確率を求めよ。</a:t>
            </a:r>
            <a:endParaRPr lang="en-US" altLang="ja-JP" sz="1600" dirty="0">
              <a:latin typeface="メイリオ" panose="020B0604030504040204" pitchFamily="50" charset="-128"/>
              <a:ea typeface="メイリオ" panose="020B0604030504040204" pitchFamily="50" charset="-128"/>
            </a:endParaRPr>
          </a:p>
        </p:txBody>
      </p:sp>
      <p:sp>
        <p:nvSpPr>
          <p:cNvPr id="9" name="コンテンツ プレースホルダー 8">
            <a:extLst>
              <a:ext uri="{FF2B5EF4-FFF2-40B4-BE49-F238E27FC236}">
                <a16:creationId xmlns:a16="http://schemas.microsoft.com/office/drawing/2014/main" id="{B6A280A8-00B4-4B17-AD81-FFC1ACF66F24}"/>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20467135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350</a:t>
            </a:r>
            <a:r>
              <a:rPr lang="ja-JP" altLang="en-US" b="1" dirty="0"/>
              <a:t>人以上の確率（</a:t>
            </a:r>
            <a:r>
              <a:rPr lang="en-US" altLang="ja-JP" b="1" dirty="0"/>
              <a:t>z</a:t>
            </a:r>
            <a:r>
              <a:rPr lang="ja-JP" altLang="en-US" b="1" dirty="0"/>
              <a:t>表を使った求め方）</a:t>
            </a:r>
            <a:endParaRPr kumimoji="1" lang="ja-JP" altLang="en-US" dirty="0"/>
          </a:p>
        </p:txBody>
      </p:sp>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342584" y="1723874"/>
            <a:ext cx="6230769" cy="2243077"/>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5156082" y="3955088"/>
                <a:ext cx="538930"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385">
                          <a:latin typeface="Cambria Math" charset="0"/>
                          <a:ea typeface="Meiryo" charset="-128"/>
                          <a:cs typeface="Meiryo" charset="-128"/>
                        </a:rPr>
                        <m:t>350</m:t>
                      </m:r>
                    </m:oMath>
                  </m:oMathPara>
                </a14:m>
                <a:endParaRPr lang="ja-JP" altLang="en-US" sz="1385"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5156082" y="3955088"/>
                <a:ext cx="538930" cy="30546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4569354" y="3961019"/>
                <a:ext cx="538930"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385">
                          <a:latin typeface="Cambria Math" charset="0"/>
                          <a:ea typeface="Meiryo" charset="-128"/>
                          <a:cs typeface="Meiryo" charset="-128"/>
                        </a:rPr>
                        <m:t>320</m:t>
                      </m:r>
                    </m:oMath>
                  </m:oMathPara>
                </a14:m>
                <a:endParaRPr lang="ja-JP" altLang="en-US" sz="1385" dirty="0">
                  <a:latin typeface="Meiryo" charset="-128"/>
                  <a:ea typeface="Meiryo" charset="-128"/>
                  <a:cs typeface="Meiryo"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4569354" y="3961019"/>
                <a:ext cx="538930" cy="305468"/>
              </a:xfrm>
              <a:prstGeom prst="rect">
                <a:avLst/>
              </a:prstGeom>
              <a:blipFill>
                <a:blip r:embed="rId4"/>
                <a:stretch>
                  <a:fillRect/>
                </a:stretch>
              </a:blipFill>
            </p:spPr>
            <p:txBody>
              <a:bodyPr/>
              <a:lstStyle/>
              <a:p>
                <a:r>
                  <a:rPr lang="ja-JP" altLang="en-US">
                    <a:noFill/>
                  </a:rPr>
                  <a:t> </a:t>
                </a:r>
              </a:p>
            </p:txBody>
          </p:sp>
        </mc:Fallback>
      </mc:AlternateContent>
      <p:sp>
        <p:nvSpPr>
          <p:cNvPr id="11" name="四角形吹き出し 10"/>
          <p:cNvSpPr/>
          <p:nvPr/>
        </p:nvSpPr>
        <p:spPr>
          <a:xfrm>
            <a:off x="5372101" y="1438084"/>
            <a:ext cx="2429316" cy="665933"/>
          </a:xfrm>
          <a:prstGeom prst="wedgeRectCallout">
            <a:avLst>
              <a:gd name="adj1" fmla="val -47326"/>
              <a:gd name="adj2" fmla="val 322151"/>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2" name="正方形/長方形 11"/>
              <p:cNvSpPr/>
              <p:nvPr/>
            </p:nvSpPr>
            <p:spPr>
              <a:xfrm>
                <a:off x="5608993" y="1508923"/>
                <a:ext cx="2148602" cy="552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rPr>
                        <m:t>𝑧</m:t>
                      </m:r>
                      <m:r>
                        <a:rPr lang="ja-JP" altLang="en-US" sz="1575">
                          <a:latin typeface="Cambria Math" charset="0"/>
                        </a:rPr>
                        <m:t>=</m:t>
                      </m:r>
                      <m:f>
                        <m:fPr>
                          <m:ctrlPr>
                            <a:rPr lang="ja-JP" altLang="en-US" sz="1575" i="1">
                              <a:latin typeface="Cambria Math" panose="02040503050406030204" pitchFamily="18" charset="0"/>
                            </a:rPr>
                          </m:ctrlPr>
                        </m:fPr>
                        <m:num>
                          <m:r>
                            <a:rPr lang="ja-JP" altLang="en-US" sz="1575">
                              <a:latin typeface="Cambria Math" charset="0"/>
                            </a:rPr>
                            <m:t>350−320</m:t>
                          </m:r>
                        </m:num>
                        <m:den>
                          <m:r>
                            <a:rPr lang="ja-JP" altLang="en-US" sz="1575">
                              <a:latin typeface="Cambria Math" charset="0"/>
                            </a:rPr>
                            <m:t>35</m:t>
                          </m:r>
                        </m:den>
                      </m:f>
                      <m:r>
                        <a:rPr lang="ja-JP" altLang="en-US" sz="1575">
                          <a:latin typeface="Cambria Math" charset="0"/>
                        </a:rPr>
                        <m:t>=0.86</m:t>
                      </m:r>
                    </m:oMath>
                  </m:oMathPara>
                </a14:m>
                <a:endParaRPr lang="ja-JP" altLang="en-US" sz="1575"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5608993" y="1508923"/>
                <a:ext cx="2148602" cy="5525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234770" y="1632549"/>
                <a:ext cx="1053045"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350,35</m:t>
                          </m:r>
                        </m:e>
                      </m:d>
                    </m:oMath>
                  </m:oMathPara>
                </a14:m>
                <a:endParaRPr lang="ja-JP" altLang="en-US" sz="1385" dirty="0">
                  <a:latin typeface="Meiryo" charset="-128"/>
                  <a:ea typeface="Meiryo" charset="-128"/>
                  <a:cs typeface="Meiryo"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234770" y="1632549"/>
                <a:ext cx="1053045" cy="305468"/>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148826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548415" y="1028700"/>
            <a:ext cx="6318146" cy="3718498"/>
          </a:xfrm>
          <a:prstGeom prst="rect">
            <a:avLst/>
          </a:prstGeom>
        </p:spPr>
      </p:pic>
      <p:sp>
        <p:nvSpPr>
          <p:cNvPr id="2" name="タイトル 1"/>
          <p:cNvSpPr>
            <a:spLocks noGrp="1"/>
          </p:cNvSpPr>
          <p:nvPr>
            <p:ph type="title"/>
          </p:nvPr>
        </p:nvSpPr>
        <p:spPr/>
        <p:txBody>
          <a:bodyPr/>
          <a:lstStyle/>
          <a:p>
            <a:r>
              <a:rPr lang="en-US" altLang="ja-JP" b="1" dirty="0"/>
              <a:t>350</a:t>
            </a:r>
            <a:r>
              <a:rPr lang="ja-JP" altLang="en-US" b="1" dirty="0"/>
              <a:t>人以上の確率（</a:t>
            </a:r>
            <a:r>
              <a:rPr lang="en-US" altLang="ja-JP" b="1" dirty="0"/>
              <a:t>z</a:t>
            </a:r>
            <a:r>
              <a:rPr lang="ja-JP" altLang="en-US" b="1" dirty="0"/>
              <a:t>表を使った求め方）</a:t>
            </a:r>
            <a:endParaRPr kumimoji="1" lang="ja-JP" altLang="en-US" dirty="0"/>
          </a:p>
        </p:txBody>
      </p:sp>
      <p:sp>
        <p:nvSpPr>
          <p:cNvPr id="6" name="コンテンツ プレースホルダー 2"/>
          <p:cNvSpPr>
            <a:spLocks noGrp="1"/>
          </p:cNvSpPr>
          <p:nvPr>
            <p:ph idx="1"/>
          </p:nvPr>
        </p:nvSpPr>
        <p:spPr>
          <a:xfrm>
            <a:off x="1397009" y="1413814"/>
            <a:ext cx="6198577" cy="3307007"/>
          </a:xfrm>
        </p:spPr>
        <p:txBody>
          <a:bodyPr/>
          <a:lstStyle/>
          <a:p>
            <a:endParaRPr kumimoji="1" lang="ja-JP" altLang="en-US"/>
          </a:p>
        </p:txBody>
      </p:sp>
      <mc:AlternateContent xmlns:mc="http://schemas.openxmlformats.org/markup-compatibility/2006" xmlns:a14="http://schemas.microsoft.com/office/drawing/2010/main">
        <mc:Choice Requires="a14">
          <p:sp>
            <p:nvSpPr>
              <p:cNvPr id="8" name="正方形/長方形 7"/>
              <p:cNvSpPr/>
              <p:nvPr/>
            </p:nvSpPr>
            <p:spPr>
              <a:xfrm>
                <a:off x="3611641" y="1278961"/>
                <a:ext cx="1920719"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𝟖𝟔</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𝟖</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𝟎𝟔</m:t>
                      </m:r>
                    </m:oMath>
                  </m:oMathPara>
                </a14:m>
                <a:endParaRPr lang="ja-JP" altLang="en-US" sz="1575" b="1" dirty="0"/>
              </a:p>
            </p:txBody>
          </p:sp>
        </mc:Choice>
        <mc:Fallback xmlns="">
          <p:sp>
            <p:nvSpPr>
              <p:cNvPr id="8" name="正方形/長方形 7"/>
              <p:cNvSpPr>
                <a:spLocks noRot="1" noChangeAspect="1" noMove="1" noResize="1" noEditPoints="1" noAdjustHandles="1" noChangeArrowheads="1" noChangeShapeType="1" noTextEdit="1"/>
              </p:cNvSpPr>
              <p:nvPr/>
            </p:nvSpPr>
            <p:spPr>
              <a:xfrm>
                <a:off x="3611641" y="1278961"/>
                <a:ext cx="1920719" cy="33470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p:cNvCxnSpPr>
            <a:cxnSpLocks/>
          </p:cNvCxnSpPr>
          <p:nvPr/>
        </p:nvCxnSpPr>
        <p:spPr>
          <a:xfrm flipH="1">
            <a:off x="2114550" y="2703440"/>
            <a:ext cx="3425204" cy="0"/>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5757113" y="2071362"/>
            <a:ext cx="8790" cy="514315"/>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5539752" y="2623536"/>
            <a:ext cx="434722" cy="17238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213CA6CA-BD51-2F43-B3CB-D766B2422401}"/>
                  </a:ext>
                </a:extLst>
              </p:cNvPr>
              <p:cNvSpPr/>
              <p:nvPr/>
            </p:nvSpPr>
            <p:spPr>
              <a:xfrm>
                <a:off x="2253503" y="1490627"/>
                <a:ext cx="11074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1" i="1" dirty="0">
                          <a:latin typeface="Cambria Math" panose="02040503050406030204" pitchFamily="18" charset="0"/>
                        </a:rPr>
                        <m:t>𝟎</m:t>
                      </m:r>
                      <m:r>
                        <a:rPr lang="en-US" altLang="ja-JP" b="1" i="1" dirty="0">
                          <a:latin typeface="Cambria Math" panose="02040503050406030204" pitchFamily="18" charset="0"/>
                        </a:rPr>
                        <m:t>.</m:t>
                      </m:r>
                      <m:r>
                        <a:rPr lang="en-US" altLang="ja-JP" b="1" i="1" dirty="0">
                          <a:latin typeface="Cambria Math" panose="02040503050406030204" pitchFamily="18" charset="0"/>
                        </a:rPr>
                        <m:t>𝟖𝟎𝟓𝟏</m:t>
                      </m:r>
                    </m:oMath>
                  </m:oMathPara>
                </a14:m>
                <a:endParaRPr lang="ja-JP" altLang="en-US"/>
              </a:p>
            </p:txBody>
          </p:sp>
        </mc:Choice>
        <mc:Fallback xmlns="">
          <p:sp>
            <p:nvSpPr>
              <p:cNvPr id="4" name="正方形/長方形 3">
                <a:extLst>
                  <a:ext uri="{FF2B5EF4-FFF2-40B4-BE49-F238E27FC236}">
                    <a16:creationId xmlns:a16="http://schemas.microsoft.com/office/drawing/2014/main" id="{213CA6CA-BD51-2F43-B3CB-D766B2422401}"/>
                  </a:ext>
                </a:extLst>
              </p:cNvPr>
              <p:cNvSpPr>
                <a:spLocks noRot="1" noChangeAspect="1" noMove="1" noResize="1" noEditPoints="1" noAdjustHandles="1" noChangeArrowheads="1" noChangeShapeType="1" noTextEdit="1"/>
              </p:cNvSpPr>
              <p:nvPr/>
            </p:nvSpPr>
            <p:spPr>
              <a:xfrm>
                <a:off x="2253503" y="1490627"/>
                <a:ext cx="1107483" cy="400110"/>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8599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350</a:t>
            </a:r>
            <a:r>
              <a:rPr lang="ja-JP" altLang="en-US" b="1" dirty="0"/>
              <a:t>人以上の確率（</a:t>
            </a:r>
            <a:r>
              <a:rPr lang="en-US" altLang="ja-JP" b="1" dirty="0"/>
              <a:t>z</a:t>
            </a:r>
            <a:r>
              <a:rPr lang="ja-JP" altLang="en-US" b="1" dirty="0"/>
              <a:t>表を使った求め方）</a:t>
            </a:r>
            <a:endParaRPr kumimoji="1" lang="ja-JP" altLang="en-US" dirty="0"/>
          </a:p>
        </p:txBody>
      </p:sp>
      <p:sp>
        <p:nvSpPr>
          <p:cNvPr id="6" name="コンテンツ プレースホルダー 2"/>
          <p:cNvSpPr>
            <a:spLocks noGrp="1"/>
          </p:cNvSpPr>
          <p:nvPr>
            <p:ph idx="1"/>
          </p:nvPr>
        </p:nvSpPr>
        <p:spPr>
          <a:xfrm>
            <a:off x="1397009" y="1413814"/>
            <a:ext cx="6198577" cy="3307007"/>
          </a:xfrm>
        </p:spPr>
        <p:txBody>
          <a:bodyPr/>
          <a:lstStyle/>
          <a:p>
            <a:endParaRPr kumimoji="1" lang="ja-JP" altLang="en-US"/>
          </a:p>
        </p:txBody>
      </p:sp>
      <p:pic>
        <p:nvPicPr>
          <p:cNvPr id="7" name="図 6"/>
          <p:cNvPicPr>
            <a:picLocks noChangeAspect="1"/>
          </p:cNvPicPr>
          <p:nvPr/>
        </p:nvPicPr>
        <p:blipFill>
          <a:blip r:embed="rId2"/>
          <a:stretch>
            <a:fillRect/>
          </a:stretch>
        </p:blipFill>
        <p:spPr>
          <a:xfrm>
            <a:off x="1548415" y="1028700"/>
            <a:ext cx="6318146" cy="3718498"/>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611641" y="1278961"/>
                <a:ext cx="1920719"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𝟖𝟔</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𝟖</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𝟎𝟔</m:t>
                      </m:r>
                    </m:oMath>
                  </m:oMathPara>
                </a14:m>
                <a:endParaRPr lang="ja-JP" altLang="en-US" sz="1575" b="1" dirty="0"/>
              </a:p>
            </p:txBody>
          </p:sp>
        </mc:Choice>
        <mc:Fallback xmlns="">
          <p:sp>
            <p:nvSpPr>
              <p:cNvPr id="8" name="正方形/長方形 7"/>
              <p:cNvSpPr>
                <a:spLocks noRot="1" noChangeAspect="1" noMove="1" noResize="1" noEditPoints="1" noAdjustHandles="1" noChangeArrowheads="1" noChangeShapeType="1" noTextEdit="1"/>
              </p:cNvSpPr>
              <p:nvPr/>
            </p:nvSpPr>
            <p:spPr>
              <a:xfrm>
                <a:off x="3611641" y="1278961"/>
                <a:ext cx="1920719" cy="33470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p:cNvCxnSpPr>
            <a:cxnSpLocks/>
          </p:cNvCxnSpPr>
          <p:nvPr/>
        </p:nvCxnSpPr>
        <p:spPr>
          <a:xfrm flipH="1">
            <a:off x="2114550" y="2703440"/>
            <a:ext cx="3425204" cy="0"/>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5757113" y="2071362"/>
            <a:ext cx="8790" cy="514315"/>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5598481" y="1278961"/>
                <a:ext cx="2257339" cy="3347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𝟏</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𝟖𝟎𝟓𝟏</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𝟏𝟗𝟒𝟗</m:t>
                      </m:r>
                    </m:oMath>
                  </m:oMathPara>
                </a14:m>
                <a:endParaRPr lang="ja-JP" altLang="en-US" sz="1575" b="1"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5598481" y="1278961"/>
                <a:ext cx="2257339" cy="334707"/>
              </a:xfrm>
              <a:prstGeom prst="rect">
                <a:avLst/>
              </a:prstGeom>
              <a:blipFill>
                <a:blip r:embed="rId4"/>
                <a:stretch>
                  <a:fillRect/>
                </a:stretch>
              </a:blipFill>
            </p:spPr>
            <p:txBody>
              <a:bodyPr/>
              <a:lstStyle/>
              <a:p>
                <a:r>
                  <a:rPr lang="ja-JP" altLang="en-US">
                    <a:noFill/>
                  </a:rPr>
                  <a:t> </a:t>
                </a:r>
              </a:p>
            </p:txBody>
          </p:sp>
        </mc:Fallback>
      </mc:AlternateContent>
      <p:sp>
        <p:nvSpPr>
          <p:cNvPr id="12" name="正方形/長方形 11"/>
          <p:cNvSpPr/>
          <p:nvPr/>
        </p:nvSpPr>
        <p:spPr>
          <a:xfrm>
            <a:off x="5539752" y="2623536"/>
            <a:ext cx="434722" cy="17238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
        <p:nvSpPr>
          <p:cNvPr id="13" name="正方形/長方形 12">
            <a:extLst>
              <a:ext uri="{FF2B5EF4-FFF2-40B4-BE49-F238E27FC236}">
                <a16:creationId xmlns:a16="http://schemas.microsoft.com/office/drawing/2014/main" id="{65D46671-3B2E-40BE-A629-2388A3C6117E}"/>
              </a:ext>
            </a:extLst>
          </p:cNvPr>
          <p:cNvSpPr/>
          <p:nvPr/>
        </p:nvSpPr>
        <p:spPr bwMode="auto">
          <a:xfrm>
            <a:off x="5598481" y="1278961"/>
            <a:ext cx="2197699" cy="335417"/>
          </a:xfrm>
          <a:prstGeom prst="rect">
            <a:avLst/>
          </a:prstGeom>
          <a:noFill/>
          <a:ln w="254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772139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311029141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350</a:t>
            </a:r>
            <a:r>
              <a:rPr lang="ja-JP" altLang="en-US" b="1" dirty="0"/>
              <a:t>人以上の確率（</a:t>
            </a:r>
            <a:r>
              <a:rPr lang="en-US" altLang="ja-JP" b="1" dirty="0"/>
              <a:t>z</a:t>
            </a:r>
            <a:r>
              <a:rPr lang="ja-JP" altLang="en-US" b="1" dirty="0"/>
              <a:t>表を使った求め方）</a:t>
            </a:r>
            <a:endParaRPr kumimoji="1" lang="ja-JP" altLang="en-US" dirty="0"/>
          </a:p>
        </p:txBody>
      </p:sp>
      <p:sp>
        <p:nvSpPr>
          <p:cNvPr id="6" name="コンテンツ プレースホルダー 2"/>
          <p:cNvSpPr>
            <a:spLocks noGrp="1"/>
          </p:cNvSpPr>
          <p:nvPr>
            <p:ph idx="1"/>
          </p:nvPr>
        </p:nvSpPr>
        <p:spPr>
          <a:xfrm>
            <a:off x="1397009" y="1413814"/>
            <a:ext cx="6198577" cy="3307007"/>
          </a:xfrm>
        </p:spPr>
        <p:txBody>
          <a:bodyPr/>
          <a:lstStyle/>
          <a:p>
            <a:endParaRPr kumimoji="1" lang="ja-JP" altLang="en-US"/>
          </a:p>
        </p:txBody>
      </p:sp>
      <p:pic>
        <p:nvPicPr>
          <p:cNvPr id="7" name="図 6"/>
          <p:cNvPicPr>
            <a:picLocks noChangeAspect="1"/>
          </p:cNvPicPr>
          <p:nvPr/>
        </p:nvPicPr>
        <p:blipFill>
          <a:blip r:embed="rId2"/>
          <a:stretch>
            <a:fillRect/>
          </a:stretch>
        </p:blipFill>
        <p:spPr>
          <a:xfrm>
            <a:off x="1548415" y="1028700"/>
            <a:ext cx="6318146" cy="3718498"/>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611641" y="1278961"/>
                <a:ext cx="1920719"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𝟖𝟔</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𝟖</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𝟎𝟔</m:t>
                      </m:r>
                    </m:oMath>
                  </m:oMathPara>
                </a14:m>
                <a:endParaRPr lang="ja-JP" altLang="en-US" sz="1575" b="1" dirty="0"/>
              </a:p>
            </p:txBody>
          </p:sp>
        </mc:Choice>
        <mc:Fallback xmlns="">
          <p:sp>
            <p:nvSpPr>
              <p:cNvPr id="8" name="正方形/長方形 7"/>
              <p:cNvSpPr>
                <a:spLocks noRot="1" noChangeAspect="1" noMove="1" noResize="1" noEditPoints="1" noAdjustHandles="1" noChangeArrowheads="1" noChangeShapeType="1" noTextEdit="1"/>
              </p:cNvSpPr>
              <p:nvPr/>
            </p:nvSpPr>
            <p:spPr>
              <a:xfrm>
                <a:off x="3611641" y="1278961"/>
                <a:ext cx="1920719" cy="33470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p:cNvCxnSpPr>
            <a:cxnSpLocks/>
          </p:cNvCxnSpPr>
          <p:nvPr/>
        </p:nvCxnSpPr>
        <p:spPr>
          <a:xfrm flipH="1">
            <a:off x="2114550" y="2703440"/>
            <a:ext cx="3425204" cy="0"/>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5757113" y="2071362"/>
            <a:ext cx="8790" cy="514315"/>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5598481" y="1278961"/>
                <a:ext cx="2257339" cy="3347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𝟏</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𝟖𝟎𝟓𝟏</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𝟏𝟗𝟒𝟗</m:t>
                      </m:r>
                    </m:oMath>
                  </m:oMathPara>
                </a14:m>
                <a:endParaRPr lang="ja-JP" altLang="en-US" sz="1575" b="1"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5598481" y="1278961"/>
                <a:ext cx="2257339" cy="334707"/>
              </a:xfrm>
              <a:prstGeom prst="rect">
                <a:avLst/>
              </a:prstGeom>
              <a:blipFill>
                <a:blip r:embed="rId4"/>
                <a:stretch>
                  <a:fillRect/>
                </a:stretch>
              </a:blipFill>
            </p:spPr>
            <p:txBody>
              <a:bodyPr/>
              <a:lstStyle/>
              <a:p>
                <a:r>
                  <a:rPr lang="ja-JP" altLang="en-US">
                    <a:noFill/>
                  </a:rPr>
                  <a:t> </a:t>
                </a:r>
              </a:p>
            </p:txBody>
          </p:sp>
        </mc:Fallback>
      </mc:AlternateContent>
      <p:sp>
        <p:nvSpPr>
          <p:cNvPr id="12" name="正方形/長方形 11"/>
          <p:cNvSpPr/>
          <p:nvPr/>
        </p:nvSpPr>
        <p:spPr>
          <a:xfrm>
            <a:off x="5539752" y="2623536"/>
            <a:ext cx="434722" cy="17238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
        <p:nvSpPr>
          <p:cNvPr id="13" name="正方形/長方形 12">
            <a:extLst>
              <a:ext uri="{FF2B5EF4-FFF2-40B4-BE49-F238E27FC236}">
                <a16:creationId xmlns:a16="http://schemas.microsoft.com/office/drawing/2014/main" id="{65D46671-3B2E-40BE-A629-2388A3C6117E}"/>
              </a:ext>
            </a:extLst>
          </p:cNvPr>
          <p:cNvSpPr/>
          <p:nvPr/>
        </p:nvSpPr>
        <p:spPr bwMode="auto">
          <a:xfrm>
            <a:off x="5598481" y="1278961"/>
            <a:ext cx="2197699" cy="335417"/>
          </a:xfrm>
          <a:prstGeom prst="rect">
            <a:avLst/>
          </a:prstGeom>
          <a:noFill/>
          <a:ln w="254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6110378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３００人以下の確率（</a:t>
            </a:r>
            <a:r>
              <a:rPr lang="en-US" altLang="ja-JP" b="1" dirty="0"/>
              <a:t>z</a:t>
            </a:r>
            <a:r>
              <a:rPr lang="ja-JP" altLang="en-US" b="1" dirty="0"/>
              <a:t>表を使った求め方）</a:t>
            </a:r>
            <a:endParaRPr kumimoji="1" lang="ja-JP" altLang="en-US" dirty="0"/>
          </a:p>
        </p:txBody>
      </p:sp>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600750" y="1723874"/>
            <a:ext cx="6230769" cy="2243077"/>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4403162" y="3999204"/>
                <a:ext cx="538930"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385">
                          <a:latin typeface="Cambria Math" charset="0"/>
                          <a:ea typeface="Meiryo" charset="-128"/>
                          <a:cs typeface="Meiryo" charset="-128"/>
                        </a:rPr>
                        <m:t>3</m:t>
                      </m:r>
                      <m:r>
                        <a:rPr lang="en-US" altLang="ja-JP" sz="1385">
                          <a:latin typeface="Cambria Math" charset="0"/>
                          <a:ea typeface="Meiryo" charset="-128"/>
                          <a:cs typeface="Meiryo" charset="-128"/>
                        </a:rPr>
                        <m:t>0</m:t>
                      </m:r>
                      <m:r>
                        <a:rPr lang="ja-JP" altLang="en-US" sz="1385">
                          <a:latin typeface="Cambria Math" charset="0"/>
                          <a:ea typeface="Meiryo" charset="-128"/>
                          <a:cs typeface="Meiryo" charset="-128"/>
                        </a:rPr>
                        <m:t>0</m:t>
                      </m:r>
                    </m:oMath>
                  </m:oMathPara>
                </a14:m>
                <a:endParaRPr lang="ja-JP" altLang="en-US" sz="1385" dirty="0">
                  <a:latin typeface="Meiryo" charset="-128"/>
                  <a:ea typeface="Meiryo" charset="-128"/>
                  <a:cs typeface="Meiryo"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4403162" y="3999204"/>
                <a:ext cx="538930" cy="30546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234770" y="1632549"/>
                <a:ext cx="1053045"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charset="0"/>
                              <a:ea typeface="Meiryo" charset="-128"/>
                              <a:cs typeface="Meiryo" charset="-128"/>
                            </a:rPr>
                            <m:t>350,35</m:t>
                          </m:r>
                        </m:e>
                      </m:d>
                    </m:oMath>
                  </m:oMathPara>
                </a14:m>
                <a:endParaRPr lang="ja-JP" altLang="en-US" sz="1385" dirty="0">
                  <a:latin typeface="Meiryo" charset="-128"/>
                  <a:ea typeface="Meiryo" charset="-128"/>
                  <a:cs typeface="Meiryo"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3234770" y="1632549"/>
                <a:ext cx="1053045" cy="30546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697910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３００人以下の確率（</a:t>
            </a:r>
            <a:r>
              <a:rPr lang="en-US" altLang="ja-JP" b="1" dirty="0"/>
              <a:t>z</a:t>
            </a:r>
            <a:r>
              <a:rPr lang="ja-JP" altLang="en-US" b="1" dirty="0"/>
              <a:t>表を使った求め方）</a:t>
            </a:r>
            <a:endParaRPr kumimoji="1" lang="ja-JP" altLang="en-US" dirty="0"/>
          </a:p>
        </p:txBody>
      </p:sp>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600750" y="1723874"/>
            <a:ext cx="6230769" cy="2243077"/>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4403162" y="3999204"/>
                <a:ext cx="538930"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385">
                          <a:latin typeface="Cambria Math" charset="0"/>
                          <a:ea typeface="Meiryo" charset="-128"/>
                          <a:cs typeface="Meiryo" charset="-128"/>
                        </a:rPr>
                        <m:t>3</m:t>
                      </m:r>
                      <m:r>
                        <a:rPr lang="en-US" altLang="ja-JP" sz="1385">
                          <a:latin typeface="Cambria Math" charset="0"/>
                          <a:ea typeface="Meiryo" charset="-128"/>
                          <a:cs typeface="Meiryo" charset="-128"/>
                        </a:rPr>
                        <m:t>0</m:t>
                      </m:r>
                      <m:r>
                        <a:rPr lang="ja-JP" altLang="en-US" sz="1385">
                          <a:latin typeface="Cambria Math" charset="0"/>
                          <a:ea typeface="Meiryo" charset="-128"/>
                          <a:cs typeface="Meiryo" charset="-128"/>
                        </a:rPr>
                        <m:t>0</m:t>
                      </m:r>
                    </m:oMath>
                  </m:oMathPara>
                </a14:m>
                <a:endParaRPr lang="ja-JP" altLang="en-US" sz="1385" dirty="0">
                  <a:latin typeface="Meiryo" charset="-128"/>
                  <a:ea typeface="Meiryo" charset="-128"/>
                  <a:cs typeface="Meiryo"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4403162" y="3999204"/>
                <a:ext cx="538930" cy="305468"/>
              </a:xfrm>
              <a:prstGeom prst="rect">
                <a:avLst/>
              </a:prstGeom>
              <a:blipFill>
                <a:blip r:embed="rId3"/>
                <a:stretch>
                  <a:fillRect/>
                </a:stretch>
              </a:blipFill>
            </p:spPr>
            <p:txBody>
              <a:bodyPr/>
              <a:lstStyle/>
              <a:p>
                <a:r>
                  <a:rPr lang="ja-JP" altLang="en-US">
                    <a:noFill/>
                  </a:rPr>
                  <a:t> </a:t>
                </a:r>
              </a:p>
            </p:txBody>
          </p:sp>
        </mc:Fallback>
      </mc:AlternateContent>
      <p:sp>
        <p:nvSpPr>
          <p:cNvPr id="10" name="四角形吹き出し 9"/>
          <p:cNvSpPr/>
          <p:nvPr/>
        </p:nvSpPr>
        <p:spPr>
          <a:xfrm>
            <a:off x="5265130" y="1053136"/>
            <a:ext cx="2547686" cy="764303"/>
          </a:xfrm>
          <a:prstGeom prst="wedgeRectCallout">
            <a:avLst>
              <a:gd name="adj1" fmla="val -70553"/>
              <a:gd name="adj2" fmla="val 32068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85" dirty="0">
                <a:latin typeface="Meiryo" charset="-128"/>
                <a:ea typeface="Meiryo" charset="-128"/>
                <a:cs typeface="Meiryo" charset="-128"/>
              </a:rPr>
              <a:t> </a:t>
            </a:r>
          </a:p>
        </p:txBody>
      </p:sp>
      <mc:AlternateContent xmlns:mc="http://schemas.openxmlformats.org/markup-compatibility/2006" xmlns:a14="http://schemas.microsoft.com/office/drawing/2010/main">
        <mc:Choice Requires="a14">
          <p:sp>
            <p:nvSpPr>
              <p:cNvPr id="11" name="正方形/長方形 10"/>
              <p:cNvSpPr/>
              <p:nvPr/>
            </p:nvSpPr>
            <p:spPr>
              <a:xfrm>
                <a:off x="5408034" y="1204543"/>
                <a:ext cx="2299284" cy="54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575" i="1">
                          <a:latin typeface="Cambria Math" charset="0"/>
                        </a:rPr>
                        <m:t>𝑧</m:t>
                      </m:r>
                      <m:r>
                        <a:rPr lang="ja-JP" altLang="en-US" sz="1575">
                          <a:latin typeface="Cambria Math" charset="0"/>
                        </a:rPr>
                        <m:t>=</m:t>
                      </m:r>
                      <m:f>
                        <m:fPr>
                          <m:ctrlPr>
                            <a:rPr lang="ja-JP" altLang="en-US" sz="1575" i="1">
                              <a:latin typeface="Cambria Math" panose="02040503050406030204" pitchFamily="18" charset="0"/>
                            </a:rPr>
                          </m:ctrlPr>
                        </m:fPr>
                        <m:num>
                          <m:r>
                            <a:rPr lang="ja-JP" altLang="en-US" sz="1575">
                              <a:latin typeface="Cambria Math" charset="0"/>
                            </a:rPr>
                            <m:t>3</m:t>
                          </m:r>
                          <m:r>
                            <a:rPr lang="en-US" altLang="ja-JP" sz="1575">
                              <a:latin typeface="Cambria Math" charset="0"/>
                            </a:rPr>
                            <m:t>0</m:t>
                          </m:r>
                          <m:r>
                            <a:rPr lang="ja-JP" altLang="en-US" sz="1575">
                              <a:latin typeface="Cambria Math" charset="0"/>
                            </a:rPr>
                            <m:t>0−320</m:t>
                          </m:r>
                        </m:num>
                        <m:den>
                          <m:r>
                            <a:rPr lang="ja-JP" altLang="en-US" sz="1575">
                              <a:latin typeface="Cambria Math" charset="0"/>
                            </a:rPr>
                            <m:t>35</m:t>
                          </m:r>
                        </m:den>
                      </m:f>
                      <m:r>
                        <a:rPr lang="ja-JP" altLang="en-US" sz="1575">
                          <a:latin typeface="Cambria Math" charset="0"/>
                        </a:rPr>
                        <m:t>=</m:t>
                      </m:r>
                      <m:r>
                        <a:rPr lang="en-US" altLang="ja-JP" sz="1575">
                          <a:latin typeface="Cambria Math" charset="0"/>
                        </a:rPr>
                        <m:t>−</m:t>
                      </m:r>
                      <m:r>
                        <a:rPr lang="ja-JP" altLang="en-US" sz="1575">
                          <a:latin typeface="Cambria Math" charset="0"/>
                        </a:rPr>
                        <m:t>0.</m:t>
                      </m:r>
                      <m:r>
                        <a:rPr lang="en-US" altLang="ja-JP" sz="1575">
                          <a:latin typeface="Cambria Math" charset="0"/>
                        </a:rPr>
                        <m:t>57</m:t>
                      </m:r>
                    </m:oMath>
                  </m:oMathPara>
                </a14:m>
                <a:endParaRPr lang="ja-JP" altLang="en-US" sz="1575"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5408034" y="1204543"/>
                <a:ext cx="2299284" cy="54765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039204" y="1632549"/>
                <a:ext cx="14441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charset="0"/>
                          <a:ea typeface="Meiryo" charset="-128"/>
                          <a:cs typeface="Meiryo" charset="-128"/>
                        </a:rPr>
                        <m:t>𝑁</m:t>
                      </m:r>
                      <m:d>
                        <m:dPr>
                          <m:ctrlPr>
                            <a:rPr lang="en-US" altLang="ja-JP" i="1">
                              <a:latin typeface="Cambria Math" panose="02040503050406030204" pitchFamily="18" charset="0"/>
                              <a:ea typeface="Meiryo" charset="-128"/>
                              <a:cs typeface="Meiryo" charset="-128"/>
                            </a:rPr>
                          </m:ctrlPr>
                        </m:dPr>
                        <m:e>
                          <m:r>
                            <a:rPr lang="en-US" altLang="ja-JP" i="1">
                              <a:latin typeface="Cambria Math" charset="0"/>
                              <a:ea typeface="Meiryo" charset="-128"/>
                              <a:cs typeface="Meiryo" charset="-128"/>
                            </a:rPr>
                            <m:t>350,35</m:t>
                          </m:r>
                        </m:e>
                      </m:d>
                    </m:oMath>
                  </m:oMathPara>
                </a14:m>
                <a:endParaRPr lang="ja-JP" altLang="en-US" dirty="0">
                  <a:latin typeface="Meiryo" charset="-128"/>
                  <a:ea typeface="Meiryo" charset="-128"/>
                  <a:cs typeface="Meiryo"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3039204" y="1632549"/>
                <a:ext cx="1444178" cy="400110"/>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18805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３００人以下の確率（</a:t>
            </a:r>
            <a:r>
              <a:rPr lang="en-US" altLang="ja-JP" b="1" dirty="0"/>
              <a:t>z</a:t>
            </a:r>
            <a:r>
              <a:rPr lang="ja-JP" altLang="en-US" b="1" dirty="0"/>
              <a:t>表を使った求め方）</a:t>
            </a:r>
            <a:endParaRPr kumimoji="1" lang="ja-JP" altLang="en-US" dirty="0"/>
          </a:p>
        </p:txBody>
      </p:sp>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600750" y="1723874"/>
            <a:ext cx="6230769" cy="2243077"/>
          </a:xfrm>
          <a:prstGeom prst="rect">
            <a:avLst/>
          </a:prstGeom>
        </p:spPr>
      </p:pic>
      <mc:AlternateContent xmlns:mc="http://schemas.openxmlformats.org/markup-compatibility/2006" xmlns:a14="http://schemas.microsoft.com/office/drawing/2010/main">
        <mc:Choice Requires="a14">
          <p:sp>
            <p:nvSpPr>
              <p:cNvPr id="9" name="正方形/長方形 8"/>
              <p:cNvSpPr/>
              <p:nvPr/>
            </p:nvSpPr>
            <p:spPr>
              <a:xfrm>
                <a:off x="4403162" y="3999204"/>
                <a:ext cx="538930"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385">
                          <a:latin typeface="Cambria Math" charset="0"/>
                          <a:ea typeface="Meiryo" charset="-128"/>
                          <a:cs typeface="Meiryo" charset="-128"/>
                        </a:rPr>
                        <m:t>3</m:t>
                      </m:r>
                      <m:r>
                        <a:rPr lang="en-US" altLang="ja-JP" sz="1385">
                          <a:latin typeface="Cambria Math" charset="0"/>
                          <a:ea typeface="Meiryo" charset="-128"/>
                          <a:cs typeface="Meiryo" charset="-128"/>
                        </a:rPr>
                        <m:t>0</m:t>
                      </m:r>
                      <m:r>
                        <a:rPr lang="ja-JP" altLang="en-US" sz="1385">
                          <a:latin typeface="Cambria Math" charset="0"/>
                          <a:ea typeface="Meiryo" charset="-128"/>
                          <a:cs typeface="Meiryo" charset="-128"/>
                        </a:rPr>
                        <m:t>0</m:t>
                      </m:r>
                    </m:oMath>
                  </m:oMathPara>
                </a14:m>
                <a:endParaRPr lang="ja-JP" altLang="en-US" sz="1385" dirty="0">
                  <a:latin typeface="Meiryo" charset="-128"/>
                  <a:ea typeface="Meiryo" charset="-128"/>
                  <a:cs typeface="Meiryo"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4403162" y="3999204"/>
                <a:ext cx="538930" cy="30546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3479624" y="1633751"/>
                <a:ext cx="10161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ea typeface="Meiryo" charset="-128"/>
                          <a:cs typeface="Meiryo" charset="-128"/>
                        </a:rPr>
                        <m:t>𝑁</m:t>
                      </m:r>
                      <m:d>
                        <m:dPr>
                          <m:ctrlPr>
                            <a:rPr lang="en-US" altLang="ja-JP" i="1">
                              <a:latin typeface="Cambria Math" panose="02040503050406030204" pitchFamily="18" charset="0"/>
                              <a:ea typeface="Meiryo" charset="-128"/>
                              <a:cs typeface="Meiryo" charset="-128"/>
                            </a:rPr>
                          </m:ctrlPr>
                        </m:dPr>
                        <m:e>
                          <m:r>
                            <a:rPr lang="en-US" altLang="ja-JP" i="1">
                              <a:latin typeface="Cambria Math" charset="0"/>
                              <a:ea typeface="Meiryo" charset="-128"/>
                              <a:cs typeface="Meiryo" charset="-128"/>
                            </a:rPr>
                            <m:t>0,</m:t>
                          </m:r>
                          <m:r>
                            <a:rPr lang="en-US" altLang="ja-JP" b="0" i="1" smtClean="0">
                              <a:latin typeface="Cambria Math" panose="02040503050406030204" pitchFamily="18" charset="0"/>
                              <a:ea typeface="Meiryo" charset="-128"/>
                              <a:cs typeface="Meiryo" charset="-128"/>
                            </a:rPr>
                            <m:t>1</m:t>
                          </m:r>
                        </m:e>
                      </m:d>
                    </m:oMath>
                  </m:oMathPara>
                </a14:m>
                <a:endParaRPr lang="ja-JP" altLang="en-US" dirty="0">
                  <a:latin typeface="Meiryo" charset="-128"/>
                  <a:ea typeface="Meiryo" charset="-128"/>
                  <a:cs typeface="Meiryo" charset="-128"/>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3479624" y="1633751"/>
                <a:ext cx="1016176"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4DB5E0F-D016-1148-8843-4FEF756EFE22}"/>
                  </a:ext>
                </a:extLst>
              </p:cNvPr>
              <p:cNvSpPr txBox="1"/>
              <p:nvPr/>
            </p:nvSpPr>
            <p:spPr>
              <a:xfrm>
                <a:off x="4114182" y="3959936"/>
                <a:ext cx="915635"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rPr>
                        <m:t>−0.57</m:t>
                      </m:r>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34DB5E0F-D016-1148-8843-4FEF756EFE22}"/>
                  </a:ext>
                </a:extLst>
              </p:cNvPr>
              <p:cNvSpPr txBox="1">
                <a:spLocks noRot="1" noChangeAspect="1" noMove="1" noResize="1" noEditPoints="1" noAdjustHandles="1" noChangeArrowheads="1" noChangeShapeType="1" noTextEdit="1"/>
              </p:cNvSpPr>
              <p:nvPr/>
            </p:nvSpPr>
            <p:spPr>
              <a:xfrm>
                <a:off x="4114182" y="3959936"/>
                <a:ext cx="915635" cy="400110"/>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20297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2AFE6EF6-D4D6-1B4D-87AD-E3E329F0B65F}"/>
              </a:ext>
            </a:extLst>
          </p:cNvPr>
          <p:cNvPicPr>
            <a:picLocks noGrp="1" noChangeAspect="1"/>
          </p:cNvPicPr>
          <p:nvPr>
            <p:ph idx="1"/>
          </p:nvPr>
        </p:nvPicPr>
        <p:blipFill>
          <a:blip r:embed="rId2"/>
          <a:stretch>
            <a:fillRect/>
          </a:stretch>
        </p:blipFill>
        <p:spPr/>
      </p:pic>
      <p:pic>
        <p:nvPicPr>
          <p:cNvPr id="13" name="図 12">
            <a:extLst>
              <a:ext uri="{FF2B5EF4-FFF2-40B4-BE49-F238E27FC236}">
                <a16:creationId xmlns:a16="http://schemas.microsoft.com/office/drawing/2014/main" id="{0AAE2656-9E15-3949-96C9-29E9B45A7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290" y="1428749"/>
            <a:ext cx="7926387" cy="286851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457C1EFB-E0DB-C24E-898D-5A2F2F6F5084}"/>
                  </a:ext>
                </a:extLst>
              </p:cNvPr>
              <p:cNvSpPr txBox="1"/>
              <p:nvPr/>
            </p:nvSpPr>
            <p:spPr>
              <a:xfrm>
                <a:off x="5105400" y="4205974"/>
                <a:ext cx="723275"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rPr>
                        <m:t>0.57</m:t>
                      </m:r>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457C1EFB-E0DB-C24E-898D-5A2F2F6F5084}"/>
                  </a:ext>
                </a:extLst>
              </p:cNvPr>
              <p:cNvSpPr txBox="1">
                <a:spLocks noRot="1" noChangeAspect="1" noMove="1" noResize="1" noEditPoints="1" noAdjustHandles="1" noChangeArrowheads="1" noChangeShapeType="1" noTextEdit="1"/>
              </p:cNvSpPr>
              <p:nvPr/>
            </p:nvSpPr>
            <p:spPr>
              <a:xfrm>
                <a:off x="5105400" y="4205974"/>
                <a:ext cx="723275"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0C32A60D-AF64-1141-9724-58146480813A}"/>
                  </a:ext>
                </a:extLst>
              </p:cNvPr>
              <p:cNvSpPr/>
              <p:nvPr/>
            </p:nvSpPr>
            <p:spPr>
              <a:xfrm>
                <a:off x="3479624" y="1633751"/>
                <a:ext cx="10161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ea typeface="Meiryo" charset="-128"/>
                          <a:cs typeface="Meiryo" charset="-128"/>
                        </a:rPr>
                        <m:t>𝑁</m:t>
                      </m:r>
                      <m:d>
                        <m:dPr>
                          <m:ctrlPr>
                            <a:rPr lang="en-US" altLang="ja-JP" i="1">
                              <a:latin typeface="Cambria Math" panose="02040503050406030204" pitchFamily="18" charset="0"/>
                              <a:ea typeface="Meiryo" charset="-128"/>
                              <a:cs typeface="Meiryo" charset="-128"/>
                            </a:rPr>
                          </m:ctrlPr>
                        </m:dPr>
                        <m:e>
                          <m:r>
                            <a:rPr lang="en-US" altLang="ja-JP" i="1">
                              <a:latin typeface="Cambria Math" charset="0"/>
                              <a:ea typeface="Meiryo" charset="-128"/>
                              <a:cs typeface="Meiryo" charset="-128"/>
                            </a:rPr>
                            <m:t>0,</m:t>
                          </m:r>
                          <m:r>
                            <a:rPr lang="en-US" altLang="ja-JP" b="0" i="1" smtClean="0">
                              <a:latin typeface="Cambria Math" panose="02040503050406030204" pitchFamily="18" charset="0"/>
                              <a:ea typeface="Meiryo" charset="-128"/>
                              <a:cs typeface="Meiryo" charset="-128"/>
                            </a:rPr>
                            <m:t>1</m:t>
                          </m:r>
                        </m:e>
                      </m:d>
                    </m:oMath>
                  </m:oMathPara>
                </a14:m>
                <a:endParaRPr lang="ja-JP" altLang="en-US" dirty="0">
                  <a:latin typeface="Meiryo" charset="-128"/>
                  <a:ea typeface="Meiryo" charset="-128"/>
                  <a:cs typeface="Meiryo" charset="-128"/>
                </a:endParaRPr>
              </a:p>
            </p:txBody>
          </p:sp>
        </mc:Choice>
        <mc:Fallback xmlns="">
          <p:sp>
            <p:nvSpPr>
              <p:cNvPr id="15" name="正方形/長方形 14">
                <a:extLst>
                  <a:ext uri="{FF2B5EF4-FFF2-40B4-BE49-F238E27FC236}">
                    <a16:creationId xmlns:a16="http://schemas.microsoft.com/office/drawing/2014/main" id="{0C32A60D-AF64-1141-9724-58146480813A}"/>
                  </a:ext>
                </a:extLst>
              </p:cNvPr>
              <p:cNvSpPr>
                <a:spLocks noRot="1" noChangeAspect="1" noMove="1" noResize="1" noEditPoints="1" noAdjustHandles="1" noChangeArrowheads="1" noChangeShapeType="1" noTextEdit="1"/>
              </p:cNvSpPr>
              <p:nvPr/>
            </p:nvSpPr>
            <p:spPr>
              <a:xfrm>
                <a:off x="3479624" y="1633751"/>
                <a:ext cx="1016176" cy="400110"/>
              </a:xfrm>
              <a:prstGeom prst="rect">
                <a:avLst/>
              </a:prstGeom>
              <a:blipFill>
                <a:blip r:embed="rId5"/>
                <a:stretch>
                  <a:fillRect/>
                </a:stretch>
              </a:blipFill>
            </p:spPr>
            <p:txBody>
              <a:bodyPr/>
              <a:lstStyle/>
              <a:p>
                <a:r>
                  <a:rPr lang="ja-JP" altLang="en-US">
                    <a:noFill/>
                  </a:rPr>
                  <a:t> </a:t>
                </a:r>
              </a:p>
            </p:txBody>
          </p:sp>
        </mc:Fallback>
      </mc:AlternateContent>
      <p:sp>
        <p:nvSpPr>
          <p:cNvPr id="16" name="タイトル 1">
            <a:extLst>
              <a:ext uri="{FF2B5EF4-FFF2-40B4-BE49-F238E27FC236}">
                <a16:creationId xmlns:a16="http://schemas.microsoft.com/office/drawing/2014/main" id="{51AAF50D-3E16-9F4F-9AFB-306809705BC3}"/>
              </a:ext>
            </a:extLst>
          </p:cNvPr>
          <p:cNvSpPr>
            <a:spLocks noGrp="1"/>
          </p:cNvSpPr>
          <p:nvPr>
            <p:ph type="title"/>
          </p:nvPr>
        </p:nvSpPr>
        <p:spPr>
          <a:xfrm>
            <a:off x="903290" y="113112"/>
            <a:ext cx="7926387" cy="572690"/>
          </a:xfrm>
        </p:spPr>
        <p:txBody>
          <a:bodyPr>
            <a:normAutofit/>
          </a:bodyPr>
          <a:lstStyle/>
          <a:p>
            <a:r>
              <a:rPr lang="ja-JP" altLang="en-US" b="1" dirty="0"/>
              <a:t>３００人以下の確率（</a:t>
            </a:r>
            <a:r>
              <a:rPr lang="en-US" altLang="ja-JP" b="1" dirty="0"/>
              <a:t>z</a:t>
            </a:r>
            <a:r>
              <a:rPr lang="ja-JP" altLang="en-US" b="1" dirty="0"/>
              <a:t>表を使った求め方）</a:t>
            </a:r>
            <a:endParaRPr kumimoji="1" lang="ja-JP" altLang="en-US" dirty="0"/>
          </a:p>
        </p:txBody>
      </p:sp>
    </p:spTree>
    <p:extLst>
      <p:ext uri="{BB962C8B-B14F-4D97-AF65-F5344CB8AC3E}">
        <p14:creationId xmlns:p14="http://schemas.microsoft.com/office/powerpoint/2010/main" val="5318238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300</a:t>
            </a:r>
            <a:r>
              <a:rPr lang="ja-JP" altLang="en-US" b="1"/>
              <a:t>人以下の</a:t>
            </a:r>
            <a:r>
              <a:rPr lang="ja-JP" altLang="en-US" b="1" dirty="0"/>
              <a:t>確率（</a:t>
            </a:r>
            <a:r>
              <a:rPr lang="en-US" altLang="ja-JP" b="1" dirty="0"/>
              <a:t>z</a:t>
            </a:r>
            <a:r>
              <a:rPr lang="ja-JP" altLang="en-US" b="1" dirty="0"/>
              <a:t>表を使った求め方）</a:t>
            </a:r>
            <a:endParaRPr kumimoji="1" lang="ja-JP" altLang="en-US" dirty="0"/>
          </a:p>
        </p:txBody>
      </p:sp>
      <p:sp>
        <p:nvSpPr>
          <p:cNvPr id="6" name="コンテンツ プレースホルダー 2"/>
          <p:cNvSpPr>
            <a:spLocks noGrp="1"/>
          </p:cNvSpPr>
          <p:nvPr>
            <p:ph idx="1"/>
          </p:nvPr>
        </p:nvSpPr>
        <p:spPr>
          <a:xfrm>
            <a:off x="1397009" y="1413814"/>
            <a:ext cx="6198577" cy="3307007"/>
          </a:xfrm>
        </p:spPr>
        <p:txBody>
          <a:bodyPr/>
          <a:lstStyle/>
          <a:p>
            <a:endParaRPr kumimoji="1" lang="ja-JP" altLang="en-US"/>
          </a:p>
        </p:txBody>
      </p:sp>
      <p:pic>
        <p:nvPicPr>
          <p:cNvPr id="7" name="図 6"/>
          <p:cNvPicPr>
            <a:picLocks noChangeAspect="1"/>
          </p:cNvPicPr>
          <p:nvPr/>
        </p:nvPicPr>
        <p:blipFill>
          <a:blip r:embed="rId2"/>
          <a:stretch>
            <a:fillRect/>
          </a:stretch>
        </p:blipFill>
        <p:spPr>
          <a:xfrm>
            <a:off x="1566300" y="1091937"/>
            <a:ext cx="6193751" cy="3655261"/>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793959" y="1363531"/>
                <a:ext cx="1920719"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𝟓𝟕</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𝟓</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𝟎𝟕</m:t>
                      </m:r>
                    </m:oMath>
                  </m:oMathPara>
                </a14:m>
                <a:endParaRPr lang="ja-JP" altLang="en-US" sz="1575" b="1" dirty="0"/>
              </a:p>
            </p:txBody>
          </p:sp>
        </mc:Choice>
        <mc:Fallback xmlns="">
          <p:sp>
            <p:nvSpPr>
              <p:cNvPr id="8" name="正方形/長方形 7"/>
              <p:cNvSpPr>
                <a:spLocks noRot="1" noChangeAspect="1" noMove="1" noResize="1" noEditPoints="1" noAdjustHandles="1" noChangeArrowheads="1" noChangeShapeType="1" noTextEdit="1"/>
              </p:cNvSpPr>
              <p:nvPr/>
            </p:nvSpPr>
            <p:spPr>
              <a:xfrm>
                <a:off x="3793959" y="1363531"/>
                <a:ext cx="1920719" cy="334707"/>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02957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300</a:t>
            </a:r>
            <a:r>
              <a:rPr lang="ja-JP" altLang="en-US" b="1"/>
              <a:t>人以下の</a:t>
            </a:r>
            <a:r>
              <a:rPr lang="ja-JP" altLang="en-US" b="1" dirty="0"/>
              <a:t>確率（</a:t>
            </a:r>
            <a:r>
              <a:rPr lang="en-US" altLang="ja-JP" b="1" dirty="0"/>
              <a:t>z</a:t>
            </a:r>
            <a:r>
              <a:rPr lang="ja-JP" altLang="en-US" b="1" dirty="0"/>
              <a:t>表を使った求め方）</a:t>
            </a:r>
            <a:endParaRPr kumimoji="1" lang="ja-JP" altLang="en-US" dirty="0"/>
          </a:p>
        </p:txBody>
      </p:sp>
      <p:sp>
        <p:nvSpPr>
          <p:cNvPr id="6" name="コンテンツ プレースホルダー 2"/>
          <p:cNvSpPr>
            <a:spLocks noGrp="1"/>
          </p:cNvSpPr>
          <p:nvPr>
            <p:ph idx="1"/>
          </p:nvPr>
        </p:nvSpPr>
        <p:spPr>
          <a:xfrm>
            <a:off x="1397009" y="1413814"/>
            <a:ext cx="6198577" cy="3307007"/>
          </a:xfrm>
        </p:spPr>
        <p:txBody>
          <a:bodyPr/>
          <a:lstStyle/>
          <a:p>
            <a:endParaRPr kumimoji="1" lang="ja-JP" altLang="en-US"/>
          </a:p>
        </p:txBody>
      </p:sp>
      <p:pic>
        <p:nvPicPr>
          <p:cNvPr id="7" name="図 6"/>
          <p:cNvPicPr>
            <a:picLocks noChangeAspect="1"/>
          </p:cNvPicPr>
          <p:nvPr/>
        </p:nvPicPr>
        <p:blipFill>
          <a:blip r:embed="rId2"/>
          <a:stretch>
            <a:fillRect/>
          </a:stretch>
        </p:blipFill>
        <p:spPr>
          <a:xfrm>
            <a:off x="1566300" y="1091937"/>
            <a:ext cx="6193751" cy="3655261"/>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793959" y="1363531"/>
                <a:ext cx="1920719"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𝟓𝟕</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𝟓</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𝟎𝟕</m:t>
                      </m:r>
                    </m:oMath>
                  </m:oMathPara>
                </a14:m>
                <a:endParaRPr lang="ja-JP" altLang="en-US" sz="1575" b="1" dirty="0"/>
              </a:p>
            </p:txBody>
          </p:sp>
        </mc:Choice>
        <mc:Fallback xmlns="">
          <p:sp>
            <p:nvSpPr>
              <p:cNvPr id="8" name="正方形/長方形 7"/>
              <p:cNvSpPr>
                <a:spLocks noRot="1" noChangeAspect="1" noMove="1" noResize="1" noEditPoints="1" noAdjustHandles="1" noChangeArrowheads="1" noChangeShapeType="1" noTextEdit="1"/>
              </p:cNvSpPr>
              <p:nvPr/>
            </p:nvSpPr>
            <p:spPr>
              <a:xfrm>
                <a:off x="3793959" y="1363531"/>
                <a:ext cx="1920719" cy="33470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p:cNvCxnSpPr>
            <a:cxnSpLocks/>
            <a:endCxn id="8" idx="2"/>
          </p:cNvCxnSpPr>
          <p:nvPr/>
        </p:nvCxnSpPr>
        <p:spPr>
          <a:xfrm flipV="1">
            <a:off x="1905000" y="1698238"/>
            <a:ext cx="2849319" cy="901269"/>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p:cNvCxnSpPr>
          <p:nvPr/>
        </p:nvCxnSpPr>
        <p:spPr>
          <a:xfrm flipH="1" flipV="1">
            <a:off x="5486400" y="1581150"/>
            <a:ext cx="685800" cy="381000"/>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8377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300</a:t>
            </a:r>
            <a:r>
              <a:rPr lang="ja-JP" altLang="en-US" b="1"/>
              <a:t>人以下の</a:t>
            </a:r>
            <a:r>
              <a:rPr lang="ja-JP" altLang="en-US" b="1" dirty="0"/>
              <a:t>確率（</a:t>
            </a:r>
            <a:r>
              <a:rPr lang="en-US" altLang="ja-JP" b="1" dirty="0"/>
              <a:t>z</a:t>
            </a:r>
            <a:r>
              <a:rPr lang="ja-JP" altLang="en-US" b="1" dirty="0"/>
              <a:t>表を使った求め方）</a:t>
            </a:r>
            <a:endParaRPr kumimoji="1" lang="ja-JP" altLang="en-US" dirty="0"/>
          </a:p>
        </p:txBody>
      </p:sp>
      <p:sp>
        <p:nvSpPr>
          <p:cNvPr id="6" name="コンテンツ プレースホルダー 2"/>
          <p:cNvSpPr>
            <a:spLocks noGrp="1"/>
          </p:cNvSpPr>
          <p:nvPr>
            <p:ph idx="1"/>
          </p:nvPr>
        </p:nvSpPr>
        <p:spPr>
          <a:xfrm>
            <a:off x="1397009" y="1413814"/>
            <a:ext cx="6198577" cy="3307007"/>
          </a:xfrm>
        </p:spPr>
        <p:txBody>
          <a:bodyPr/>
          <a:lstStyle/>
          <a:p>
            <a:endParaRPr kumimoji="1" lang="ja-JP" altLang="en-US"/>
          </a:p>
        </p:txBody>
      </p:sp>
      <p:pic>
        <p:nvPicPr>
          <p:cNvPr id="7" name="図 6"/>
          <p:cNvPicPr>
            <a:picLocks noChangeAspect="1"/>
          </p:cNvPicPr>
          <p:nvPr/>
        </p:nvPicPr>
        <p:blipFill>
          <a:blip r:embed="rId2"/>
          <a:stretch>
            <a:fillRect/>
          </a:stretch>
        </p:blipFill>
        <p:spPr>
          <a:xfrm>
            <a:off x="1566300" y="1091937"/>
            <a:ext cx="6193751" cy="3655261"/>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793959" y="1363531"/>
                <a:ext cx="1920719"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𝟓𝟕</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𝟓</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𝟎𝟕</m:t>
                      </m:r>
                    </m:oMath>
                  </m:oMathPara>
                </a14:m>
                <a:endParaRPr lang="ja-JP" altLang="en-US" sz="1575" b="1" dirty="0"/>
              </a:p>
            </p:txBody>
          </p:sp>
        </mc:Choice>
        <mc:Fallback xmlns="">
          <p:sp>
            <p:nvSpPr>
              <p:cNvPr id="8" name="正方形/長方形 7"/>
              <p:cNvSpPr>
                <a:spLocks noRot="1" noChangeAspect="1" noMove="1" noResize="1" noEditPoints="1" noAdjustHandles="1" noChangeArrowheads="1" noChangeShapeType="1" noTextEdit="1"/>
              </p:cNvSpPr>
              <p:nvPr/>
            </p:nvSpPr>
            <p:spPr>
              <a:xfrm>
                <a:off x="3793959" y="1363531"/>
                <a:ext cx="1920719" cy="33470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p:cNvCxnSpPr>
            <a:cxnSpLocks/>
          </p:cNvCxnSpPr>
          <p:nvPr/>
        </p:nvCxnSpPr>
        <p:spPr>
          <a:xfrm flipH="1" flipV="1">
            <a:off x="1943101" y="2524737"/>
            <a:ext cx="4098599" cy="1"/>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p:cNvCxnSpPr>
          <p:nvPr/>
        </p:nvCxnSpPr>
        <p:spPr>
          <a:xfrm flipV="1">
            <a:off x="6235256" y="2114550"/>
            <a:ext cx="0" cy="335419"/>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029230" y="2449968"/>
            <a:ext cx="434722" cy="14953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Tree>
    <p:extLst>
      <p:ext uri="{BB962C8B-B14F-4D97-AF65-F5344CB8AC3E}">
        <p14:creationId xmlns:p14="http://schemas.microsoft.com/office/powerpoint/2010/main" val="83875122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t>300</a:t>
            </a:r>
            <a:r>
              <a:rPr lang="ja-JP" altLang="en-US" b="1"/>
              <a:t>人以下の</a:t>
            </a:r>
            <a:r>
              <a:rPr lang="ja-JP" altLang="en-US" b="1" dirty="0"/>
              <a:t>確率（</a:t>
            </a:r>
            <a:r>
              <a:rPr lang="en-US" altLang="ja-JP" b="1" dirty="0"/>
              <a:t>z</a:t>
            </a:r>
            <a:r>
              <a:rPr lang="ja-JP" altLang="en-US" b="1" dirty="0"/>
              <a:t>表を使った求め方）</a:t>
            </a:r>
            <a:endParaRPr kumimoji="1" lang="ja-JP" altLang="en-US" dirty="0"/>
          </a:p>
        </p:txBody>
      </p:sp>
      <p:sp>
        <p:nvSpPr>
          <p:cNvPr id="6" name="コンテンツ プレースホルダー 2"/>
          <p:cNvSpPr>
            <a:spLocks noGrp="1"/>
          </p:cNvSpPr>
          <p:nvPr>
            <p:ph idx="1"/>
          </p:nvPr>
        </p:nvSpPr>
        <p:spPr>
          <a:xfrm>
            <a:off x="1397009" y="1413814"/>
            <a:ext cx="6198577" cy="3307007"/>
          </a:xfrm>
        </p:spPr>
        <p:txBody>
          <a:bodyPr/>
          <a:lstStyle/>
          <a:p>
            <a:endParaRPr kumimoji="1" lang="ja-JP" altLang="en-US"/>
          </a:p>
        </p:txBody>
      </p:sp>
      <p:pic>
        <p:nvPicPr>
          <p:cNvPr id="7" name="図 6"/>
          <p:cNvPicPr>
            <a:picLocks noChangeAspect="1"/>
          </p:cNvPicPr>
          <p:nvPr/>
        </p:nvPicPr>
        <p:blipFill>
          <a:blip r:embed="rId2"/>
          <a:stretch>
            <a:fillRect/>
          </a:stretch>
        </p:blipFill>
        <p:spPr>
          <a:xfrm>
            <a:off x="1566300" y="1091937"/>
            <a:ext cx="6193751" cy="3655261"/>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3793959" y="1363531"/>
                <a:ext cx="1920719" cy="334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𝟓𝟕</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𝟓</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𝟎𝟕</m:t>
                      </m:r>
                    </m:oMath>
                  </m:oMathPara>
                </a14:m>
                <a:endParaRPr lang="ja-JP" altLang="en-US" sz="1575" b="1" dirty="0"/>
              </a:p>
            </p:txBody>
          </p:sp>
        </mc:Choice>
        <mc:Fallback xmlns="">
          <p:sp>
            <p:nvSpPr>
              <p:cNvPr id="8" name="正方形/長方形 7"/>
              <p:cNvSpPr>
                <a:spLocks noRot="1" noChangeAspect="1" noMove="1" noResize="1" noEditPoints="1" noAdjustHandles="1" noChangeArrowheads="1" noChangeShapeType="1" noTextEdit="1"/>
              </p:cNvSpPr>
              <p:nvPr/>
            </p:nvSpPr>
            <p:spPr>
              <a:xfrm>
                <a:off x="3793959" y="1363531"/>
                <a:ext cx="1920719" cy="33470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p:cNvCxnSpPr>
            <a:cxnSpLocks/>
          </p:cNvCxnSpPr>
          <p:nvPr/>
        </p:nvCxnSpPr>
        <p:spPr>
          <a:xfrm flipH="1" flipV="1">
            <a:off x="1943101" y="2524737"/>
            <a:ext cx="4098599" cy="1"/>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p:cNvCxnSpPr>
          <p:nvPr/>
        </p:nvCxnSpPr>
        <p:spPr>
          <a:xfrm flipV="1">
            <a:off x="6235256" y="2114550"/>
            <a:ext cx="0" cy="335419"/>
          </a:xfrm>
          <a:prstGeom prst="straightConnector1">
            <a:avLst/>
          </a:prstGeom>
          <a:ln w="60325">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5717576" y="1363531"/>
                <a:ext cx="2224761" cy="3347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575" b="1" i="1" dirty="0">
                          <a:latin typeface="Cambria Math" panose="02040503050406030204" pitchFamily="18" charset="0"/>
                        </a:rPr>
                        <m:t>𝟏</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𝟕𝟏𝟓𝟕</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𝟎</m:t>
                      </m:r>
                      <m:r>
                        <a:rPr lang="en-US" altLang="ja-JP" sz="1575" b="1" i="1" dirty="0">
                          <a:latin typeface="Cambria Math" panose="02040503050406030204" pitchFamily="18" charset="0"/>
                        </a:rPr>
                        <m:t>.</m:t>
                      </m:r>
                      <m:r>
                        <a:rPr lang="en-US" altLang="ja-JP" sz="1575" b="1" i="1" dirty="0">
                          <a:latin typeface="Cambria Math" panose="02040503050406030204" pitchFamily="18" charset="0"/>
                        </a:rPr>
                        <m:t>𝟐𝟖𝟒𝟑</m:t>
                      </m:r>
                    </m:oMath>
                  </m:oMathPara>
                </a14:m>
                <a:endParaRPr lang="ja-JP" altLang="en-US" sz="1575" b="1"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5717576" y="1363531"/>
                <a:ext cx="2224761" cy="334707"/>
              </a:xfrm>
              <a:prstGeom prst="rect">
                <a:avLst/>
              </a:prstGeom>
              <a:blipFill>
                <a:blip r:embed="rId4"/>
                <a:stretch>
                  <a:fillRect/>
                </a:stretch>
              </a:blipFill>
            </p:spPr>
            <p:txBody>
              <a:bodyPr/>
              <a:lstStyle/>
              <a:p>
                <a:r>
                  <a:rPr lang="ja-JP" altLang="en-US">
                    <a:noFill/>
                  </a:rPr>
                  <a:t> </a:t>
                </a:r>
              </a:p>
            </p:txBody>
          </p:sp>
        </mc:Fallback>
      </mc:AlternateContent>
      <p:sp>
        <p:nvSpPr>
          <p:cNvPr id="12" name="正方形/長方形 11"/>
          <p:cNvSpPr/>
          <p:nvPr/>
        </p:nvSpPr>
        <p:spPr>
          <a:xfrm>
            <a:off x="6029230" y="2449968"/>
            <a:ext cx="434722" cy="14953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
        <p:nvSpPr>
          <p:cNvPr id="13" name="正方形/長方形 12">
            <a:extLst>
              <a:ext uri="{FF2B5EF4-FFF2-40B4-BE49-F238E27FC236}">
                <a16:creationId xmlns:a16="http://schemas.microsoft.com/office/drawing/2014/main" id="{461D41F7-DC10-407B-9120-8D85CFA2427C}"/>
              </a:ext>
            </a:extLst>
          </p:cNvPr>
          <p:cNvSpPr/>
          <p:nvPr/>
        </p:nvSpPr>
        <p:spPr bwMode="auto">
          <a:xfrm>
            <a:off x="5717577" y="1363531"/>
            <a:ext cx="2197699" cy="335417"/>
          </a:xfrm>
          <a:prstGeom prst="rect">
            <a:avLst/>
          </a:prstGeom>
          <a:noFill/>
          <a:ln w="254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0387272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エクセル関数を使った確率の求め方</a:t>
            </a:r>
            <a:endParaRPr kumimoji="1" lang="ja-JP" altLang="en-US" dirty="0"/>
          </a:p>
        </p:txBody>
      </p:sp>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565810" y="1723874"/>
            <a:ext cx="6230769" cy="2243077"/>
          </a:xfrm>
          <a:prstGeom prst="rect">
            <a:avLst/>
          </a:prstGeom>
        </p:spPr>
      </p:pic>
      <p:sp>
        <p:nvSpPr>
          <p:cNvPr id="7" name="四角形吹き出し 6"/>
          <p:cNvSpPr/>
          <p:nvPr/>
        </p:nvSpPr>
        <p:spPr>
          <a:xfrm>
            <a:off x="427833" y="1139597"/>
            <a:ext cx="4438650" cy="567330"/>
          </a:xfrm>
          <a:prstGeom prst="wedgeRectCallout">
            <a:avLst>
              <a:gd name="adj1" fmla="val 42933"/>
              <a:gd name="adj2" fmla="val 3001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85" dirty="0">
                <a:solidFill>
                  <a:schemeClr val="tx1"/>
                </a:solidFill>
                <a:latin typeface="Meiryo" charset="-128"/>
                <a:ea typeface="Meiryo" charset="-128"/>
                <a:cs typeface="Meiryo" charset="-128"/>
              </a:rPr>
              <a:t>=NORM.DIST(x</a:t>
            </a:r>
            <a:r>
              <a:rPr lang="ja-JP" altLang="en-US" sz="1385" dirty="0" err="1">
                <a:solidFill>
                  <a:schemeClr val="tx1"/>
                </a:solidFill>
                <a:latin typeface="Meiryo" charset="-128"/>
                <a:ea typeface="Meiryo" charset="-128"/>
                <a:cs typeface="Meiryo" charset="-128"/>
              </a:rPr>
              <a:t>、</a:t>
            </a:r>
            <a:r>
              <a:rPr lang="ja-JP" altLang="en-US" sz="1385" dirty="0">
                <a:solidFill>
                  <a:schemeClr val="tx1"/>
                </a:solidFill>
                <a:latin typeface="Meiryo" charset="-128"/>
                <a:ea typeface="Meiryo" charset="-128"/>
                <a:cs typeface="Meiryo" charset="-128"/>
              </a:rPr>
              <a:t>平均値、標準</a:t>
            </a:r>
            <a:r>
              <a:rPr lang="ja-JP" altLang="en-US" sz="1385">
                <a:solidFill>
                  <a:schemeClr val="tx1"/>
                </a:solidFill>
                <a:latin typeface="Meiryo" charset="-128"/>
                <a:ea typeface="Meiryo" charset="-128"/>
                <a:cs typeface="Meiryo" charset="-128"/>
              </a:rPr>
              <a:t>偏差、</a:t>
            </a:r>
            <a:r>
              <a:rPr lang="en-US" altLang="ja-JP" sz="1385" dirty="0">
                <a:solidFill>
                  <a:schemeClr val="tx1"/>
                </a:solidFill>
                <a:latin typeface="Meiryo" charset="-128"/>
                <a:ea typeface="Meiryo" charset="-128"/>
                <a:cs typeface="Meiryo" charset="-128"/>
              </a:rPr>
              <a:t>TRUE</a:t>
            </a:r>
            <a:r>
              <a:rPr lang="ja-JP" altLang="en-US" sz="1385">
                <a:solidFill>
                  <a:schemeClr val="tx1"/>
                </a:solidFill>
                <a:latin typeface="Meiryo" charset="-128"/>
                <a:ea typeface="Meiryo" charset="-128"/>
                <a:cs typeface="Meiryo" charset="-128"/>
              </a:rPr>
              <a:t>）</a:t>
            </a:r>
            <a:endParaRPr lang="ja-JP" altLang="en-US" sz="1385" dirty="0">
              <a:solidFill>
                <a:schemeClr val="tx1"/>
              </a:solidFill>
              <a:latin typeface="Meiryo" charset="-128"/>
              <a:ea typeface="Meiryo" charset="-128"/>
              <a:cs typeface="Meiryo" charset="-128"/>
            </a:endParaRPr>
          </a:p>
        </p:txBody>
      </p:sp>
      <p:sp>
        <p:nvSpPr>
          <p:cNvPr id="8" name="テキスト ボックス 7"/>
          <p:cNvSpPr txBox="1"/>
          <p:nvPr/>
        </p:nvSpPr>
        <p:spPr>
          <a:xfrm>
            <a:off x="5569818" y="4070357"/>
            <a:ext cx="946037" cy="390748"/>
          </a:xfrm>
          <a:prstGeom prst="rect">
            <a:avLst/>
          </a:prstGeom>
          <a:noFill/>
        </p:spPr>
        <p:txBody>
          <a:bodyPr wrap="square" rtlCol="0">
            <a:spAutoFit/>
          </a:bodyPr>
          <a:lstStyle/>
          <a:p>
            <a:r>
              <a:rPr lang="en-US" altLang="ja-JP" sz="1939" dirty="0">
                <a:latin typeface="Meiryo" charset="-128"/>
                <a:ea typeface="Meiryo" charset="-128"/>
                <a:cs typeface="Meiryo" charset="-128"/>
              </a:rPr>
              <a:t>x </a:t>
            </a:r>
            <a:endParaRPr lang="ja-JP" altLang="en-US" sz="1939" dirty="0">
              <a:latin typeface="Meiryo" charset="-128"/>
              <a:ea typeface="Meiryo" charset="-128"/>
              <a:cs typeface="Meiryo" charset="-128"/>
            </a:endParaRPr>
          </a:p>
        </p:txBody>
      </p:sp>
    </p:spTree>
    <p:extLst>
      <p:ext uri="{BB962C8B-B14F-4D97-AF65-F5344CB8AC3E}">
        <p14:creationId xmlns:p14="http://schemas.microsoft.com/office/powerpoint/2010/main" val="2906302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81200" y="2571750"/>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87571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p:spTree>
    <p:extLst>
      <p:ext uri="{BB962C8B-B14F-4D97-AF65-F5344CB8AC3E}">
        <p14:creationId xmlns:p14="http://schemas.microsoft.com/office/powerpoint/2010/main" val="372251592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エクセル関数を使った確率の求め方</a:t>
            </a:r>
            <a:endParaRPr kumimoji="1" lang="ja-JP" altLang="en-US" dirty="0"/>
          </a:p>
        </p:txBody>
      </p:sp>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1565810" y="1723874"/>
            <a:ext cx="6230769" cy="2243077"/>
          </a:xfrm>
          <a:prstGeom prst="rect">
            <a:avLst/>
          </a:prstGeom>
        </p:spPr>
      </p:pic>
      <p:sp>
        <p:nvSpPr>
          <p:cNvPr id="7" name="四角形吹き出し 6"/>
          <p:cNvSpPr/>
          <p:nvPr/>
        </p:nvSpPr>
        <p:spPr>
          <a:xfrm>
            <a:off x="3600450" y="990074"/>
            <a:ext cx="4476750" cy="572690"/>
          </a:xfrm>
          <a:prstGeom prst="wedgeRectCallout">
            <a:avLst>
              <a:gd name="adj1" fmla="val 3328"/>
              <a:gd name="adj2" fmla="val 43193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85" dirty="0">
                <a:solidFill>
                  <a:schemeClr val="tx1"/>
                </a:solidFill>
                <a:latin typeface="Meiryo" charset="-128"/>
                <a:ea typeface="Meiryo" charset="-128"/>
                <a:cs typeface="Meiryo" charset="-128"/>
              </a:rPr>
              <a:t>=1-NORM.DIST(x</a:t>
            </a:r>
            <a:r>
              <a:rPr lang="ja-JP" altLang="en-US" sz="1385" dirty="0" err="1">
                <a:solidFill>
                  <a:schemeClr val="tx1"/>
                </a:solidFill>
                <a:latin typeface="Meiryo" charset="-128"/>
                <a:ea typeface="Meiryo" charset="-128"/>
                <a:cs typeface="Meiryo" charset="-128"/>
              </a:rPr>
              <a:t>、</a:t>
            </a:r>
            <a:r>
              <a:rPr lang="ja-JP" altLang="en-US" sz="1385" dirty="0">
                <a:solidFill>
                  <a:schemeClr val="tx1"/>
                </a:solidFill>
                <a:latin typeface="Meiryo" charset="-128"/>
                <a:ea typeface="Meiryo" charset="-128"/>
                <a:cs typeface="Meiryo" charset="-128"/>
              </a:rPr>
              <a:t>平均値、標準偏差、</a:t>
            </a:r>
            <a:r>
              <a:rPr lang="en-US" altLang="ja-JP" sz="1385" dirty="0">
                <a:solidFill>
                  <a:schemeClr val="tx1"/>
                </a:solidFill>
                <a:latin typeface="Meiryo" charset="-128"/>
                <a:ea typeface="Meiryo" charset="-128"/>
                <a:cs typeface="Meiryo" charset="-128"/>
              </a:rPr>
              <a:t>TRUE</a:t>
            </a:r>
            <a:r>
              <a:rPr lang="ja-JP" altLang="en-US" sz="1385" dirty="0">
                <a:solidFill>
                  <a:schemeClr val="tx1"/>
                </a:solidFill>
                <a:latin typeface="Meiryo" charset="-128"/>
                <a:ea typeface="Meiryo" charset="-128"/>
                <a:cs typeface="Meiryo" charset="-128"/>
              </a:rPr>
              <a:t>）</a:t>
            </a:r>
          </a:p>
        </p:txBody>
      </p:sp>
      <p:sp>
        <p:nvSpPr>
          <p:cNvPr id="8" name="テキスト ボックス 7"/>
          <p:cNvSpPr txBox="1"/>
          <p:nvPr/>
        </p:nvSpPr>
        <p:spPr>
          <a:xfrm>
            <a:off x="5569818" y="4070357"/>
            <a:ext cx="946037" cy="390748"/>
          </a:xfrm>
          <a:prstGeom prst="rect">
            <a:avLst/>
          </a:prstGeom>
          <a:noFill/>
        </p:spPr>
        <p:txBody>
          <a:bodyPr wrap="square" rtlCol="0">
            <a:spAutoFit/>
          </a:bodyPr>
          <a:lstStyle/>
          <a:p>
            <a:r>
              <a:rPr lang="en-US" altLang="ja-JP" sz="1939" dirty="0">
                <a:latin typeface="Meiryo" charset="-128"/>
                <a:ea typeface="Meiryo" charset="-128"/>
                <a:cs typeface="Meiryo" charset="-128"/>
              </a:rPr>
              <a:t>x </a:t>
            </a:r>
            <a:endParaRPr lang="ja-JP" altLang="en-US" sz="1939" dirty="0">
              <a:latin typeface="Meiryo" charset="-128"/>
              <a:ea typeface="Meiryo" charset="-128"/>
              <a:cs typeface="Meiryo" charset="-128"/>
            </a:endParaRPr>
          </a:p>
        </p:txBody>
      </p:sp>
    </p:spTree>
    <p:extLst>
      <p:ext uri="{BB962C8B-B14F-4D97-AF65-F5344CB8AC3E}">
        <p14:creationId xmlns:p14="http://schemas.microsoft.com/office/powerpoint/2010/main" val="28735645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問題１（</a:t>
            </a:r>
            <a:r>
              <a:rPr lang="en-US" altLang="ja-JP" b="1" dirty="0"/>
              <a:t>Excel) </a:t>
            </a:r>
            <a:r>
              <a:rPr lang="ja-JP" altLang="en-US" b="1"/>
              <a:t>演習</a:t>
            </a:r>
            <a:r>
              <a:rPr lang="ja-JP" altLang="en-US" b="1" dirty="0"/>
              <a:t>　</a:t>
            </a:r>
            <a:endParaRPr kumimoji="1" lang="ja-JP" altLang="en-US" dirty="0"/>
          </a:p>
        </p:txBody>
      </p:sp>
      <p:sp>
        <p:nvSpPr>
          <p:cNvPr id="5" name="正方形/長方形 4">
            <a:extLst>
              <a:ext uri="{FF2B5EF4-FFF2-40B4-BE49-F238E27FC236}">
                <a16:creationId xmlns:a16="http://schemas.microsoft.com/office/drawing/2014/main" id="{D1229752-C4AB-4078-B7A1-326039029786}"/>
              </a:ext>
            </a:extLst>
          </p:cNvPr>
          <p:cNvSpPr/>
          <p:nvPr/>
        </p:nvSpPr>
        <p:spPr bwMode="auto">
          <a:xfrm>
            <a:off x="1599604" y="1031965"/>
            <a:ext cx="6325196" cy="207318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6" name="コンテンツ プレースホルダー 2"/>
          <p:cNvSpPr>
            <a:spLocks noGrp="1"/>
          </p:cNvSpPr>
          <p:nvPr>
            <p:ph idx="1"/>
          </p:nvPr>
        </p:nvSpPr>
        <p:spPr>
          <a:xfrm>
            <a:off x="1724024" y="1200151"/>
            <a:ext cx="6200775" cy="1155719"/>
          </a:xfrm>
        </p:spPr>
        <p:txBody>
          <a:bodyPr>
            <a:noAutofit/>
          </a:bodyPr>
          <a:lstStyle/>
          <a:p>
            <a:pPr marL="0" indent="0">
              <a:buNone/>
            </a:pPr>
            <a:r>
              <a:rPr lang="ja-JP" altLang="en-US" dirty="0">
                <a:latin typeface="メイリオ" panose="020B0604030504040204" pitchFamily="50" charset="-128"/>
                <a:ea typeface="メイリオ" panose="020B0604030504040204" pitchFamily="50" charset="-128"/>
              </a:rPr>
              <a:t>株価</a:t>
            </a:r>
            <a:r>
              <a:rPr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は平均株価が２９０円、標準偏差が３０円の正規分布に従い、変動することがわかっています。この時、</a:t>
            </a:r>
            <a:endParaRPr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（１）　株価</a:t>
            </a:r>
            <a:r>
              <a:rPr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が</a:t>
            </a:r>
            <a:r>
              <a:rPr lang="en-US" altLang="ja-JP" dirty="0">
                <a:latin typeface="メイリオ" panose="020B0604030504040204" pitchFamily="50" charset="-128"/>
                <a:ea typeface="メイリオ" panose="020B0604030504040204" pitchFamily="50" charset="-128"/>
              </a:rPr>
              <a:t>28</a:t>
            </a:r>
            <a:r>
              <a:rPr lang="ja-JP" altLang="en-US" dirty="0">
                <a:latin typeface="メイリオ" panose="020B0604030504040204" pitchFamily="50" charset="-128"/>
                <a:ea typeface="メイリオ" panose="020B0604030504040204" pitchFamily="50" charset="-128"/>
              </a:rPr>
              <a:t>０円以下を変動する確率を求めよ。</a:t>
            </a:r>
          </a:p>
          <a:p>
            <a:pPr marL="0" indent="0">
              <a:buNone/>
            </a:pPr>
            <a:r>
              <a:rPr lang="ja-JP" altLang="en-US" dirty="0">
                <a:latin typeface="メイリオ" panose="020B0604030504040204" pitchFamily="50" charset="-128"/>
                <a:ea typeface="メイリオ" panose="020B0604030504040204" pitchFamily="50" charset="-128"/>
              </a:rPr>
              <a:t>（２）　株価</a:t>
            </a:r>
            <a:r>
              <a:rPr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が</a:t>
            </a:r>
            <a:r>
              <a:rPr lang="en-US" altLang="ja-JP" dirty="0">
                <a:latin typeface="メイリオ" panose="020B0604030504040204" pitchFamily="50" charset="-128"/>
                <a:ea typeface="メイリオ" panose="020B0604030504040204" pitchFamily="50" charset="-128"/>
              </a:rPr>
              <a:t>270</a:t>
            </a:r>
            <a:r>
              <a:rPr lang="ja-JP" altLang="en-US" dirty="0">
                <a:latin typeface="メイリオ" panose="020B0604030504040204" pitchFamily="50" charset="-128"/>
                <a:ea typeface="メイリオ" panose="020B0604030504040204" pitchFamily="50" charset="-128"/>
              </a:rPr>
              <a:t>円以上を変動する確率を求めよ。</a:t>
            </a:r>
            <a:endParaRPr lang="en-US" altLang="ja-JP" dirty="0">
              <a:latin typeface="メイリオ" panose="020B0604030504040204" pitchFamily="50" charset="-128"/>
              <a:ea typeface="メイリオ" panose="020B0604030504040204" pitchFamily="50" charset="-128"/>
            </a:endParaRPr>
          </a:p>
          <a:p>
            <a:endParaRPr lang="ja-JP" altLang="en-US" sz="1385" b="1" dirty="0"/>
          </a:p>
          <a:p>
            <a:pPr marL="0" indent="0">
              <a:buNone/>
            </a:pPr>
            <a:endParaRPr lang="en-US" altLang="ja-JP" b="1" dirty="0"/>
          </a:p>
        </p:txBody>
      </p:sp>
    </p:spTree>
    <p:extLst>
      <p:ext uri="{BB962C8B-B14F-4D97-AF65-F5344CB8AC3E}">
        <p14:creationId xmlns:p14="http://schemas.microsoft.com/office/powerpoint/2010/main" val="14802312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図形グループ 2"/>
          <p:cNvGrpSpPr/>
          <p:nvPr/>
        </p:nvGrpSpPr>
        <p:grpSpPr>
          <a:xfrm>
            <a:off x="1600750" y="1446874"/>
            <a:ext cx="6230769" cy="2857797"/>
            <a:chOff x="661194" y="1804179"/>
            <a:chExt cx="9000000" cy="4127929"/>
          </a:xfrm>
        </p:grpSpPr>
        <p:pic>
          <p:nvPicPr>
            <p:cNvPr id="6" name="図 5"/>
            <p:cNvPicPr>
              <a:picLocks/>
            </p:cNvPicPr>
            <p:nvPr/>
          </p:nvPicPr>
          <p:blipFill>
            <a:blip r:embed="rId2" cstate="email">
              <a:extLst>
                <a:ext uri="{28A0092B-C50C-407E-A947-70E740481C1C}">
                  <a14:useLocalDpi xmlns:a14="http://schemas.microsoft.com/office/drawing/2010/main"/>
                </a:ext>
              </a:extLst>
            </a:blip>
            <a:stretch>
              <a:fillRect/>
            </a:stretch>
          </p:blipFill>
          <p:spPr>
            <a:xfrm>
              <a:off x="661194" y="2221874"/>
              <a:ext cx="9000000" cy="3240000"/>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4709121" y="5490877"/>
                  <a:ext cx="778454" cy="441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a:latin typeface="Cambria Math" panose="02040503050406030204" pitchFamily="18" charset="0"/>
                            <a:ea typeface="Meiryo" charset="-128"/>
                            <a:cs typeface="Meiryo" charset="-128"/>
                          </a:rPr>
                          <m:t>28</m:t>
                        </m:r>
                        <m:r>
                          <a:rPr lang="en-US" altLang="ja-JP" sz="1385">
                            <a:latin typeface="Cambria Math" charset="0"/>
                            <a:ea typeface="Meiryo" charset="-128"/>
                            <a:cs typeface="Meiryo" charset="-128"/>
                          </a:rPr>
                          <m:t>0</m:t>
                        </m:r>
                      </m:oMath>
                    </m:oMathPara>
                  </a14:m>
                  <a:endParaRPr lang="ja-JP" altLang="en-US" sz="1385"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4709121" y="5490877"/>
                  <a:ext cx="778454" cy="44123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5417659" y="1804179"/>
                  <a:ext cx="1521065" cy="4412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panose="02040503050406030204" pitchFamily="18" charset="0"/>
                                <a:ea typeface="Meiryo" charset="-128"/>
                                <a:cs typeface="Meiryo" charset="-128"/>
                              </a:rPr>
                              <m:t>290,30</m:t>
                            </m:r>
                          </m:e>
                        </m:d>
                      </m:oMath>
                    </m:oMathPara>
                  </a14:m>
                  <a:endParaRPr lang="ja-JP" altLang="en-US" sz="1385" dirty="0">
                    <a:latin typeface="Meiryo" charset="-128"/>
                    <a:ea typeface="Meiryo" charset="-128"/>
                    <a:cs typeface="Meiryo"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5417659" y="1804179"/>
                  <a:ext cx="1521065" cy="441232"/>
                </a:xfrm>
                <a:prstGeom prst="rect">
                  <a:avLst/>
                </a:prstGeom>
                <a:blipFill>
                  <a:blip r:embed="rId4"/>
                  <a:stretch>
                    <a:fillRect/>
                  </a:stretch>
                </a:blipFill>
              </p:spPr>
              <p:txBody>
                <a:bodyPr/>
                <a:lstStyle/>
                <a:p>
                  <a:r>
                    <a:rPr lang="ja-JP" altLang="en-US">
                      <a:noFill/>
                    </a:rPr>
                    <a:t> </a:t>
                  </a:r>
                </a:p>
              </p:txBody>
            </p:sp>
          </mc:Fallback>
        </mc:AlternateContent>
      </p:grpSp>
      <p:sp>
        <p:nvSpPr>
          <p:cNvPr id="11" name="四角形吹き出し 10"/>
          <p:cNvSpPr/>
          <p:nvPr/>
        </p:nvSpPr>
        <p:spPr>
          <a:xfrm>
            <a:off x="1600749" y="1082056"/>
            <a:ext cx="3292938" cy="764303"/>
          </a:xfrm>
          <a:prstGeom prst="wedgeRectCallout">
            <a:avLst>
              <a:gd name="adj1" fmla="val 38558"/>
              <a:gd name="adj2" fmla="val 1790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85" dirty="0">
                <a:solidFill>
                  <a:schemeClr val="tx1"/>
                </a:solidFill>
                <a:latin typeface="Meiryo" charset="-128"/>
                <a:ea typeface="Meiryo" charset="-128"/>
                <a:cs typeface="Meiryo" charset="-128"/>
              </a:rPr>
              <a:t>=NORM.DIST(280,290,30,TRUE</a:t>
            </a:r>
            <a:r>
              <a:rPr lang="ja-JP" altLang="en-US" sz="1385" dirty="0">
                <a:solidFill>
                  <a:schemeClr val="tx1"/>
                </a:solidFill>
                <a:latin typeface="Meiryo" charset="-128"/>
                <a:ea typeface="Meiryo" charset="-128"/>
                <a:cs typeface="Meiryo" charset="-128"/>
              </a:rPr>
              <a:t>）</a:t>
            </a:r>
            <a:endParaRPr lang="en-US" altLang="ja-JP" sz="1385" dirty="0">
              <a:solidFill>
                <a:schemeClr val="tx1"/>
              </a:solidFill>
              <a:latin typeface="Meiryo" charset="-128"/>
              <a:ea typeface="Meiryo" charset="-128"/>
              <a:cs typeface="Meiryo" charset="-128"/>
            </a:endParaRPr>
          </a:p>
        </p:txBody>
      </p:sp>
      <p:sp>
        <p:nvSpPr>
          <p:cNvPr id="5" name="タイトル 4">
            <a:extLst>
              <a:ext uri="{FF2B5EF4-FFF2-40B4-BE49-F238E27FC236}">
                <a16:creationId xmlns:a16="http://schemas.microsoft.com/office/drawing/2014/main" id="{CAD0F437-D3A5-6549-9139-8825F1EDBF2F}"/>
              </a:ext>
            </a:extLst>
          </p:cNvPr>
          <p:cNvSpPr>
            <a:spLocks noGrp="1"/>
          </p:cNvSpPr>
          <p:nvPr>
            <p:ph type="title"/>
          </p:nvPr>
        </p:nvSpPr>
        <p:spPr/>
        <p:txBody>
          <a:bodyPr>
            <a:normAutofit/>
          </a:bodyPr>
          <a:lstStyle/>
          <a:p>
            <a:r>
              <a:rPr lang="ja-JP" altLang="en-US" b="1" dirty="0"/>
              <a:t>株価</a:t>
            </a:r>
            <a:r>
              <a:rPr lang="en-US" altLang="ja-JP" b="1" dirty="0"/>
              <a:t>A</a:t>
            </a:r>
            <a:r>
              <a:rPr lang="ja-JP" altLang="en-US" b="1"/>
              <a:t>が</a:t>
            </a:r>
            <a:r>
              <a:rPr lang="en-US" altLang="ja-JP" b="1" dirty="0"/>
              <a:t>28</a:t>
            </a:r>
            <a:r>
              <a:rPr lang="ja-JP" altLang="en-US" b="1"/>
              <a:t>０円</a:t>
            </a:r>
            <a:r>
              <a:rPr lang="ja-JP" altLang="en-US" b="1" dirty="0"/>
              <a:t>以下を変動する確率</a:t>
            </a:r>
            <a:endParaRPr lang="ja-JP" altLang="en-US" dirty="0"/>
          </a:p>
        </p:txBody>
      </p:sp>
    </p:spTree>
    <p:extLst>
      <p:ext uri="{BB962C8B-B14F-4D97-AF65-F5344CB8AC3E}">
        <p14:creationId xmlns:p14="http://schemas.microsoft.com/office/powerpoint/2010/main" val="21496234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31FEBB5-F8F7-4839-AAFC-1BA962929EC0}"/>
              </a:ext>
            </a:extLst>
          </p:cNvPr>
          <p:cNvGrpSpPr/>
          <p:nvPr/>
        </p:nvGrpSpPr>
        <p:grpSpPr>
          <a:xfrm>
            <a:off x="2515242" y="1686099"/>
            <a:ext cx="4921698" cy="2646020"/>
            <a:chOff x="1982127" y="2149726"/>
            <a:chExt cx="7109119" cy="3822029"/>
          </a:xfrm>
        </p:grpSpPr>
        <p:pic>
          <p:nvPicPr>
            <p:cNvPr id="10" name="図 9">
              <a:extLst>
                <a:ext uri="{FF2B5EF4-FFF2-40B4-BE49-F238E27FC236}">
                  <a16:creationId xmlns:a16="http://schemas.microsoft.com/office/drawing/2014/main" id="{B8E54298-775D-41DF-9B13-E254B4FE75F7}"/>
                </a:ext>
              </a:extLst>
            </p:cNvPr>
            <p:cNvPicPr>
              <a:picLocks/>
            </p:cNvPicPr>
            <p:nvPr/>
          </p:nvPicPr>
          <p:blipFill rotWithShape="1">
            <a:blip r:embed="rId2" cstate="email">
              <a:extLst>
                <a:ext uri="{28A0092B-C50C-407E-A947-70E740481C1C}">
                  <a14:useLocalDpi xmlns:a14="http://schemas.microsoft.com/office/drawing/2010/main"/>
                </a:ext>
              </a:extLst>
            </a:blip>
            <a:srcRect/>
            <a:stretch/>
          </p:blipFill>
          <p:spPr>
            <a:xfrm flipH="1">
              <a:off x="1982127" y="2221875"/>
              <a:ext cx="7109119" cy="3269002"/>
            </a:xfrm>
            <a:prstGeom prst="rect">
              <a:avLst/>
            </a:prstGeom>
          </p:spPr>
        </p:pic>
        <mc:AlternateContent xmlns:mc="http://schemas.openxmlformats.org/markup-compatibility/2006" xmlns:a14="http://schemas.microsoft.com/office/drawing/2010/main">
          <mc:Choice Requires="a14">
            <p:sp>
              <p:nvSpPr>
                <p:cNvPr id="8" name="正方形/長方形 7"/>
                <p:cNvSpPr/>
                <p:nvPr/>
              </p:nvSpPr>
              <p:spPr>
                <a:xfrm>
                  <a:off x="4482810" y="5530523"/>
                  <a:ext cx="778454" cy="4412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panose="02040503050406030204" pitchFamily="18" charset="0"/>
                            <a:ea typeface="Meiryo" charset="-128"/>
                            <a:cs typeface="Meiryo" charset="-128"/>
                          </a:rPr>
                          <m:t>270</m:t>
                        </m:r>
                      </m:oMath>
                    </m:oMathPara>
                  </a14:m>
                  <a:endParaRPr lang="ja-JP" altLang="en-US" sz="1385" dirty="0">
                    <a:latin typeface="Meiryo" charset="-128"/>
                    <a:ea typeface="Meiryo" charset="-128"/>
                    <a:cs typeface="Meiryo"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4482810" y="5530523"/>
                  <a:ext cx="778454" cy="4412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3566568" y="2149726"/>
                  <a:ext cx="1521065" cy="4412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a:latin typeface="Cambria Math" charset="0"/>
                            <a:ea typeface="Meiryo" charset="-128"/>
                            <a:cs typeface="Meiryo" charset="-128"/>
                          </a:rPr>
                          <m:t>𝑁</m:t>
                        </m:r>
                        <m:d>
                          <m:dPr>
                            <m:ctrlPr>
                              <a:rPr lang="en-US" altLang="ja-JP" sz="1385" i="1">
                                <a:latin typeface="Cambria Math" panose="02040503050406030204" pitchFamily="18" charset="0"/>
                                <a:ea typeface="Meiryo" charset="-128"/>
                                <a:cs typeface="Meiryo" charset="-128"/>
                              </a:rPr>
                            </m:ctrlPr>
                          </m:dPr>
                          <m:e>
                            <m:r>
                              <a:rPr lang="en-US" altLang="ja-JP" sz="1385" i="1">
                                <a:latin typeface="Cambria Math" panose="02040503050406030204" pitchFamily="18" charset="0"/>
                                <a:ea typeface="Meiryo" charset="-128"/>
                                <a:cs typeface="Meiryo" charset="-128"/>
                              </a:rPr>
                              <m:t>29</m:t>
                            </m:r>
                            <m:r>
                              <a:rPr lang="en-US" altLang="ja-JP" sz="1385" i="1">
                                <a:latin typeface="Cambria Math" charset="0"/>
                                <a:ea typeface="Meiryo" charset="-128"/>
                                <a:cs typeface="Meiryo" charset="-128"/>
                              </a:rPr>
                              <m:t>0,3</m:t>
                            </m:r>
                            <m:r>
                              <a:rPr lang="en-US" altLang="ja-JP" sz="1385" i="1">
                                <a:latin typeface="Cambria Math" panose="02040503050406030204" pitchFamily="18" charset="0"/>
                                <a:ea typeface="Meiryo" charset="-128"/>
                                <a:cs typeface="Meiryo" charset="-128"/>
                              </a:rPr>
                              <m:t>0</m:t>
                            </m:r>
                          </m:e>
                        </m:d>
                      </m:oMath>
                    </m:oMathPara>
                  </a14:m>
                  <a:endParaRPr lang="ja-JP" altLang="en-US" sz="1385" dirty="0">
                    <a:latin typeface="Meiryo" charset="-128"/>
                    <a:ea typeface="Meiryo" charset="-128"/>
                    <a:cs typeface="Meiryo"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3566568" y="2149726"/>
                  <a:ext cx="1521065" cy="441232"/>
                </a:xfrm>
                <a:prstGeom prst="rect">
                  <a:avLst/>
                </a:prstGeom>
                <a:blipFill>
                  <a:blip r:embed="rId4"/>
                  <a:stretch>
                    <a:fillRect/>
                  </a:stretch>
                </a:blipFill>
              </p:spPr>
              <p:txBody>
                <a:bodyPr/>
                <a:lstStyle/>
                <a:p>
                  <a:r>
                    <a:rPr lang="ja-JP" altLang="en-US">
                      <a:noFill/>
                    </a:rPr>
                    <a:t> </a:t>
                  </a:r>
                </a:p>
              </p:txBody>
            </p:sp>
          </mc:Fallback>
        </mc:AlternateContent>
      </p:grpSp>
      <p:sp>
        <p:nvSpPr>
          <p:cNvPr id="2" name="タイトル 1"/>
          <p:cNvSpPr>
            <a:spLocks noGrp="1"/>
          </p:cNvSpPr>
          <p:nvPr>
            <p:ph type="title"/>
          </p:nvPr>
        </p:nvSpPr>
        <p:spPr/>
        <p:txBody>
          <a:bodyPr/>
          <a:lstStyle/>
          <a:p>
            <a:r>
              <a:rPr lang="ja-JP" altLang="en-US" b="1"/>
              <a:t>株価</a:t>
            </a:r>
            <a:r>
              <a:rPr lang="en-US" altLang="ja-JP" b="1" dirty="0"/>
              <a:t>A</a:t>
            </a:r>
            <a:r>
              <a:rPr lang="ja-JP" altLang="en-US" b="1"/>
              <a:t>が</a:t>
            </a:r>
            <a:r>
              <a:rPr lang="en-US" altLang="ja-JP" b="1" dirty="0"/>
              <a:t>27</a:t>
            </a:r>
            <a:r>
              <a:rPr lang="ja-JP" altLang="en-US" b="1"/>
              <a:t>０円</a:t>
            </a:r>
            <a:r>
              <a:rPr lang="ja-JP" altLang="en-US" b="1" dirty="0"/>
              <a:t>以上を変動する確率</a:t>
            </a:r>
            <a:endParaRPr kumimoji="1" lang="ja-JP" altLang="en-US" dirty="0"/>
          </a:p>
        </p:txBody>
      </p:sp>
      <p:sp>
        <p:nvSpPr>
          <p:cNvPr id="11" name="四角形吹き出し 10"/>
          <p:cNvSpPr/>
          <p:nvPr/>
        </p:nvSpPr>
        <p:spPr>
          <a:xfrm>
            <a:off x="4400551" y="1046279"/>
            <a:ext cx="3492305" cy="572690"/>
          </a:xfrm>
          <a:prstGeom prst="wedgeRectCallout">
            <a:avLst>
              <a:gd name="adj1" fmla="val -33934"/>
              <a:gd name="adj2" fmla="val 1462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p:sp>
        <p:nvSpPr>
          <p:cNvPr id="3" name="正方形/長方形 2"/>
          <p:cNvSpPr/>
          <p:nvPr/>
        </p:nvSpPr>
        <p:spPr>
          <a:xfrm>
            <a:off x="4463855" y="1185077"/>
            <a:ext cx="3429000" cy="305468"/>
          </a:xfrm>
          <a:prstGeom prst="rect">
            <a:avLst/>
          </a:prstGeom>
        </p:spPr>
        <p:txBody>
          <a:bodyPr>
            <a:spAutoFit/>
          </a:bodyPr>
          <a:lstStyle/>
          <a:p>
            <a:r>
              <a:rPr lang="en-US" altLang="ja-JP" sz="1385" dirty="0">
                <a:latin typeface="Meiryo" charset="-128"/>
                <a:ea typeface="Meiryo" charset="-128"/>
                <a:cs typeface="Meiryo" charset="-128"/>
              </a:rPr>
              <a:t>=1-NORM.DIST(270,290,30,TRUE</a:t>
            </a:r>
            <a:r>
              <a:rPr lang="ja-JP" altLang="en-US" sz="1385" dirty="0">
                <a:latin typeface="Meiryo" charset="-128"/>
                <a:ea typeface="Meiryo" charset="-128"/>
                <a:cs typeface="Meiryo" charset="-128"/>
              </a:rPr>
              <a:t>）</a:t>
            </a:r>
            <a:endParaRPr lang="en-US" altLang="ja-JP" sz="1385" dirty="0">
              <a:latin typeface="Meiryo" charset="-128"/>
              <a:ea typeface="Meiryo" charset="-128"/>
              <a:cs typeface="Meiryo" charset="-128"/>
            </a:endParaRPr>
          </a:p>
        </p:txBody>
      </p:sp>
    </p:spTree>
    <p:extLst>
      <p:ext uri="{BB962C8B-B14F-4D97-AF65-F5344CB8AC3E}">
        <p14:creationId xmlns:p14="http://schemas.microsoft.com/office/powerpoint/2010/main" val="38217449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a:t>
            </a:r>
            <a:r>
              <a:rPr kumimoji="1" lang="ja-JP" altLang="en-US" sz="1800">
                <a:latin typeface="メイリオ" panose="020B0604030504040204" pitchFamily="50" charset="-128"/>
                <a:ea typeface="メイリオ" panose="020B0604030504040204" pitchFamily="50" charset="-128"/>
              </a:rPr>
              <a:t>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05000" y="3658788"/>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3745349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a:t>
            </a:r>
            <a:r>
              <a:rPr kumimoji="1" lang="ja-JP" altLang="en-US" sz="1800">
                <a:latin typeface="メイリオ" panose="020B0604030504040204" pitchFamily="50" charset="-128"/>
                <a:ea typeface="メイリオ" panose="020B0604030504040204" pitchFamily="50" charset="-128"/>
              </a:rPr>
              <a:t>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05000" y="3944538"/>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769496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70F79E-23C7-8F4E-B610-355880AB5926}"/>
              </a:ext>
            </a:extLst>
          </p:cNvPr>
          <p:cNvSpPr>
            <a:spLocks noGrp="1"/>
          </p:cNvSpPr>
          <p:nvPr>
            <p:ph type="title"/>
          </p:nvPr>
        </p:nvSpPr>
        <p:spPr/>
        <p:txBody>
          <a:bodyPr/>
          <a:lstStyle/>
          <a:p>
            <a:r>
              <a:rPr kumimoji="1" lang="ja-JP" altLang="en-US"/>
              <a:t>理論分布の例</a:t>
            </a:r>
          </a:p>
        </p:txBody>
      </p:sp>
      <p:sp>
        <p:nvSpPr>
          <p:cNvPr id="3" name="コンテンツ プレースホルダー 2">
            <a:extLst>
              <a:ext uri="{FF2B5EF4-FFF2-40B4-BE49-F238E27FC236}">
                <a16:creationId xmlns:a16="http://schemas.microsoft.com/office/drawing/2014/main" id="{B094F79D-DE6C-834E-ADA5-A05037647DAC}"/>
              </a:ext>
            </a:extLst>
          </p:cNvPr>
          <p:cNvSpPr>
            <a:spLocks noGrp="1"/>
          </p:cNvSpPr>
          <p:nvPr>
            <p:ph idx="1"/>
          </p:nvPr>
        </p:nvSpPr>
        <p:spPr/>
        <p:txBody>
          <a:bodyPr/>
          <a:lstStyle/>
          <a:p>
            <a:endParaRPr kumimoji="1" lang="ja-JP" altLang="en-US"/>
          </a:p>
        </p:txBody>
      </p:sp>
      <p:sp>
        <p:nvSpPr>
          <p:cNvPr id="5" name="コンテンツ プレースホルダー 2">
            <a:extLst>
              <a:ext uri="{FF2B5EF4-FFF2-40B4-BE49-F238E27FC236}">
                <a16:creationId xmlns:a16="http://schemas.microsoft.com/office/drawing/2014/main" id="{E54105CF-A36C-3F41-9072-8CA872902722}"/>
              </a:ext>
            </a:extLst>
          </p:cNvPr>
          <p:cNvSpPr txBox="1">
            <a:spLocks/>
          </p:cNvSpPr>
          <p:nvPr/>
        </p:nvSpPr>
        <p:spPr>
          <a:xfrm>
            <a:off x="1524000" y="1107281"/>
            <a:ext cx="3810000" cy="2230437"/>
          </a:xfrm>
        </p:spPr>
        <p:txBody>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r>
              <a:rPr kumimoji="1" lang="ja-JP" altLang="en-US" kern="0"/>
              <a:t>現象を表現</a:t>
            </a:r>
            <a:endParaRPr kumimoji="1" lang="en-US" altLang="ja-JP" kern="0" dirty="0"/>
          </a:p>
          <a:p>
            <a:pPr lvl="1"/>
            <a:r>
              <a:rPr kumimoji="1" lang="en-US" altLang="ja-JP" sz="2000" kern="0" dirty="0"/>
              <a:t>2</a:t>
            </a:r>
            <a:r>
              <a:rPr kumimoji="1" lang="ja-JP" altLang="en-US" sz="2000" kern="0"/>
              <a:t>項分布</a:t>
            </a:r>
            <a:endParaRPr kumimoji="1" lang="en-US" altLang="ja-JP" sz="2000" kern="0" dirty="0"/>
          </a:p>
          <a:p>
            <a:pPr lvl="1"/>
            <a:r>
              <a:rPr lang="ja-JP" altLang="en-US" sz="2000" kern="0"/>
              <a:t>負の</a:t>
            </a:r>
            <a:r>
              <a:rPr lang="en-US" altLang="ja-JP" sz="2000" kern="0" dirty="0"/>
              <a:t>2</a:t>
            </a:r>
            <a:r>
              <a:rPr lang="ja-JP" altLang="en-US" sz="2000" kern="0"/>
              <a:t>項分布</a:t>
            </a:r>
            <a:endParaRPr kumimoji="1" lang="en-US" altLang="ja-JP" sz="2000" kern="0" dirty="0"/>
          </a:p>
          <a:p>
            <a:pPr lvl="1"/>
            <a:r>
              <a:rPr lang="ja-JP" altLang="en-US" sz="2000" kern="0"/>
              <a:t>幾何分布</a:t>
            </a:r>
            <a:endParaRPr lang="en-US" altLang="ja-JP" sz="2000" kern="0" dirty="0"/>
          </a:p>
          <a:p>
            <a:pPr lvl="1"/>
            <a:r>
              <a:rPr kumimoji="1" lang="ja-JP" altLang="en-US" sz="2000" kern="0"/>
              <a:t>超幾何分布</a:t>
            </a:r>
            <a:endParaRPr kumimoji="1" lang="en-US" altLang="ja-JP" sz="2000" kern="0" dirty="0"/>
          </a:p>
          <a:p>
            <a:pPr lvl="1"/>
            <a:r>
              <a:rPr lang="ja-JP" altLang="en-US" sz="2000" kern="0"/>
              <a:t>ポアソン分布</a:t>
            </a:r>
            <a:endParaRPr lang="en-US" altLang="ja-JP" sz="2000" kern="0" dirty="0"/>
          </a:p>
          <a:p>
            <a:pPr lvl="1"/>
            <a:r>
              <a:rPr kumimoji="1" lang="ja-JP" altLang="en-US" sz="2000" kern="0"/>
              <a:t>正規分布</a:t>
            </a:r>
            <a:endParaRPr kumimoji="1" lang="en-US" altLang="ja-JP" sz="2000" kern="0" dirty="0"/>
          </a:p>
          <a:p>
            <a:pPr lvl="1"/>
            <a:r>
              <a:rPr lang="ja-JP" altLang="en-US" sz="2000" kern="0"/>
              <a:t>指数分布</a:t>
            </a:r>
            <a:endParaRPr lang="en-US" altLang="ja-JP" sz="2000" kern="0" dirty="0"/>
          </a:p>
          <a:p>
            <a:pPr lvl="1"/>
            <a:r>
              <a:rPr lang="ja-JP" altLang="en-US" sz="2000" kern="0"/>
              <a:t>ワイブル分布</a:t>
            </a:r>
            <a:endParaRPr lang="en-US" altLang="ja-JP" sz="2000" kern="0" dirty="0"/>
          </a:p>
          <a:p>
            <a:pPr lvl="1"/>
            <a:r>
              <a:rPr kumimoji="1" lang="ja-JP" altLang="en-US" sz="2000" kern="0"/>
              <a:t>．．．</a:t>
            </a:r>
            <a:endParaRPr kumimoji="1" lang="ja-JP" altLang="en-US" sz="2000" kern="0" dirty="0"/>
          </a:p>
        </p:txBody>
      </p:sp>
      <p:sp>
        <p:nvSpPr>
          <p:cNvPr id="6" name="コンテンツ プレースホルダー 3">
            <a:extLst>
              <a:ext uri="{FF2B5EF4-FFF2-40B4-BE49-F238E27FC236}">
                <a16:creationId xmlns:a16="http://schemas.microsoft.com/office/drawing/2014/main" id="{49FB9D35-ECFF-ED45-999B-F7310E48E49D}"/>
              </a:ext>
            </a:extLst>
          </p:cNvPr>
          <p:cNvSpPr txBox="1">
            <a:spLocks/>
          </p:cNvSpPr>
          <p:nvPr/>
        </p:nvSpPr>
        <p:spPr>
          <a:xfrm>
            <a:off x="4902926" y="1107281"/>
            <a:ext cx="3810000" cy="2230437"/>
          </a:xfrm>
          <a:prstGeom prst="rect">
            <a:avLst/>
          </a:prstGeom>
        </p:spPr>
        <p:txBody>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r>
              <a:rPr kumimoji="1" lang="ja-JP" altLang="en-US" kern="0"/>
              <a:t>統計量の分布</a:t>
            </a:r>
            <a:endParaRPr kumimoji="1" lang="en-US" altLang="ja-JP" kern="0" dirty="0"/>
          </a:p>
          <a:p>
            <a:pPr lvl="1"/>
            <a:r>
              <a:rPr lang="en-US" altLang="ja-JP" sz="2000" kern="0" dirty="0"/>
              <a:t>t</a:t>
            </a:r>
            <a:r>
              <a:rPr lang="ja-JP" altLang="en-US" sz="2000" kern="0"/>
              <a:t>分布</a:t>
            </a:r>
            <a:endParaRPr lang="en-US" altLang="ja-JP" sz="2000" kern="0" dirty="0"/>
          </a:p>
          <a:p>
            <a:pPr lvl="1"/>
            <a:r>
              <a:rPr kumimoji="1" lang="en-US" altLang="ja-JP" sz="2000" kern="0" dirty="0"/>
              <a:t>F</a:t>
            </a:r>
            <a:r>
              <a:rPr kumimoji="1" lang="ja-JP" altLang="en-US" sz="2000" kern="0"/>
              <a:t>分布</a:t>
            </a:r>
            <a:endParaRPr kumimoji="1" lang="en-US" altLang="ja-JP" sz="2000" kern="0" dirty="0"/>
          </a:p>
          <a:p>
            <a:pPr lvl="1"/>
            <a:r>
              <a:rPr lang="el-GR" altLang="ja-JP" sz="2000" kern="0" dirty="0"/>
              <a:t>Χ</a:t>
            </a:r>
            <a:r>
              <a:rPr lang="en-US" altLang="ja-JP" sz="2000" kern="0" dirty="0"/>
              <a:t>2</a:t>
            </a:r>
            <a:r>
              <a:rPr lang="ja-JP" altLang="en-US" sz="2000" kern="0"/>
              <a:t>乗分布</a:t>
            </a:r>
            <a:endParaRPr lang="en-US" altLang="ja-JP" sz="2000" kern="0" dirty="0"/>
          </a:p>
          <a:p>
            <a:pPr lvl="1"/>
            <a:r>
              <a:rPr kumimoji="1" lang="en-US" altLang="ja-JP" sz="2000" kern="0" dirty="0"/>
              <a:t>…</a:t>
            </a:r>
            <a:endParaRPr kumimoji="1" lang="ja-JP" altLang="en-US" sz="2000" kern="0" dirty="0"/>
          </a:p>
        </p:txBody>
      </p:sp>
    </p:spTree>
    <p:extLst>
      <p:ext uri="{BB962C8B-B14F-4D97-AF65-F5344CB8AC3E}">
        <p14:creationId xmlns:p14="http://schemas.microsoft.com/office/powerpoint/2010/main" val="28530797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806121" y="257185"/>
            <a:ext cx="6561260" cy="465992"/>
          </a:xfrm>
        </p:spPr>
        <p:txBody>
          <a:bodyPr/>
          <a:lstStyle/>
          <a:p>
            <a:r>
              <a:rPr lang="en-US" altLang="ja-JP" b="1" dirty="0"/>
              <a:t>t</a:t>
            </a:r>
            <a:r>
              <a:rPr lang="ja-JP" altLang="en-US" b="1" dirty="0"/>
              <a:t>分布とは？</a:t>
            </a:r>
            <a:endParaRPr kumimoji="1" lang="ja-JP" altLang="en-US" dirty="0"/>
          </a:p>
        </p:txBody>
      </p:sp>
      <p:sp>
        <p:nvSpPr>
          <p:cNvPr id="15" name="正方形/長方形 14">
            <a:extLst>
              <a:ext uri="{FF2B5EF4-FFF2-40B4-BE49-F238E27FC236}">
                <a16:creationId xmlns:a16="http://schemas.microsoft.com/office/drawing/2014/main" id="{7FDEC1B5-7FB3-4C9E-90B6-B1F7202E6971}"/>
              </a:ext>
            </a:extLst>
          </p:cNvPr>
          <p:cNvSpPr/>
          <p:nvPr/>
        </p:nvSpPr>
        <p:spPr bwMode="auto">
          <a:xfrm>
            <a:off x="1219200" y="1031964"/>
            <a:ext cx="6705600" cy="138738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コンテンツ プレースホルダー 2"/>
          <p:cNvSpPr txBox="1">
            <a:spLocks/>
          </p:cNvSpPr>
          <p:nvPr/>
        </p:nvSpPr>
        <p:spPr>
          <a:xfrm>
            <a:off x="1219200" y="1143252"/>
            <a:ext cx="6421542"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（１）</a:t>
            </a:r>
            <a:r>
              <a:rPr lang="en-US" altLang="ja-JP" sz="1600" dirty="0"/>
              <a:t>t</a:t>
            </a:r>
            <a:r>
              <a:rPr lang="ja-JP" altLang="en-US" sz="1600"/>
              <a:t>分布は母平均についての推定 や検定の問題</a:t>
            </a:r>
            <a:r>
              <a:rPr lang="ja-JP" altLang="en-US" sz="1600" dirty="0"/>
              <a:t>に利用される分布。</a:t>
            </a:r>
            <a:endParaRPr lang="en-US" altLang="ja-JP" sz="1600" dirty="0"/>
          </a:p>
        </p:txBody>
      </p:sp>
      <p:sp>
        <p:nvSpPr>
          <p:cNvPr id="6" name="コンテンツ プレースホルダー 2">
            <a:extLst>
              <a:ext uri="{FF2B5EF4-FFF2-40B4-BE49-F238E27FC236}">
                <a16:creationId xmlns:a16="http://schemas.microsoft.com/office/drawing/2014/main" id="{BC84897A-CCD9-2F43-A1B4-015F989F46C1}"/>
              </a:ext>
            </a:extLst>
          </p:cNvPr>
          <p:cNvSpPr txBox="1">
            <a:spLocks/>
          </p:cNvSpPr>
          <p:nvPr/>
        </p:nvSpPr>
        <p:spPr>
          <a:xfrm>
            <a:off x="1219200" y="1452039"/>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（２）</a:t>
            </a:r>
            <a:r>
              <a:rPr lang="en-US" altLang="ja-JP" sz="1600" dirty="0"/>
              <a:t>t</a:t>
            </a:r>
            <a:r>
              <a:rPr lang="ja-JP" altLang="en-US" sz="1600"/>
              <a:t>分布は標準正規分布とよく似た形の分布で、パラメータである　　　　　　　　　　　　　　　　　　　　　「自由度」によって分布の形が変わるという特徴を持っている</a:t>
            </a:r>
            <a:endParaRPr lang="en-US" altLang="ja-JP" sz="1600" dirty="0"/>
          </a:p>
        </p:txBody>
      </p:sp>
      <p:sp>
        <p:nvSpPr>
          <p:cNvPr id="7" name="コンテンツ プレースホルダー 2">
            <a:extLst>
              <a:ext uri="{FF2B5EF4-FFF2-40B4-BE49-F238E27FC236}">
                <a16:creationId xmlns:a16="http://schemas.microsoft.com/office/drawing/2014/main" id="{F2031255-7E4F-474E-A839-961A7D5AD784}"/>
              </a:ext>
            </a:extLst>
          </p:cNvPr>
          <p:cNvSpPr txBox="1">
            <a:spLocks/>
          </p:cNvSpPr>
          <p:nvPr/>
        </p:nvSpPr>
        <p:spPr>
          <a:xfrm>
            <a:off x="1219200" y="1991537"/>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a:t>
            </a:r>
            <a:r>
              <a:rPr lang="en-US" altLang="ja-JP" sz="1600" dirty="0"/>
              <a:t>3</a:t>
            </a:r>
            <a:r>
              <a:rPr lang="ja-JP" altLang="en-US" sz="1600"/>
              <a:t>）自由度が大きくなるにつれて、標準正規分布に近づく</a:t>
            </a:r>
            <a:endParaRPr lang="en-US" altLang="ja-JP" sz="1600" dirty="0"/>
          </a:p>
        </p:txBody>
      </p:sp>
    </p:spTree>
    <p:extLst>
      <p:ext uri="{BB962C8B-B14F-4D97-AF65-F5344CB8AC3E}">
        <p14:creationId xmlns:p14="http://schemas.microsoft.com/office/powerpoint/2010/main" val="10372742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806121" y="257185"/>
            <a:ext cx="6561260" cy="465992"/>
          </a:xfrm>
        </p:spPr>
        <p:txBody>
          <a:bodyPr/>
          <a:lstStyle/>
          <a:p>
            <a:r>
              <a:rPr lang="en-US" altLang="ja-JP" b="1" dirty="0"/>
              <a:t>t</a:t>
            </a:r>
            <a:r>
              <a:rPr lang="ja-JP" altLang="en-US" b="1" dirty="0"/>
              <a:t>分布とは？</a:t>
            </a:r>
            <a:endParaRPr kumimoji="1" lang="ja-JP" altLang="en-US" dirty="0"/>
          </a:p>
        </p:txBody>
      </p:sp>
      <p:sp>
        <p:nvSpPr>
          <p:cNvPr id="15" name="正方形/長方形 14">
            <a:extLst>
              <a:ext uri="{FF2B5EF4-FFF2-40B4-BE49-F238E27FC236}">
                <a16:creationId xmlns:a16="http://schemas.microsoft.com/office/drawing/2014/main" id="{7FDEC1B5-7FB3-4C9E-90B6-B1F7202E6971}"/>
              </a:ext>
            </a:extLst>
          </p:cNvPr>
          <p:cNvSpPr/>
          <p:nvPr/>
        </p:nvSpPr>
        <p:spPr bwMode="auto">
          <a:xfrm>
            <a:off x="1219200" y="1031964"/>
            <a:ext cx="6705600" cy="138738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コンテンツ プレースホルダー 2"/>
          <p:cNvSpPr txBox="1">
            <a:spLocks/>
          </p:cNvSpPr>
          <p:nvPr/>
        </p:nvSpPr>
        <p:spPr>
          <a:xfrm>
            <a:off x="1219200" y="1143252"/>
            <a:ext cx="6421542"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（１）</a:t>
            </a:r>
            <a:r>
              <a:rPr lang="en-US" altLang="ja-JP" sz="1600" dirty="0"/>
              <a:t>t</a:t>
            </a:r>
            <a:r>
              <a:rPr lang="ja-JP" altLang="en-US" sz="1600"/>
              <a:t>分布は母平均についての推定 や検定の問題</a:t>
            </a:r>
            <a:r>
              <a:rPr lang="ja-JP" altLang="en-US" sz="1600" dirty="0"/>
              <a:t>に利用される分布。</a:t>
            </a:r>
            <a:endParaRPr lang="en-US" altLang="ja-JP" sz="1600" dirty="0"/>
          </a:p>
        </p:txBody>
      </p:sp>
      <p:sp>
        <p:nvSpPr>
          <p:cNvPr id="6" name="コンテンツ プレースホルダー 2">
            <a:extLst>
              <a:ext uri="{FF2B5EF4-FFF2-40B4-BE49-F238E27FC236}">
                <a16:creationId xmlns:a16="http://schemas.microsoft.com/office/drawing/2014/main" id="{BC84897A-CCD9-2F43-A1B4-015F989F46C1}"/>
              </a:ext>
            </a:extLst>
          </p:cNvPr>
          <p:cNvSpPr txBox="1">
            <a:spLocks/>
          </p:cNvSpPr>
          <p:nvPr/>
        </p:nvSpPr>
        <p:spPr>
          <a:xfrm>
            <a:off x="1219200" y="1452039"/>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（２）</a:t>
            </a:r>
            <a:r>
              <a:rPr lang="en-US" altLang="ja-JP" sz="1600" dirty="0"/>
              <a:t>t</a:t>
            </a:r>
            <a:r>
              <a:rPr lang="ja-JP" altLang="en-US" sz="1600"/>
              <a:t>分布は標準正規分布とよく似た形の分布で、パラメータである　　　　　　　　　　　　　　　　　　　　　「自由度」によって分布の形が変わるという特徴を持っている</a:t>
            </a:r>
            <a:endParaRPr lang="en-US" altLang="ja-JP" sz="1600" dirty="0"/>
          </a:p>
        </p:txBody>
      </p:sp>
      <p:sp>
        <p:nvSpPr>
          <p:cNvPr id="7" name="コンテンツ プレースホルダー 2">
            <a:extLst>
              <a:ext uri="{FF2B5EF4-FFF2-40B4-BE49-F238E27FC236}">
                <a16:creationId xmlns:a16="http://schemas.microsoft.com/office/drawing/2014/main" id="{F2031255-7E4F-474E-A839-961A7D5AD784}"/>
              </a:ext>
            </a:extLst>
          </p:cNvPr>
          <p:cNvSpPr txBox="1">
            <a:spLocks/>
          </p:cNvSpPr>
          <p:nvPr/>
        </p:nvSpPr>
        <p:spPr>
          <a:xfrm>
            <a:off x="1219200" y="1991537"/>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a:t>
            </a:r>
            <a:r>
              <a:rPr lang="en-US" altLang="ja-JP" sz="1600" dirty="0"/>
              <a:t>3</a:t>
            </a:r>
            <a:r>
              <a:rPr lang="ja-JP" altLang="en-US" sz="1600"/>
              <a:t>）自由度が大きくなるにつれて、標準正規分布に近づく</a:t>
            </a:r>
            <a:endParaRPr lang="en-US" altLang="ja-JP" sz="1600" dirty="0"/>
          </a:p>
        </p:txBody>
      </p:sp>
      <p:sp>
        <p:nvSpPr>
          <p:cNvPr id="11" name="円/楕円 10">
            <a:extLst>
              <a:ext uri="{FF2B5EF4-FFF2-40B4-BE49-F238E27FC236}">
                <a16:creationId xmlns:a16="http://schemas.microsoft.com/office/drawing/2014/main" id="{E62E8DD4-441B-B642-809E-434BFF325340}"/>
              </a:ext>
            </a:extLst>
          </p:cNvPr>
          <p:cNvSpPr/>
          <p:nvPr/>
        </p:nvSpPr>
        <p:spPr bwMode="auto">
          <a:xfrm>
            <a:off x="1219200" y="1581150"/>
            <a:ext cx="1066800" cy="371776"/>
          </a:xfrm>
          <a:prstGeom prst="ellipse">
            <a:avLst/>
          </a:prstGeom>
          <a:solidFill>
            <a:srgbClr val="FF0000">
              <a:alpha val="2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12" name="四角形吹き出し 11">
                <a:extLst>
                  <a:ext uri="{FF2B5EF4-FFF2-40B4-BE49-F238E27FC236}">
                    <a16:creationId xmlns:a16="http://schemas.microsoft.com/office/drawing/2014/main" id="{45CE9EC3-851F-2C4C-B16A-CB4E3C91BE6F}"/>
                  </a:ext>
                </a:extLst>
              </p:cNvPr>
              <p:cNvSpPr/>
              <p:nvPr/>
            </p:nvSpPr>
            <p:spPr bwMode="auto">
              <a:xfrm>
                <a:off x="1524000" y="2647951"/>
                <a:ext cx="5257800" cy="685800"/>
              </a:xfrm>
              <a:prstGeom prst="wedgeRectCallout">
                <a:avLst>
                  <a:gd name="adj1" fmla="val -39850"/>
                  <a:gd name="adj2" fmla="val -151423"/>
                </a:avLst>
              </a:prstGeom>
              <a:solidFill>
                <a:srgbClr val="FF0000">
                  <a:alpha val="15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14:m>
                  <m:oMath xmlns:m="http://schemas.openxmlformats.org/officeDocument/2006/math">
                    <m:r>
                      <m:rPr>
                        <m:sty m:val="p"/>
                      </m:rPr>
                      <a:rPr lang="en-US" altLang="ja-JP" sz="1600" dirty="0" smtClean="0">
                        <a:latin typeface="Cambria Math" panose="02040503050406030204" pitchFamily="18" charset="0"/>
                        <a:ea typeface="Cambria Math" panose="02040503050406030204" pitchFamily="18" charset="0"/>
                        <a:cs typeface="Arial" charset="0"/>
                      </a:rPr>
                      <m:t>N</m:t>
                    </m:r>
                    <m:r>
                      <a:rPr lang="en-US" altLang="ja-JP" sz="1600" b="0" i="0" dirty="0" smtClean="0">
                        <a:latin typeface="Cambria Math" panose="02040503050406030204" pitchFamily="18" charset="0"/>
                        <a:ea typeface="Cambria Math" panose="02040503050406030204" pitchFamily="18" charset="0"/>
                        <a:cs typeface="Arial" charset="0"/>
                      </a:rPr>
                      <m:t>(</m:t>
                    </m:r>
                    <m:r>
                      <a:rPr lang="en-US" altLang="ja-JP" sz="1600" i="1" dirty="0" smtClean="0">
                        <a:latin typeface="Cambria Math" panose="02040503050406030204" pitchFamily="18" charset="0"/>
                        <a:ea typeface="Cambria Math" panose="02040503050406030204" pitchFamily="18" charset="0"/>
                        <a:cs typeface="Arial" charset="0"/>
                      </a:rPr>
                      <m:t>𝜇</m:t>
                    </m:r>
                    <m:r>
                      <a:rPr lang="en-US" altLang="ja-JP" sz="1600" b="0" i="1" dirty="0" smtClean="0">
                        <a:latin typeface="Cambria Math" panose="02040503050406030204" pitchFamily="18" charset="0"/>
                        <a:ea typeface="Cambria Math" panose="02040503050406030204" pitchFamily="18" charset="0"/>
                        <a:cs typeface="Arial" charset="0"/>
                      </a:rPr>
                      <m:t>,</m:t>
                    </m:r>
                    <m:sSup>
                      <m:sSupPr>
                        <m:ctrlPr>
                          <a:rPr lang="en-US" altLang="ja-JP" sz="1600" i="1">
                            <a:latin typeface="Cambria Math" panose="02040503050406030204" pitchFamily="18" charset="0"/>
                            <a:ea typeface="Meiryo" panose="020B0604030504040204" pitchFamily="34" charset="-128"/>
                            <a:cs typeface="Arial" charset="0"/>
                          </a:rPr>
                        </m:ctrlPr>
                      </m:sSupPr>
                      <m:e>
                        <m:r>
                          <a:rPr lang="en-US" altLang="ja-JP" sz="1600" i="1">
                            <a:latin typeface="Cambria Math" panose="02040503050406030204" pitchFamily="18" charset="0"/>
                            <a:ea typeface="Cambria Math" panose="02040503050406030204" pitchFamily="18" charset="0"/>
                            <a:cs typeface="Arial" charset="0"/>
                          </a:rPr>
                          <m:t>𝜎</m:t>
                        </m:r>
                      </m:e>
                      <m:sup>
                        <m:r>
                          <a:rPr lang="en-US" altLang="ja-JP" sz="1600" i="1">
                            <a:latin typeface="Cambria Math" panose="02040503050406030204" pitchFamily="18" charset="0"/>
                            <a:ea typeface="Meiryo" panose="020B0604030504040204" pitchFamily="34" charset="-128"/>
                            <a:cs typeface="Arial" charset="0"/>
                          </a:rPr>
                          <m:t>2</m:t>
                        </m:r>
                      </m:sup>
                    </m:sSup>
                    <m:r>
                      <a:rPr lang="en-US" altLang="ja-JP" sz="1600" b="0" i="1" smtClean="0">
                        <a:latin typeface="Cambria Math" panose="02040503050406030204" pitchFamily="18" charset="0"/>
                        <a:ea typeface="Meiryo" panose="020B0604030504040204" pitchFamily="34" charset="-128"/>
                        <a:cs typeface="Arial" charset="0"/>
                      </a:rPr>
                      <m:t>)</m:t>
                    </m:r>
                  </m:oMath>
                </a14:m>
                <a:r>
                  <a:rPr lang="ja-JP" altLang="en-US" sz="1600">
                    <a:latin typeface="Meiryo" panose="020B0604030504040204" pitchFamily="34" charset="-128"/>
                    <a:ea typeface="Meiryo" panose="020B0604030504040204" pitchFamily="34" charset="-128"/>
                    <a:cs typeface="Arial" charset="0"/>
                  </a:rPr>
                  <a:t> に従う母集団から</a:t>
                </a:r>
                <a14:m>
                  <m:oMath xmlns:m="http://schemas.openxmlformats.org/officeDocument/2006/math">
                    <m:r>
                      <a:rPr lang="en-US" altLang="ja-JP" sz="1600" i="1" dirty="0" smtClean="0">
                        <a:latin typeface="Cambria Math" panose="02040503050406030204" pitchFamily="18" charset="0"/>
                        <a:ea typeface="Meiryo" panose="020B0604030504040204" pitchFamily="34" charset="-128"/>
                        <a:cs typeface="Arial" charset="0"/>
                      </a:rPr>
                      <m:t>𝑛</m:t>
                    </m:r>
                  </m:oMath>
                </a14:m>
                <a:r>
                  <a:rPr lang="ja-JP" altLang="en-US" sz="1600">
                    <a:latin typeface="Meiryo" panose="020B0604030504040204" pitchFamily="34" charset="-128"/>
                    <a:ea typeface="Meiryo" panose="020B0604030504040204" pitchFamily="34" charset="-128"/>
                    <a:cs typeface="Arial" charset="0"/>
                  </a:rPr>
                  <a:t>個のサンプルが抽出された場合、統計量</a:t>
                </a:r>
                <a14:m>
                  <m:oMath xmlns:m="http://schemas.openxmlformats.org/officeDocument/2006/math">
                    <m:r>
                      <a:rPr lang="en-US" altLang="ja-JP" sz="1600" i="1" dirty="0" smtClean="0">
                        <a:latin typeface="Cambria Math" panose="02040503050406030204" pitchFamily="18" charset="0"/>
                        <a:ea typeface="Meiryo" panose="020B0604030504040204" pitchFamily="34" charset="-128"/>
                        <a:cs typeface="Arial" charset="0"/>
                      </a:rPr>
                      <m:t>𝑡</m:t>
                    </m:r>
                  </m:oMath>
                </a14:m>
                <a:r>
                  <a:rPr lang="ja-JP" altLang="en-US" sz="1600">
                    <a:latin typeface="Meiryo" panose="020B0604030504040204" pitchFamily="34" charset="-128"/>
                    <a:ea typeface="Meiryo" panose="020B0604030504040204" pitchFamily="34" charset="-128"/>
                    <a:cs typeface="Arial" charset="0"/>
                  </a:rPr>
                  <a:t>は、自由度</a:t>
                </a:r>
                <a14:m>
                  <m:oMath xmlns:m="http://schemas.openxmlformats.org/officeDocument/2006/math">
                    <m:r>
                      <a:rPr lang="en-US" altLang="ja-JP" sz="1600" i="1" dirty="0" smtClean="0">
                        <a:latin typeface="Cambria Math" panose="02040503050406030204" pitchFamily="18" charset="0"/>
                        <a:ea typeface="Meiryo" panose="020B0604030504040204" pitchFamily="34" charset="-128"/>
                        <a:cs typeface="Arial" charset="0"/>
                      </a:rPr>
                      <m:t>(</m:t>
                    </m:r>
                    <m:r>
                      <a:rPr lang="en-US" altLang="ja-JP" sz="1600" i="1" dirty="0" smtClean="0">
                        <a:latin typeface="Cambria Math" panose="02040503050406030204" pitchFamily="18" charset="0"/>
                        <a:ea typeface="Meiryo" panose="020B0604030504040204" pitchFamily="34" charset="-128"/>
                        <a:cs typeface="Arial" charset="0"/>
                      </a:rPr>
                      <m:t>𝑛</m:t>
                    </m:r>
                    <m:r>
                      <a:rPr lang="en-US" altLang="ja-JP" sz="1600" i="1" dirty="0" smtClean="0">
                        <a:latin typeface="Cambria Math" panose="02040503050406030204" pitchFamily="18" charset="0"/>
                        <a:ea typeface="Meiryo" panose="020B0604030504040204" pitchFamily="34" charset="-128"/>
                        <a:cs typeface="Arial" charset="0"/>
                      </a:rPr>
                      <m:t>−1)</m:t>
                    </m:r>
                  </m:oMath>
                </a14:m>
                <a:r>
                  <a:rPr lang="ja-JP" altLang="en-US" sz="1600">
                    <a:latin typeface="Meiryo" panose="020B0604030504040204" pitchFamily="34" charset="-128"/>
                    <a:ea typeface="Meiryo" panose="020B0604030504040204" pitchFamily="34" charset="-128"/>
                    <a:cs typeface="Arial" charset="0"/>
                  </a:rPr>
                  <a:t>の</a:t>
                </a:r>
                <a:r>
                  <a:rPr lang="en-US" altLang="ja-JP" sz="1600" dirty="0">
                    <a:latin typeface="Meiryo" panose="020B0604030504040204" pitchFamily="34" charset="-128"/>
                    <a:ea typeface="Meiryo" panose="020B0604030504040204" pitchFamily="34" charset="-128"/>
                    <a:cs typeface="Arial" charset="0"/>
                  </a:rPr>
                  <a:t>t</a:t>
                </a:r>
                <a:r>
                  <a:rPr lang="ja-JP" altLang="en-US" sz="1600">
                    <a:latin typeface="Meiryo" panose="020B0604030504040204" pitchFamily="34" charset="-128"/>
                    <a:ea typeface="Meiryo" panose="020B0604030504040204" pitchFamily="34" charset="-128"/>
                    <a:cs typeface="Arial" charset="0"/>
                  </a:rPr>
                  <a:t>分布に従う。</a:t>
                </a:r>
                <a:endParaRPr lang="en-US" altLang="ja-JP" sz="1600" dirty="0">
                  <a:latin typeface="Meiryo" panose="020B0604030504040204" pitchFamily="34" charset="-128"/>
                  <a:ea typeface="Meiryo" panose="020B0604030504040204" pitchFamily="34" charset="-128"/>
                  <a:cs typeface="Arial" charset="0"/>
                </a:endParaRPr>
              </a:p>
            </p:txBody>
          </p:sp>
        </mc:Choice>
        <mc:Fallback xmlns="">
          <p:sp>
            <p:nvSpPr>
              <p:cNvPr id="12" name="四角形吹き出し 11">
                <a:extLst>
                  <a:ext uri="{FF2B5EF4-FFF2-40B4-BE49-F238E27FC236}">
                    <a16:creationId xmlns:a16="http://schemas.microsoft.com/office/drawing/2014/main" id="{45CE9EC3-851F-2C4C-B16A-CB4E3C91BE6F}"/>
                  </a:ext>
                </a:extLst>
              </p:cNvPr>
              <p:cNvSpPr>
                <a:spLocks noRot="1" noChangeAspect="1" noMove="1" noResize="1" noEditPoints="1" noAdjustHandles="1" noChangeArrowheads="1" noChangeShapeType="1" noTextEdit="1"/>
              </p:cNvSpPr>
              <p:nvPr/>
            </p:nvSpPr>
            <p:spPr bwMode="auto">
              <a:xfrm>
                <a:off x="1524000" y="2647951"/>
                <a:ext cx="5257800" cy="685800"/>
              </a:xfrm>
              <a:prstGeom prst="wedgeRectCallout">
                <a:avLst>
                  <a:gd name="adj1" fmla="val -39850"/>
                  <a:gd name="adj2" fmla="val -151423"/>
                </a:avLst>
              </a:prstGeom>
              <a:blipFill>
                <a:blip r:embed="rId3"/>
                <a:stretch>
                  <a:fillRect l="-723"/>
                </a:stretch>
              </a:blipFill>
              <a:ln w="9525" cap="flat" cmpd="sng" algn="ctr">
                <a:solidFill>
                  <a:schemeClr val="tx1"/>
                </a:solidFill>
                <a:prstDash val="solid"/>
                <a:round/>
                <a:headEnd type="none" w="med" len="med"/>
                <a:tailEnd type="none" w="med" len="med"/>
              </a:ln>
              <a:effectLst/>
            </p:spPr>
            <p:txBody>
              <a:bodyPr/>
              <a:lstStyle/>
              <a:p>
                <a:r>
                  <a:rPr lang="ja-JP" altLang="en-US">
                    <a:noFill/>
                  </a:rPr>
                  <a:t> </a:t>
                </a:r>
              </a:p>
            </p:txBody>
          </p:sp>
        </mc:Fallback>
      </mc:AlternateContent>
    </p:spTree>
    <p:extLst>
      <p:ext uri="{BB962C8B-B14F-4D97-AF65-F5344CB8AC3E}">
        <p14:creationId xmlns:p14="http://schemas.microsoft.com/office/powerpoint/2010/main" val="39830180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806121" y="257185"/>
            <a:ext cx="6561260" cy="465992"/>
          </a:xfrm>
        </p:spPr>
        <p:txBody>
          <a:bodyPr/>
          <a:lstStyle/>
          <a:p>
            <a:r>
              <a:rPr lang="en-US" altLang="ja-JP" b="1" dirty="0"/>
              <a:t>t</a:t>
            </a:r>
            <a:r>
              <a:rPr lang="ja-JP" altLang="en-US" b="1" dirty="0"/>
              <a:t>分布とは？</a:t>
            </a:r>
            <a:endParaRPr kumimoji="1" lang="ja-JP" altLang="en-US" dirty="0"/>
          </a:p>
        </p:txBody>
      </p:sp>
      <p:sp>
        <p:nvSpPr>
          <p:cNvPr id="15" name="正方形/長方形 14">
            <a:extLst>
              <a:ext uri="{FF2B5EF4-FFF2-40B4-BE49-F238E27FC236}">
                <a16:creationId xmlns:a16="http://schemas.microsoft.com/office/drawing/2014/main" id="{7FDEC1B5-7FB3-4C9E-90B6-B1F7202E6971}"/>
              </a:ext>
            </a:extLst>
          </p:cNvPr>
          <p:cNvSpPr/>
          <p:nvPr/>
        </p:nvSpPr>
        <p:spPr bwMode="auto">
          <a:xfrm>
            <a:off x="1219200" y="1031964"/>
            <a:ext cx="6705600" cy="138738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コンテンツ プレースホルダー 2"/>
          <p:cNvSpPr txBox="1">
            <a:spLocks/>
          </p:cNvSpPr>
          <p:nvPr/>
        </p:nvSpPr>
        <p:spPr>
          <a:xfrm>
            <a:off x="1219200" y="1143252"/>
            <a:ext cx="6421542"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（１）</a:t>
            </a:r>
            <a:r>
              <a:rPr lang="en-US" altLang="ja-JP" sz="1600" dirty="0"/>
              <a:t>t</a:t>
            </a:r>
            <a:r>
              <a:rPr lang="ja-JP" altLang="en-US" sz="1600"/>
              <a:t>分布は母平均についての推定 や検定の問題</a:t>
            </a:r>
            <a:r>
              <a:rPr lang="ja-JP" altLang="en-US" sz="1600" dirty="0"/>
              <a:t>に利用される分布。</a:t>
            </a:r>
            <a:endParaRPr lang="en-US" altLang="ja-JP" sz="1600" dirty="0"/>
          </a:p>
        </p:txBody>
      </p:sp>
      <p:sp>
        <p:nvSpPr>
          <p:cNvPr id="6" name="コンテンツ プレースホルダー 2">
            <a:extLst>
              <a:ext uri="{FF2B5EF4-FFF2-40B4-BE49-F238E27FC236}">
                <a16:creationId xmlns:a16="http://schemas.microsoft.com/office/drawing/2014/main" id="{BC84897A-CCD9-2F43-A1B4-015F989F46C1}"/>
              </a:ext>
            </a:extLst>
          </p:cNvPr>
          <p:cNvSpPr txBox="1">
            <a:spLocks/>
          </p:cNvSpPr>
          <p:nvPr/>
        </p:nvSpPr>
        <p:spPr>
          <a:xfrm>
            <a:off x="1219200" y="1452039"/>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（２）</a:t>
            </a:r>
            <a:r>
              <a:rPr lang="en-US" altLang="ja-JP" sz="1600" dirty="0"/>
              <a:t>t</a:t>
            </a:r>
            <a:r>
              <a:rPr lang="ja-JP" altLang="en-US" sz="1600"/>
              <a:t>分布は標準正規分布とよく似た形の分布で、パラメータである　　　　　　　　　　　　　　　　　　　　　「自由度」によって分布の形が変わるという特徴を持っている</a:t>
            </a:r>
            <a:endParaRPr lang="en-US" altLang="ja-JP" sz="1600" dirty="0"/>
          </a:p>
        </p:txBody>
      </p:sp>
      <p:sp>
        <p:nvSpPr>
          <p:cNvPr id="7" name="コンテンツ プレースホルダー 2">
            <a:extLst>
              <a:ext uri="{FF2B5EF4-FFF2-40B4-BE49-F238E27FC236}">
                <a16:creationId xmlns:a16="http://schemas.microsoft.com/office/drawing/2014/main" id="{F2031255-7E4F-474E-A839-961A7D5AD784}"/>
              </a:ext>
            </a:extLst>
          </p:cNvPr>
          <p:cNvSpPr txBox="1">
            <a:spLocks/>
          </p:cNvSpPr>
          <p:nvPr/>
        </p:nvSpPr>
        <p:spPr>
          <a:xfrm>
            <a:off x="1219200" y="1991537"/>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a:t>
            </a:r>
            <a:r>
              <a:rPr lang="en-US" altLang="ja-JP" sz="1600" dirty="0"/>
              <a:t>3</a:t>
            </a:r>
            <a:r>
              <a:rPr lang="ja-JP" altLang="en-US" sz="1600"/>
              <a:t>）自由度が大きくなるにつれて、標準正規分布に近づく</a:t>
            </a:r>
            <a:endParaRPr lang="en-US" altLang="ja-JP" sz="1600" dirty="0"/>
          </a:p>
        </p:txBody>
      </p:sp>
      <p:grpSp>
        <p:nvGrpSpPr>
          <p:cNvPr id="11" name="図形グループ 22">
            <a:extLst>
              <a:ext uri="{FF2B5EF4-FFF2-40B4-BE49-F238E27FC236}">
                <a16:creationId xmlns:a16="http://schemas.microsoft.com/office/drawing/2014/main" id="{CCB1F428-5797-8945-9C05-BDDDFF1D6E4C}"/>
              </a:ext>
            </a:extLst>
          </p:cNvPr>
          <p:cNvGrpSpPr/>
          <p:nvPr/>
        </p:nvGrpSpPr>
        <p:grpSpPr>
          <a:xfrm>
            <a:off x="1262327" y="2934321"/>
            <a:ext cx="2776271" cy="679764"/>
            <a:chOff x="6130904" y="2877884"/>
            <a:chExt cx="4010169" cy="1017049"/>
          </a:xfrm>
        </p:grpSpPr>
        <p:sp>
          <p:nvSpPr>
            <p:cNvPr id="12" name="テキスト ボックス 11">
              <a:extLst>
                <a:ext uri="{FF2B5EF4-FFF2-40B4-BE49-F238E27FC236}">
                  <a16:creationId xmlns:a16="http://schemas.microsoft.com/office/drawing/2014/main" id="{AE9EF286-69BE-9849-B668-70ACFC04932D}"/>
                </a:ext>
              </a:extLst>
            </p:cNvPr>
            <p:cNvSpPr txBox="1"/>
            <p:nvPr/>
          </p:nvSpPr>
          <p:spPr>
            <a:xfrm>
              <a:off x="6454789" y="2877884"/>
              <a:ext cx="3686284" cy="457035"/>
            </a:xfrm>
            <a:prstGeom prst="rect">
              <a:avLst/>
            </a:prstGeom>
            <a:noFill/>
          </p:spPr>
          <p:txBody>
            <a:bodyPr wrap="square" rtlCol="0">
              <a:spAutoFit/>
            </a:bodyPr>
            <a:lstStyle/>
            <a:p>
              <a:r>
                <a:rPr lang="en-US" altLang="ja-JP" sz="1385" dirty="0">
                  <a:latin typeface="Meiryo" charset="-128"/>
                  <a:ea typeface="Meiryo" charset="-128"/>
                  <a:cs typeface="Meiryo" charset="-128"/>
                </a:rPr>
                <a:t>t</a:t>
              </a:r>
              <a:r>
                <a:rPr lang="ja-JP" altLang="en-US" sz="1385">
                  <a:latin typeface="Meiryo" charset="-128"/>
                  <a:ea typeface="Meiryo" charset="-128"/>
                  <a:cs typeface="Meiryo" charset="-128"/>
                </a:rPr>
                <a:t>分布：サンプルサイズ＝８</a:t>
              </a:r>
              <a:endParaRPr lang="ja-JP" altLang="en-US" sz="1385" dirty="0">
                <a:latin typeface="Meiryo" charset="-128"/>
                <a:ea typeface="Meiryo" charset="-128"/>
                <a:cs typeface="Meiryo" charset="-128"/>
              </a:endParaRPr>
            </a:p>
          </p:txBody>
        </p:sp>
        <p:sp>
          <p:nvSpPr>
            <p:cNvPr id="13" name="テキスト ボックス 12">
              <a:extLst>
                <a:ext uri="{FF2B5EF4-FFF2-40B4-BE49-F238E27FC236}">
                  <a16:creationId xmlns:a16="http://schemas.microsoft.com/office/drawing/2014/main" id="{1921A1B8-D4AB-734A-8190-FF9372774AEC}"/>
                </a:ext>
              </a:extLst>
            </p:cNvPr>
            <p:cNvSpPr txBox="1"/>
            <p:nvPr/>
          </p:nvSpPr>
          <p:spPr>
            <a:xfrm>
              <a:off x="6130904" y="3437898"/>
              <a:ext cx="2997968" cy="457035"/>
            </a:xfrm>
            <a:prstGeom prst="rect">
              <a:avLst/>
            </a:prstGeom>
            <a:noFill/>
          </p:spPr>
          <p:txBody>
            <a:bodyPr wrap="square" rtlCol="0">
              <a:spAutoFit/>
            </a:bodyPr>
            <a:lstStyle/>
            <a:p>
              <a:r>
                <a:rPr lang="ja-JP" altLang="en-US" sz="1385">
                  <a:latin typeface="Meiryo" charset="-128"/>
                  <a:ea typeface="Meiryo" charset="-128"/>
                  <a:cs typeface="Meiryo" charset="-128"/>
                </a:rPr>
                <a:t>自由度７の</a:t>
              </a:r>
              <a:r>
                <a:rPr lang="en-US" altLang="ja-JP" sz="1385" dirty="0">
                  <a:latin typeface="Meiryo" charset="-128"/>
                  <a:ea typeface="Meiryo" charset="-128"/>
                  <a:cs typeface="Meiryo" charset="-128"/>
                </a:rPr>
                <a:t>t</a:t>
              </a:r>
              <a:r>
                <a:rPr lang="ja-JP" altLang="en-US" sz="1385">
                  <a:latin typeface="Meiryo" charset="-128"/>
                  <a:ea typeface="Meiryo" charset="-128"/>
                  <a:cs typeface="Meiryo" charset="-128"/>
                </a:rPr>
                <a:t>分布</a:t>
              </a:r>
              <a:endParaRPr lang="ja-JP" altLang="en-US" sz="1385" dirty="0">
                <a:latin typeface="Meiryo" charset="-128"/>
                <a:ea typeface="Meiryo" charset="-128"/>
                <a:cs typeface="Meiryo" charset="-128"/>
              </a:endParaRPr>
            </a:p>
          </p:txBody>
        </p:sp>
      </p:grpSp>
      <p:sp>
        <p:nvSpPr>
          <p:cNvPr id="14" name="テキスト ボックス 13">
            <a:extLst>
              <a:ext uri="{FF2B5EF4-FFF2-40B4-BE49-F238E27FC236}">
                <a16:creationId xmlns:a16="http://schemas.microsoft.com/office/drawing/2014/main" id="{96894805-5467-3E40-BF5D-6D5536DC3F00}"/>
              </a:ext>
            </a:extLst>
          </p:cNvPr>
          <p:cNvSpPr txBox="1"/>
          <p:nvPr/>
        </p:nvSpPr>
        <p:spPr>
          <a:xfrm>
            <a:off x="5322336" y="2473202"/>
            <a:ext cx="1561420" cy="305468"/>
          </a:xfrm>
          <a:prstGeom prst="rect">
            <a:avLst/>
          </a:prstGeom>
          <a:noFill/>
        </p:spPr>
        <p:txBody>
          <a:bodyPr wrap="square" rtlCol="0">
            <a:spAutoFit/>
          </a:bodyPr>
          <a:lstStyle/>
          <a:p>
            <a:r>
              <a:rPr lang="ja-JP" altLang="en-US" sz="1385" dirty="0">
                <a:solidFill>
                  <a:srgbClr val="FF0000"/>
                </a:solidFill>
                <a:latin typeface="Meiryo" charset="-128"/>
                <a:ea typeface="Meiryo" charset="-128"/>
                <a:cs typeface="Meiryo" charset="-128"/>
              </a:rPr>
              <a:t>正規分布</a:t>
            </a:r>
          </a:p>
        </p:txBody>
      </p:sp>
      <p:cxnSp>
        <p:nvCxnSpPr>
          <p:cNvPr id="16" name="直線矢印コネクタ 15">
            <a:extLst>
              <a:ext uri="{FF2B5EF4-FFF2-40B4-BE49-F238E27FC236}">
                <a16:creationId xmlns:a16="http://schemas.microsoft.com/office/drawing/2014/main" id="{B7E2229D-D286-E54E-BFF5-075A4BDABA11}"/>
              </a:ext>
            </a:extLst>
          </p:cNvPr>
          <p:cNvCxnSpPr>
            <a:cxnSpLocks/>
          </p:cNvCxnSpPr>
          <p:nvPr/>
        </p:nvCxnSpPr>
        <p:spPr>
          <a:xfrm flipH="1">
            <a:off x="4857750" y="2672168"/>
            <a:ext cx="719795" cy="13882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D4B953C5-081D-C744-99E2-4F0A839264FC}"/>
                  </a:ext>
                </a:extLst>
              </p:cNvPr>
              <p:cNvSpPr/>
              <p:nvPr/>
            </p:nvSpPr>
            <p:spPr>
              <a:xfrm>
                <a:off x="6145361" y="2461472"/>
                <a:ext cx="1324614" cy="3054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385" i="1">
                          <a:solidFill>
                            <a:srgbClr val="FF0000"/>
                          </a:solidFill>
                          <a:latin typeface="Cambria Math" charset="0"/>
                          <a:ea typeface="Meiryo" charset="-128"/>
                          <a:cs typeface="Meiryo" charset="-128"/>
                        </a:rPr>
                        <m:t>𝑁</m:t>
                      </m:r>
                      <m:d>
                        <m:dPr>
                          <m:ctrlPr>
                            <a:rPr lang="en-US" altLang="ja-JP" sz="1385" i="1">
                              <a:solidFill>
                                <a:srgbClr val="FF0000"/>
                              </a:solidFill>
                              <a:latin typeface="Cambria Math" panose="02040503050406030204" pitchFamily="18" charset="0"/>
                              <a:ea typeface="Meiryo" charset="-128"/>
                              <a:cs typeface="Meiryo" charset="-128"/>
                            </a:rPr>
                          </m:ctrlPr>
                        </m:dPr>
                        <m:e>
                          <m:r>
                            <a:rPr lang="en-US" altLang="ja-JP" sz="1385" i="1">
                              <a:solidFill>
                                <a:srgbClr val="FF0000"/>
                              </a:solidFill>
                              <a:latin typeface="Cambria Math" charset="0"/>
                              <a:ea typeface="Meiryo" charset="-128"/>
                              <a:cs typeface="Meiryo" charset="-128"/>
                            </a:rPr>
                            <m:t>0,1</m:t>
                          </m:r>
                        </m:e>
                      </m:d>
                    </m:oMath>
                  </m:oMathPara>
                </a14:m>
                <a:endParaRPr lang="ja-JP" altLang="en-US" sz="1385" dirty="0">
                  <a:solidFill>
                    <a:srgbClr val="FF0000"/>
                  </a:solidFill>
                  <a:latin typeface="Meiryo" charset="-128"/>
                  <a:ea typeface="Meiryo" charset="-128"/>
                  <a:cs typeface="Meiryo" charset="-128"/>
                </a:endParaRPr>
              </a:p>
            </p:txBody>
          </p:sp>
        </mc:Choice>
        <mc:Fallback xmlns="">
          <p:sp>
            <p:nvSpPr>
              <p:cNvPr id="17" name="正方形/長方形 16">
                <a:extLst>
                  <a:ext uri="{FF2B5EF4-FFF2-40B4-BE49-F238E27FC236}">
                    <a16:creationId xmlns:a16="http://schemas.microsoft.com/office/drawing/2014/main" id="{D4B953C5-081D-C744-99E2-4F0A839264FC}"/>
                  </a:ext>
                </a:extLst>
              </p:cNvPr>
              <p:cNvSpPr>
                <a:spLocks noRot="1" noChangeAspect="1" noMove="1" noResize="1" noEditPoints="1" noAdjustHandles="1" noChangeArrowheads="1" noChangeShapeType="1" noTextEdit="1"/>
              </p:cNvSpPr>
              <p:nvPr/>
            </p:nvSpPr>
            <p:spPr>
              <a:xfrm>
                <a:off x="6145361" y="2461472"/>
                <a:ext cx="1324614" cy="305468"/>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07D97F2F-4118-9842-B125-93ABE4821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04154"/>
            <a:ext cx="8991600" cy="2639346"/>
          </a:xfrm>
          <a:prstGeom prst="rect">
            <a:avLst/>
          </a:prstGeom>
        </p:spPr>
      </p:pic>
      <p:sp>
        <p:nvSpPr>
          <p:cNvPr id="19" name="テキスト ボックス 18">
            <a:extLst>
              <a:ext uri="{FF2B5EF4-FFF2-40B4-BE49-F238E27FC236}">
                <a16:creationId xmlns:a16="http://schemas.microsoft.com/office/drawing/2014/main" id="{B3F9D5C2-363D-4741-BE2E-E42D7B4AD567}"/>
              </a:ext>
            </a:extLst>
          </p:cNvPr>
          <p:cNvSpPr txBox="1"/>
          <p:nvPr/>
        </p:nvSpPr>
        <p:spPr>
          <a:xfrm>
            <a:off x="5474736" y="2625602"/>
            <a:ext cx="1561420" cy="338554"/>
          </a:xfrm>
          <a:prstGeom prst="rect">
            <a:avLst/>
          </a:prstGeom>
          <a:noFill/>
        </p:spPr>
        <p:txBody>
          <a:bodyPr wrap="square" rtlCol="0">
            <a:spAutoFit/>
          </a:bodyPr>
          <a:lstStyle/>
          <a:p>
            <a:r>
              <a:rPr lang="ja-JP" altLang="en-US" sz="1600" dirty="0">
                <a:solidFill>
                  <a:srgbClr val="FF0000"/>
                </a:solidFill>
                <a:latin typeface="Meiryo" charset="-128"/>
                <a:ea typeface="Meiryo" charset="-128"/>
                <a:cs typeface="Meiryo" charset="-128"/>
              </a:rPr>
              <a:t>正規分布</a:t>
            </a:r>
          </a:p>
        </p:txBody>
      </p:sp>
      <p:cxnSp>
        <p:nvCxnSpPr>
          <p:cNvPr id="20" name="直線矢印コネクタ 19">
            <a:extLst>
              <a:ext uri="{FF2B5EF4-FFF2-40B4-BE49-F238E27FC236}">
                <a16:creationId xmlns:a16="http://schemas.microsoft.com/office/drawing/2014/main" id="{C16B34D3-65E7-DF4D-9E1D-D998FA90610E}"/>
              </a:ext>
            </a:extLst>
          </p:cNvPr>
          <p:cNvCxnSpPr>
            <a:cxnSpLocks/>
          </p:cNvCxnSpPr>
          <p:nvPr/>
        </p:nvCxnSpPr>
        <p:spPr>
          <a:xfrm flipH="1">
            <a:off x="5010150" y="2824568"/>
            <a:ext cx="719795" cy="13882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72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2E04B9-CB7F-0745-B0E3-AF3DEBFF860F}"/>
                  </a:ext>
                </a:extLst>
              </p:cNvPr>
              <p:cNvSpPr txBox="1"/>
              <p:nvPr/>
            </p:nvSpPr>
            <p:spPr>
              <a:xfrm>
                <a:off x="5325948" y="1290743"/>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：赤の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33" name="テキスト ボックス 32">
                <a:extLst>
                  <a:ext uri="{FF2B5EF4-FFF2-40B4-BE49-F238E27FC236}">
                    <a16:creationId xmlns:a16="http://schemas.microsoft.com/office/drawing/2014/main" id="{492E04B9-CB7F-0745-B0E3-AF3DEBFF860F}"/>
                  </a:ext>
                </a:extLst>
              </p:cNvPr>
              <p:cNvSpPr txBox="1">
                <a:spLocks noRot="1" noChangeAspect="1" noMove="1" noResize="1" noEditPoints="1" noAdjustHandles="1" noChangeArrowheads="1" noChangeShapeType="1" noTextEdit="1"/>
              </p:cNvSpPr>
              <p:nvPr/>
            </p:nvSpPr>
            <p:spPr>
              <a:xfrm>
                <a:off x="5325948" y="1290743"/>
                <a:ext cx="2302104" cy="323165"/>
              </a:xfrm>
              <a:prstGeom prst="rect">
                <a:avLst/>
              </a:prstGeom>
              <a:blipFill>
                <a:blip r:embed="rId2"/>
                <a:stretch>
                  <a:fillRect t="-3846" b="-19231"/>
                </a:stretch>
              </a:blipFill>
            </p:spPr>
            <p:txBody>
              <a:bodyPr/>
              <a:lstStyle/>
              <a:p>
                <a:r>
                  <a:rPr lang="ja-JP" altLang="en-US">
                    <a:noFill/>
                  </a:rPr>
                  <a:t> </a:t>
                </a:r>
              </a:p>
            </p:txBody>
          </p:sp>
        </mc:Fallback>
      </mc:AlternateContent>
      <p:cxnSp>
        <p:nvCxnSpPr>
          <p:cNvPr id="34" name="直線コネクタ 33">
            <a:extLst>
              <a:ext uri="{FF2B5EF4-FFF2-40B4-BE49-F238E27FC236}">
                <a16:creationId xmlns:a16="http://schemas.microsoft.com/office/drawing/2014/main" id="{1135DA9E-1884-F74C-B914-7F92E916998E}"/>
              </a:ext>
            </a:extLst>
          </p:cNvPr>
          <p:cNvCxnSpPr>
            <a:cxnSpLocks/>
          </p:cNvCxnSpPr>
          <p:nvPr/>
        </p:nvCxnSpPr>
        <p:spPr bwMode="auto">
          <a:xfrm>
            <a:off x="5725886" y="3297035"/>
            <a:ext cx="2351314" cy="22564"/>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4D0A9C99-A733-0E47-98FE-1CDF77B6A922}"/>
                  </a:ext>
                </a:extLst>
              </p:cNvPr>
              <p:cNvSpPr/>
              <p:nvPr/>
            </p:nvSpPr>
            <p:spPr>
              <a:xfrm>
                <a:off x="7783399" y="3472896"/>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35" name="正方形/長方形 34">
                <a:extLst>
                  <a:ext uri="{FF2B5EF4-FFF2-40B4-BE49-F238E27FC236}">
                    <a16:creationId xmlns:a16="http://schemas.microsoft.com/office/drawing/2014/main" id="{4D0A9C99-A733-0E47-98FE-1CDF77B6A922}"/>
                  </a:ext>
                </a:extLst>
              </p:cNvPr>
              <p:cNvSpPr>
                <a:spLocks noRot="1" noChangeAspect="1" noMove="1" noResize="1" noEditPoints="1" noAdjustHandles="1" noChangeArrowheads="1" noChangeShapeType="1" noTextEdit="1"/>
              </p:cNvSpPr>
              <p:nvPr/>
            </p:nvSpPr>
            <p:spPr>
              <a:xfrm>
                <a:off x="7783399" y="3472896"/>
                <a:ext cx="413768" cy="400110"/>
              </a:xfrm>
              <a:prstGeom prst="rect">
                <a:avLst/>
              </a:prstGeom>
              <a:blipFill>
                <a:blip r:embed="rId3"/>
                <a:stretch>
                  <a:fillRect/>
                </a:stretch>
              </a:blipFill>
            </p:spPr>
            <p:txBody>
              <a:bodyPr/>
              <a:lstStyle/>
              <a:p>
                <a:r>
                  <a:rPr lang="ja-JP" altLang="en-US">
                    <a:noFill/>
                  </a:rPr>
                  <a:t> </a:t>
                </a:r>
              </a:p>
            </p:txBody>
          </p:sp>
        </mc:Fallback>
      </mc:AlternateContent>
      <p:cxnSp>
        <p:nvCxnSpPr>
          <p:cNvPr id="36" name="直線コネクタ 35">
            <a:extLst>
              <a:ext uri="{FF2B5EF4-FFF2-40B4-BE49-F238E27FC236}">
                <a16:creationId xmlns:a16="http://schemas.microsoft.com/office/drawing/2014/main" id="{3C973693-431F-504A-866E-1FB3488F4441}"/>
              </a:ext>
            </a:extLst>
          </p:cNvPr>
          <p:cNvCxnSpPr/>
          <p:nvPr/>
        </p:nvCxnSpPr>
        <p:spPr bwMode="auto">
          <a:xfrm>
            <a:off x="66294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直線コネクタ 36">
            <a:extLst>
              <a:ext uri="{FF2B5EF4-FFF2-40B4-BE49-F238E27FC236}">
                <a16:creationId xmlns:a16="http://schemas.microsoft.com/office/drawing/2014/main" id="{EDA3C680-69E8-704D-AEE6-04F86D6D5C90}"/>
              </a:ext>
            </a:extLst>
          </p:cNvPr>
          <p:cNvCxnSpPr/>
          <p:nvPr/>
        </p:nvCxnSpPr>
        <p:spPr bwMode="auto">
          <a:xfrm>
            <a:off x="73152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8" name="正方形/長方形 37">
                <a:extLst>
                  <a:ext uri="{FF2B5EF4-FFF2-40B4-BE49-F238E27FC236}">
                    <a16:creationId xmlns:a16="http://schemas.microsoft.com/office/drawing/2014/main" id="{B2B93D0E-72E2-D34B-B754-AF4F249179CF}"/>
                  </a:ext>
                </a:extLst>
              </p:cNvPr>
              <p:cNvSpPr/>
              <p:nvPr/>
            </p:nvSpPr>
            <p:spPr>
              <a:xfrm>
                <a:off x="6477000" y="348615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38" name="正方形/長方形 37">
                <a:extLst>
                  <a:ext uri="{FF2B5EF4-FFF2-40B4-BE49-F238E27FC236}">
                    <a16:creationId xmlns:a16="http://schemas.microsoft.com/office/drawing/2014/main" id="{B2B93D0E-72E2-D34B-B754-AF4F249179CF}"/>
                  </a:ext>
                </a:extLst>
              </p:cNvPr>
              <p:cNvSpPr>
                <a:spLocks noRot="1" noChangeAspect="1" noMove="1" noResize="1" noEditPoints="1" noAdjustHandles="1" noChangeArrowheads="1" noChangeShapeType="1" noTextEdit="1"/>
              </p:cNvSpPr>
              <p:nvPr/>
            </p:nvSpPr>
            <p:spPr>
              <a:xfrm>
                <a:off x="6477000" y="3486150"/>
                <a:ext cx="38504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a:extLst>
                  <a:ext uri="{FF2B5EF4-FFF2-40B4-BE49-F238E27FC236}">
                    <a16:creationId xmlns:a16="http://schemas.microsoft.com/office/drawing/2014/main" id="{30A71E28-545B-914B-89DA-3617E10FA500}"/>
                  </a:ext>
                </a:extLst>
              </p:cNvPr>
              <p:cNvSpPr/>
              <p:nvPr/>
            </p:nvSpPr>
            <p:spPr>
              <a:xfrm>
                <a:off x="7158759" y="349436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39" name="正方形/長方形 38">
                <a:extLst>
                  <a:ext uri="{FF2B5EF4-FFF2-40B4-BE49-F238E27FC236}">
                    <a16:creationId xmlns:a16="http://schemas.microsoft.com/office/drawing/2014/main" id="{30A71E28-545B-914B-89DA-3617E10FA500}"/>
                  </a:ext>
                </a:extLst>
              </p:cNvPr>
              <p:cNvSpPr>
                <a:spLocks noRot="1" noChangeAspect="1" noMove="1" noResize="1" noEditPoints="1" noAdjustHandles="1" noChangeArrowheads="1" noChangeShapeType="1" noTextEdit="1"/>
              </p:cNvSpPr>
              <p:nvPr/>
            </p:nvSpPr>
            <p:spPr>
              <a:xfrm>
                <a:off x="7158759" y="3494360"/>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a:extLst>
                  <a:ext uri="{FF2B5EF4-FFF2-40B4-BE49-F238E27FC236}">
                    <a16:creationId xmlns:a16="http://schemas.microsoft.com/office/drawing/2014/main" id="{77F0D754-DB20-0D47-B1B7-DE90948CA395}"/>
                  </a:ext>
                </a:extLst>
              </p:cNvPr>
              <p:cNvSpPr/>
              <p:nvPr/>
            </p:nvSpPr>
            <p:spPr>
              <a:xfrm>
                <a:off x="5867399" y="348615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0" name="正方形/長方形 39">
                <a:extLst>
                  <a:ext uri="{FF2B5EF4-FFF2-40B4-BE49-F238E27FC236}">
                    <a16:creationId xmlns:a16="http://schemas.microsoft.com/office/drawing/2014/main" id="{77F0D754-DB20-0D47-B1B7-DE90948CA395}"/>
                  </a:ext>
                </a:extLst>
              </p:cNvPr>
              <p:cNvSpPr>
                <a:spLocks noRot="1" noChangeAspect="1" noMove="1" noResize="1" noEditPoints="1" noAdjustHandles="1" noChangeArrowheads="1" noChangeShapeType="1" noTextEdit="1"/>
              </p:cNvSpPr>
              <p:nvPr/>
            </p:nvSpPr>
            <p:spPr>
              <a:xfrm>
                <a:off x="5867399" y="3486150"/>
                <a:ext cx="385042" cy="400110"/>
              </a:xfrm>
              <a:prstGeom prst="rect">
                <a:avLst/>
              </a:prstGeom>
              <a:blipFill>
                <a:blip r:embed="rId6"/>
                <a:stretch>
                  <a:fillRect/>
                </a:stretch>
              </a:blipFill>
            </p:spPr>
            <p:txBody>
              <a:bodyPr/>
              <a:lstStyle/>
              <a:p>
                <a:r>
                  <a:rPr lang="ja-JP" altLang="en-US">
                    <a:noFill/>
                  </a:rPr>
                  <a:t> </a:t>
                </a:r>
              </a:p>
            </p:txBody>
          </p:sp>
        </mc:Fallback>
      </mc:AlternateContent>
      <p:cxnSp>
        <p:nvCxnSpPr>
          <p:cNvPr id="41" name="直線コネクタ 40">
            <a:extLst>
              <a:ext uri="{FF2B5EF4-FFF2-40B4-BE49-F238E27FC236}">
                <a16:creationId xmlns:a16="http://schemas.microsoft.com/office/drawing/2014/main" id="{C8257DFD-B678-1747-A656-D3555282A089}"/>
              </a:ext>
            </a:extLst>
          </p:cNvPr>
          <p:cNvCxnSpPr/>
          <p:nvPr/>
        </p:nvCxnSpPr>
        <p:spPr bwMode="auto">
          <a:xfrm>
            <a:off x="60198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27289919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806121" y="257185"/>
            <a:ext cx="6561260" cy="465992"/>
          </a:xfrm>
        </p:spPr>
        <p:txBody>
          <a:bodyPr/>
          <a:lstStyle/>
          <a:p>
            <a:r>
              <a:rPr lang="en-US" altLang="ja-JP" b="1" dirty="0"/>
              <a:t>t</a:t>
            </a:r>
            <a:r>
              <a:rPr lang="ja-JP" altLang="en-US" b="1" dirty="0"/>
              <a:t>分布とは？</a:t>
            </a:r>
            <a:endParaRPr kumimoji="1" lang="ja-JP" altLang="en-US" dirty="0"/>
          </a:p>
        </p:txBody>
      </p:sp>
      <p:sp>
        <p:nvSpPr>
          <p:cNvPr id="15" name="正方形/長方形 14">
            <a:extLst>
              <a:ext uri="{FF2B5EF4-FFF2-40B4-BE49-F238E27FC236}">
                <a16:creationId xmlns:a16="http://schemas.microsoft.com/office/drawing/2014/main" id="{7FDEC1B5-7FB3-4C9E-90B6-B1F7202E6971}"/>
              </a:ext>
            </a:extLst>
          </p:cNvPr>
          <p:cNvSpPr/>
          <p:nvPr/>
        </p:nvSpPr>
        <p:spPr bwMode="auto">
          <a:xfrm>
            <a:off x="1219200" y="1031964"/>
            <a:ext cx="6705600" cy="138738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コンテンツ プレースホルダー 2"/>
          <p:cNvSpPr txBox="1">
            <a:spLocks/>
          </p:cNvSpPr>
          <p:nvPr/>
        </p:nvSpPr>
        <p:spPr>
          <a:xfrm>
            <a:off x="1219200" y="1143252"/>
            <a:ext cx="6421542"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（１）</a:t>
            </a:r>
            <a:r>
              <a:rPr lang="en-US" altLang="ja-JP" sz="1600" dirty="0"/>
              <a:t>t</a:t>
            </a:r>
            <a:r>
              <a:rPr lang="ja-JP" altLang="en-US" sz="1600"/>
              <a:t>分布は母平均についての推定 や検定の問題</a:t>
            </a:r>
            <a:r>
              <a:rPr lang="ja-JP" altLang="en-US" sz="1600" dirty="0"/>
              <a:t>に利用される分布。</a:t>
            </a:r>
            <a:endParaRPr lang="en-US" altLang="ja-JP" sz="1600" dirty="0"/>
          </a:p>
        </p:txBody>
      </p:sp>
      <p:sp>
        <p:nvSpPr>
          <p:cNvPr id="6" name="コンテンツ プレースホルダー 2">
            <a:extLst>
              <a:ext uri="{FF2B5EF4-FFF2-40B4-BE49-F238E27FC236}">
                <a16:creationId xmlns:a16="http://schemas.microsoft.com/office/drawing/2014/main" id="{BC84897A-CCD9-2F43-A1B4-015F989F46C1}"/>
              </a:ext>
            </a:extLst>
          </p:cNvPr>
          <p:cNvSpPr txBox="1">
            <a:spLocks/>
          </p:cNvSpPr>
          <p:nvPr/>
        </p:nvSpPr>
        <p:spPr>
          <a:xfrm>
            <a:off x="1219200" y="1452039"/>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（２）</a:t>
            </a:r>
            <a:r>
              <a:rPr lang="en-US" altLang="ja-JP" sz="1600" dirty="0"/>
              <a:t>t</a:t>
            </a:r>
            <a:r>
              <a:rPr lang="ja-JP" altLang="en-US" sz="1600"/>
              <a:t>分布は標準正規分布とよく似た形の分布で、パラメータである　　　　　　　　　　　　　　　　　　　　　「自由度」によって分布の形が変わるという特徴を持っている</a:t>
            </a:r>
            <a:endParaRPr lang="en-US" altLang="ja-JP" sz="1600" dirty="0"/>
          </a:p>
        </p:txBody>
      </p:sp>
      <p:sp>
        <p:nvSpPr>
          <p:cNvPr id="7" name="コンテンツ プレースホルダー 2">
            <a:extLst>
              <a:ext uri="{FF2B5EF4-FFF2-40B4-BE49-F238E27FC236}">
                <a16:creationId xmlns:a16="http://schemas.microsoft.com/office/drawing/2014/main" id="{F2031255-7E4F-474E-A839-961A7D5AD784}"/>
              </a:ext>
            </a:extLst>
          </p:cNvPr>
          <p:cNvSpPr txBox="1">
            <a:spLocks/>
          </p:cNvSpPr>
          <p:nvPr/>
        </p:nvSpPr>
        <p:spPr>
          <a:xfrm>
            <a:off x="1219200" y="1991537"/>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a:t>
            </a:r>
            <a:r>
              <a:rPr lang="en-US" altLang="ja-JP" sz="1600" dirty="0"/>
              <a:t>3</a:t>
            </a:r>
            <a:r>
              <a:rPr lang="ja-JP" altLang="en-US" sz="1600"/>
              <a:t>）自由度が大きくなるにつれて、標準正規分布に近づく</a:t>
            </a:r>
            <a:endParaRPr lang="en-US" altLang="ja-JP" sz="1600" dirty="0"/>
          </a:p>
        </p:txBody>
      </p:sp>
      <p:grpSp>
        <p:nvGrpSpPr>
          <p:cNvPr id="11" name="図形グループ 22">
            <a:extLst>
              <a:ext uri="{FF2B5EF4-FFF2-40B4-BE49-F238E27FC236}">
                <a16:creationId xmlns:a16="http://schemas.microsoft.com/office/drawing/2014/main" id="{CCB1F428-5797-8945-9C05-BDDDFF1D6E4C}"/>
              </a:ext>
            </a:extLst>
          </p:cNvPr>
          <p:cNvGrpSpPr/>
          <p:nvPr/>
        </p:nvGrpSpPr>
        <p:grpSpPr>
          <a:xfrm>
            <a:off x="1262327" y="2934321"/>
            <a:ext cx="2776271" cy="679764"/>
            <a:chOff x="6130904" y="2877884"/>
            <a:chExt cx="4010169" cy="1017049"/>
          </a:xfrm>
        </p:grpSpPr>
        <p:sp>
          <p:nvSpPr>
            <p:cNvPr id="12" name="テキスト ボックス 11">
              <a:extLst>
                <a:ext uri="{FF2B5EF4-FFF2-40B4-BE49-F238E27FC236}">
                  <a16:creationId xmlns:a16="http://schemas.microsoft.com/office/drawing/2014/main" id="{AE9EF286-69BE-9849-B668-70ACFC04932D}"/>
                </a:ext>
              </a:extLst>
            </p:cNvPr>
            <p:cNvSpPr txBox="1"/>
            <p:nvPr/>
          </p:nvSpPr>
          <p:spPr>
            <a:xfrm>
              <a:off x="6454789" y="2877884"/>
              <a:ext cx="3686284" cy="457035"/>
            </a:xfrm>
            <a:prstGeom prst="rect">
              <a:avLst/>
            </a:prstGeom>
            <a:noFill/>
          </p:spPr>
          <p:txBody>
            <a:bodyPr wrap="square" rtlCol="0">
              <a:spAutoFit/>
            </a:bodyPr>
            <a:lstStyle/>
            <a:p>
              <a:r>
                <a:rPr lang="en-US" altLang="ja-JP" sz="1385" dirty="0">
                  <a:latin typeface="Meiryo" charset="-128"/>
                  <a:ea typeface="Meiryo" charset="-128"/>
                  <a:cs typeface="Meiryo" charset="-128"/>
                </a:rPr>
                <a:t>t</a:t>
              </a:r>
              <a:r>
                <a:rPr lang="ja-JP" altLang="en-US" sz="1385">
                  <a:latin typeface="Meiryo" charset="-128"/>
                  <a:ea typeface="Meiryo" charset="-128"/>
                  <a:cs typeface="Meiryo" charset="-128"/>
                </a:rPr>
                <a:t>分布：サンプルサイズ＝８</a:t>
              </a:r>
              <a:endParaRPr lang="ja-JP" altLang="en-US" sz="1385" dirty="0">
                <a:latin typeface="Meiryo" charset="-128"/>
                <a:ea typeface="Meiryo" charset="-128"/>
                <a:cs typeface="Meiryo" charset="-128"/>
              </a:endParaRPr>
            </a:p>
          </p:txBody>
        </p:sp>
        <p:sp>
          <p:nvSpPr>
            <p:cNvPr id="13" name="テキスト ボックス 12">
              <a:extLst>
                <a:ext uri="{FF2B5EF4-FFF2-40B4-BE49-F238E27FC236}">
                  <a16:creationId xmlns:a16="http://schemas.microsoft.com/office/drawing/2014/main" id="{1921A1B8-D4AB-734A-8190-FF9372774AEC}"/>
                </a:ext>
              </a:extLst>
            </p:cNvPr>
            <p:cNvSpPr txBox="1"/>
            <p:nvPr/>
          </p:nvSpPr>
          <p:spPr>
            <a:xfrm>
              <a:off x="6130904" y="3437898"/>
              <a:ext cx="2997968" cy="457035"/>
            </a:xfrm>
            <a:prstGeom prst="rect">
              <a:avLst/>
            </a:prstGeom>
            <a:noFill/>
          </p:spPr>
          <p:txBody>
            <a:bodyPr wrap="square" rtlCol="0">
              <a:spAutoFit/>
            </a:bodyPr>
            <a:lstStyle/>
            <a:p>
              <a:r>
                <a:rPr lang="ja-JP" altLang="en-US" sz="1385">
                  <a:latin typeface="Meiryo" charset="-128"/>
                  <a:ea typeface="Meiryo" charset="-128"/>
                  <a:cs typeface="Meiryo" charset="-128"/>
                </a:rPr>
                <a:t>自由度７の</a:t>
              </a:r>
              <a:r>
                <a:rPr lang="en-US" altLang="ja-JP" sz="1385" dirty="0">
                  <a:latin typeface="Meiryo" charset="-128"/>
                  <a:ea typeface="Meiryo" charset="-128"/>
                  <a:cs typeface="Meiryo" charset="-128"/>
                </a:rPr>
                <a:t>t</a:t>
              </a:r>
              <a:r>
                <a:rPr lang="ja-JP" altLang="en-US" sz="1385">
                  <a:latin typeface="Meiryo" charset="-128"/>
                  <a:ea typeface="Meiryo" charset="-128"/>
                  <a:cs typeface="Meiryo" charset="-128"/>
                </a:rPr>
                <a:t>分布</a:t>
              </a:r>
              <a:endParaRPr lang="ja-JP" altLang="en-US" sz="1385" dirty="0">
                <a:latin typeface="Meiryo" charset="-128"/>
                <a:ea typeface="Meiryo" charset="-128"/>
                <a:cs typeface="Meiryo" charset="-128"/>
              </a:endParaRPr>
            </a:p>
          </p:txBody>
        </p:sp>
      </p:grpSp>
      <p:sp>
        <p:nvSpPr>
          <p:cNvPr id="14" name="テキスト ボックス 13">
            <a:extLst>
              <a:ext uri="{FF2B5EF4-FFF2-40B4-BE49-F238E27FC236}">
                <a16:creationId xmlns:a16="http://schemas.microsoft.com/office/drawing/2014/main" id="{96894805-5467-3E40-BF5D-6D5536DC3F00}"/>
              </a:ext>
            </a:extLst>
          </p:cNvPr>
          <p:cNvSpPr txBox="1"/>
          <p:nvPr/>
        </p:nvSpPr>
        <p:spPr>
          <a:xfrm>
            <a:off x="5322336" y="2473202"/>
            <a:ext cx="1561420" cy="305468"/>
          </a:xfrm>
          <a:prstGeom prst="rect">
            <a:avLst/>
          </a:prstGeom>
          <a:noFill/>
        </p:spPr>
        <p:txBody>
          <a:bodyPr wrap="square" rtlCol="0">
            <a:spAutoFit/>
          </a:bodyPr>
          <a:lstStyle/>
          <a:p>
            <a:r>
              <a:rPr lang="ja-JP" altLang="en-US" sz="1385" dirty="0">
                <a:solidFill>
                  <a:srgbClr val="FF0000"/>
                </a:solidFill>
                <a:latin typeface="Meiryo" charset="-128"/>
                <a:ea typeface="Meiryo" charset="-128"/>
                <a:cs typeface="Meiryo" charset="-128"/>
              </a:rPr>
              <a:t>正規分布</a:t>
            </a:r>
          </a:p>
        </p:txBody>
      </p:sp>
      <p:cxnSp>
        <p:nvCxnSpPr>
          <p:cNvPr id="16" name="直線矢印コネクタ 15">
            <a:extLst>
              <a:ext uri="{FF2B5EF4-FFF2-40B4-BE49-F238E27FC236}">
                <a16:creationId xmlns:a16="http://schemas.microsoft.com/office/drawing/2014/main" id="{B7E2229D-D286-E54E-BFF5-075A4BDABA11}"/>
              </a:ext>
            </a:extLst>
          </p:cNvPr>
          <p:cNvCxnSpPr>
            <a:cxnSpLocks/>
          </p:cNvCxnSpPr>
          <p:nvPr/>
        </p:nvCxnSpPr>
        <p:spPr>
          <a:xfrm flipH="1">
            <a:off x="4857750" y="2672168"/>
            <a:ext cx="719795" cy="13882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D4B953C5-081D-C744-99E2-4F0A839264FC}"/>
                  </a:ext>
                </a:extLst>
              </p:cNvPr>
              <p:cNvSpPr/>
              <p:nvPr/>
            </p:nvSpPr>
            <p:spPr>
              <a:xfrm>
                <a:off x="6145361" y="2461472"/>
                <a:ext cx="1324614" cy="3054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385" i="1">
                          <a:solidFill>
                            <a:srgbClr val="FF0000"/>
                          </a:solidFill>
                          <a:latin typeface="Cambria Math" charset="0"/>
                          <a:ea typeface="Meiryo" charset="-128"/>
                          <a:cs typeface="Meiryo" charset="-128"/>
                        </a:rPr>
                        <m:t>𝑁</m:t>
                      </m:r>
                      <m:d>
                        <m:dPr>
                          <m:ctrlPr>
                            <a:rPr lang="en-US" altLang="ja-JP" sz="1385" i="1">
                              <a:solidFill>
                                <a:srgbClr val="FF0000"/>
                              </a:solidFill>
                              <a:latin typeface="Cambria Math" panose="02040503050406030204" pitchFamily="18" charset="0"/>
                              <a:ea typeface="Meiryo" charset="-128"/>
                              <a:cs typeface="Meiryo" charset="-128"/>
                            </a:rPr>
                          </m:ctrlPr>
                        </m:dPr>
                        <m:e>
                          <m:r>
                            <a:rPr lang="en-US" altLang="ja-JP" sz="1385" i="1">
                              <a:solidFill>
                                <a:srgbClr val="FF0000"/>
                              </a:solidFill>
                              <a:latin typeface="Cambria Math" charset="0"/>
                              <a:ea typeface="Meiryo" charset="-128"/>
                              <a:cs typeface="Meiryo" charset="-128"/>
                            </a:rPr>
                            <m:t>0,1</m:t>
                          </m:r>
                        </m:e>
                      </m:d>
                    </m:oMath>
                  </m:oMathPara>
                </a14:m>
                <a:endParaRPr lang="ja-JP" altLang="en-US" sz="1385" dirty="0">
                  <a:solidFill>
                    <a:srgbClr val="FF0000"/>
                  </a:solidFill>
                  <a:latin typeface="Meiryo" charset="-128"/>
                  <a:ea typeface="Meiryo" charset="-128"/>
                  <a:cs typeface="Meiryo" charset="-128"/>
                </a:endParaRPr>
              </a:p>
            </p:txBody>
          </p:sp>
        </mc:Choice>
        <mc:Fallback xmlns="">
          <p:sp>
            <p:nvSpPr>
              <p:cNvPr id="17" name="正方形/長方形 16">
                <a:extLst>
                  <a:ext uri="{FF2B5EF4-FFF2-40B4-BE49-F238E27FC236}">
                    <a16:creationId xmlns:a16="http://schemas.microsoft.com/office/drawing/2014/main" id="{D4B953C5-081D-C744-99E2-4F0A839264FC}"/>
                  </a:ext>
                </a:extLst>
              </p:cNvPr>
              <p:cNvSpPr>
                <a:spLocks noRot="1" noChangeAspect="1" noMove="1" noResize="1" noEditPoints="1" noAdjustHandles="1" noChangeArrowheads="1" noChangeShapeType="1" noTextEdit="1"/>
              </p:cNvSpPr>
              <p:nvPr/>
            </p:nvSpPr>
            <p:spPr>
              <a:xfrm>
                <a:off x="6145361" y="2461472"/>
                <a:ext cx="1324614" cy="305468"/>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07D97F2F-4118-9842-B125-93ABE4821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04154"/>
            <a:ext cx="8991600" cy="2639346"/>
          </a:xfrm>
          <a:prstGeom prst="rect">
            <a:avLst/>
          </a:prstGeom>
        </p:spPr>
      </p:pic>
      <p:sp>
        <p:nvSpPr>
          <p:cNvPr id="19" name="テキスト ボックス 18">
            <a:extLst>
              <a:ext uri="{FF2B5EF4-FFF2-40B4-BE49-F238E27FC236}">
                <a16:creationId xmlns:a16="http://schemas.microsoft.com/office/drawing/2014/main" id="{B3F9D5C2-363D-4741-BE2E-E42D7B4AD567}"/>
              </a:ext>
            </a:extLst>
          </p:cNvPr>
          <p:cNvSpPr txBox="1"/>
          <p:nvPr/>
        </p:nvSpPr>
        <p:spPr>
          <a:xfrm>
            <a:off x="5474736" y="2625602"/>
            <a:ext cx="1561420" cy="338554"/>
          </a:xfrm>
          <a:prstGeom prst="rect">
            <a:avLst/>
          </a:prstGeom>
          <a:noFill/>
        </p:spPr>
        <p:txBody>
          <a:bodyPr wrap="square" rtlCol="0">
            <a:spAutoFit/>
          </a:bodyPr>
          <a:lstStyle/>
          <a:p>
            <a:r>
              <a:rPr lang="ja-JP" altLang="en-US" sz="1600" dirty="0">
                <a:solidFill>
                  <a:srgbClr val="FF0000"/>
                </a:solidFill>
                <a:latin typeface="Meiryo" charset="-128"/>
                <a:ea typeface="Meiryo" charset="-128"/>
                <a:cs typeface="Meiryo" charset="-128"/>
              </a:rPr>
              <a:t>正規分布</a:t>
            </a:r>
          </a:p>
        </p:txBody>
      </p:sp>
      <p:cxnSp>
        <p:nvCxnSpPr>
          <p:cNvPr id="20" name="直線矢印コネクタ 19">
            <a:extLst>
              <a:ext uri="{FF2B5EF4-FFF2-40B4-BE49-F238E27FC236}">
                <a16:creationId xmlns:a16="http://schemas.microsoft.com/office/drawing/2014/main" id="{C16B34D3-65E7-DF4D-9E1D-D998FA90610E}"/>
              </a:ext>
            </a:extLst>
          </p:cNvPr>
          <p:cNvCxnSpPr>
            <a:cxnSpLocks/>
          </p:cNvCxnSpPr>
          <p:nvPr/>
        </p:nvCxnSpPr>
        <p:spPr>
          <a:xfrm flipH="1">
            <a:off x="5010150" y="2824568"/>
            <a:ext cx="719795" cy="13882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49E4EE75-1071-F745-952A-F5FCA3693354}"/>
              </a:ext>
            </a:extLst>
          </p:cNvPr>
          <p:cNvSpPr/>
          <p:nvPr/>
        </p:nvSpPr>
        <p:spPr>
          <a:xfrm>
            <a:off x="1791161" y="2810839"/>
            <a:ext cx="1954381" cy="338554"/>
          </a:xfrm>
          <a:prstGeom prst="rect">
            <a:avLst/>
          </a:prstGeom>
        </p:spPr>
        <p:txBody>
          <a:bodyPr wrap="none">
            <a:spAutoFit/>
          </a:bodyPr>
          <a:lstStyle/>
          <a:p>
            <a:r>
              <a:rPr lang="ja-JP" altLang="en-US" sz="1600">
                <a:latin typeface="Meiryo" charset="-128"/>
                <a:ea typeface="Meiryo" charset="-128"/>
                <a:cs typeface="Meiryo" charset="-128"/>
              </a:rPr>
              <a:t>サンプルサイズ＝</a:t>
            </a:r>
            <a:r>
              <a:rPr lang="en-US" altLang="ja-JP" sz="1600" dirty="0">
                <a:latin typeface="Meiryo" charset="-128"/>
                <a:ea typeface="Meiryo" charset="-128"/>
                <a:cs typeface="Meiryo" charset="-128"/>
              </a:rPr>
              <a:t>6</a:t>
            </a:r>
            <a:endParaRPr lang="ja-JP" altLang="en-US" sz="1600"/>
          </a:p>
        </p:txBody>
      </p:sp>
      <p:cxnSp>
        <p:nvCxnSpPr>
          <p:cNvPr id="4" name="直線矢印コネクタ 3">
            <a:extLst>
              <a:ext uri="{FF2B5EF4-FFF2-40B4-BE49-F238E27FC236}">
                <a16:creationId xmlns:a16="http://schemas.microsoft.com/office/drawing/2014/main" id="{5DB25DE8-1FFD-0642-86CD-1552599D023E}"/>
              </a:ext>
            </a:extLst>
          </p:cNvPr>
          <p:cNvCxnSpPr/>
          <p:nvPr/>
        </p:nvCxnSpPr>
        <p:spPr bwMode="auto">
          <a:xfrm>
            <a:off x="3745542" y="3028950"/>
            <a:ext cx="674058" cy="2108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85613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806121" y="257185"/>
            <a:ext cx="6561260" cy="465992"/>
          </a:xfrm>
        </p:spPr>
        <p:txBody>
          <a:bodyPr/>
          <a:lstStyle/>
          <a:p>
            <a:r>
              <a:rPr lang="en-US" altLang="ja-JP" b="1" dirty="0"/>
              <a:t>t</a:t>
            </a:r>
            <a:r>
              <a:rPr lang="ja-JP" altLang="en-US" b="1" dirty="0"/>
              <a:t>分布とは？</a:t>
            </a:r>
            <a:endParaRPr kumimoji="1" lang="ja-JP" altLang="en-US" dirty="0"/>
          </a:p>
        </p:txBody>
      </p:sp>
      <p:sp>
        <p:nvSpPr>
          <p:cNvPr id="15" name="正方形/長方形 14">
            <a:extLst>
              <a:ext uri="{FF2B5EF4-FFF2-40B4-BE49-F238E27FC236}">
                <a16:creationId xmlns:a16="http://schemas.microsoft.com/office/drawing/2014/main" id="{7FDEC1B5-7FB3-4C9E-90B6-B1F7202E6971}"/>
              </a:ext>
            </a:extLst>
          </p:cNvPr>
          <p:cNvSpPr/>
          <p:nvPr/>
        </p:nvSpPr>
        <p:spPr bwMode="auto">
          <a:xfrm>
            <a:off x="1219200" y="1031964"/>
            <a:ext cx="6705600" cy="138738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コンテンツ プレースホルダー 2"/>
          <p:cNvSpPr txBox="1">
            <a:spLocks/>
          </p:cNvSpPr>
          <p:nvPr/>
        </p:nvSpPr>
        <p:spPr>
          <a:xfrm>
            <a:off x="1219200" y="1143252"/>
            <a:ext cx="6421542"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（１）</a:t>
            </a:r>
            <a:r>
              <a:rPr lang="en-US" altLang="ja-JP" sz="1600" dirty="0"/>
              <a:t>t</a:t>
            </a:r>
            <a:r>
              <a:rPr lang="ja-JP" altLang="en-US" sz="1600"/>
              <a:t>分布は母平均についての推定 や検定の問題</a:t>
            </a:r>
            <a:r>
              <a:rPr lang="ja-JP" altLang="en-US" sz="1600" dirty="0"/>
              <a:t>に利用される分布。</a:t>
            </a:r>
            <a:endParaRPr lang="en-US" altLang="ja-JP" sz="1600" dirty="0"/>
          </a:p>
        </p:txBody>
      </p:sp>
      <p:sp>
        <p:nvSpPr>
          <p:cNvPr id="6" name="コンテンツ プレースホルダー 2">
            <a:extLst>
              <a:ext uri="{FF2B5EF4-FFF2-40B4-BE49-F238E27FC236}">
                <a16:creationId xmlns:a16="http://schemas.microsoft.com/office/drawing/2014/main" id="{BC84897A-CCD9-2F43-A1B4-015F989F46C1}"/>
              </a:ext>
            </a:extLst>
          </p:cNvPr>
          <p:cNvSpPr txBox="1">
            <a:spLocks/>
          </p:cNvSpPr>
          <p:nvPr/>
        </p:nvSpPr>
        <p:spPr>
          <a:xfrm>
            <a:off x="1219200" y="1452039"/>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（２）</a:t>
            </a:r>
            <a:r>
              <a:rPr lang="en-US" altLang="ja-JP" sz="1600" dirty="0"/>
              <a:t>t</a:t>
            </a:r>
            <a:r>
              <a:rPr lang="ja-JP" altLang="en-US" sz="1600"/>
              <a:t>分布は標準正規分布とよく似た形の分布で、パラメータである　　　　　　　　　　　　　　　　　　　　　「自由度」によって分布の形が変わるという特徴を持っている</a:t>
            </a:r>
            <a:endParaRPr lang="en-US" altLang="ja-JP" sz="1600" dirty="0"/>
          </a:p>
        </p:txBody>
      </p:sp>
      <p:sp>
        <p:nvSpPr>
          <p:cNvPr id="7" name="コンテンツ プレースホルダー 2">
            <a:extLst>
              <a:ext uri="{FF2B5EF4-FFF2-40B4-BE49-F238E27FC236}">
                <a16:creationId xmlns:a16="http://schemas.microsoft.com/office/drawing/2014/main" id="{F2031255-7E4F-474E-A839-961A7D5AD784}"/>
              </a:ext>
            </a:extLst>
          </p:cNvPr>
          <p:cNvSpPr txBox="1">
            <a:spLocks/>
          </p:cNvSpPr>
          <p:nvPr/>
        </p:nvSpPr>
        <p:spPr>
          <a:xfrm>
            <a:off x="1219200" y="1991537"/>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a:t>
            </a:r>
            <a:r>
              <a:rPr lang="en-US" altLang="ja-JP" sz="1600" dirty="0"/>
              <a:t>3</a:t>
            </a:r>
            <a:r>
              <a:rPr lang="ja-JP" altLang="en-US" sz="1600"/>
              <a:t>）自由度が大きくなるにつれて、標準正規分布に近づく</a:t>
            </a:r>
            <a:endParaRPr lang="en-US" altLang="ja-JP" sz="1600" dirty="0"/>
          </a:p>
        </p:txBody>
      </p:sp>
      <p:grpSp>
        <p:nvGrpSpPr>
          <p:cNvPr id="11" name="図形グループ 22">
            <a:extLst>
              <a:ext uri="{FF2B5EF4-FFF2-40B4-BE49-F238E27FC236}">
                <a16:creationId xmlns:a16="http://schemas.microsoft.com/office/drawing/2014/main" id="{CCB1F428-5797-8945-9C05-BDDDFF1D6E4C}"/>
              </a:ext>
            </a:extLst>
          </p:cNvPr>
          <p:cNvGrpSpPr/>
          <p:nvPr/>
        </p:nvGrpSpPr>
        <p:grpSpPr>
          <a:xfrm>
            <a:off x="1262327" y="2934321"/>
            <a:ext cx="2776271" cy="679764"/>
            <a:chOff x="6130904" y="2877884"/>
            <a:chExt cx="4010169" cy="1017049"/>
          </a:xfrm>
        </p:grpSpPr>
        <p:sp>
          <p:nvSpPr>
            <p:cNvPr id="12" name="テキスト ボックス 11">
              <a:extLst>
                <a:ext uri="{FF2B5EF4-FFF2-40B4-BE49-F238E27FC236}">
                  <a16:creationId xmlns:a16="http://schemas.microsoft.com/office/drawing/2014/main" id="{AE9EF286-69BE-9849-B668-70ACFC04932D}"/>
                </a:ext>
              </a:extLst>
            </p:cNvPr>
            <p:cNvSpPr txBox="1"/>
            <p:nvPr/>
          </p:nvSpPr>
          <p:spPr>
            <a:xfrm>
              <a:off x="6454789" y="2877884"/>
              <a:ext cx="3686284" cy="457035"/>
            </a:xfrm>
            <a:prstGeom prst="rect">
              <a:avLst/>
            </a:prstGeom>
            <a:noFill/>
          </p:spPr>
          <p:txBody>
            <a:bodyPr wrap="square" rtlCol="0">
              <a:spAutoFit/>
            </a:bodyPr>
            <a:lstStyle/>
            <a:p>
              <a:r>
                <a:rPr lang="en-US" altLang="ja-JP" sz="1385" dirty="0">
                  <a:latin typeface="Meiryo" charset="-128"/>
                  <a:ea typeface="Meiryo" charset="-128"/>
                  <a:cs typeface="Meiryo" charset="-128"/>
                </a:rPr>
                <a:t>t</a:t>
              </a:r>
              <a:r>
                <a:rPr lang="ja-JP" altLang="en-US" sz="1385">
                  <a:latin typeface="Meiryo" charset="-128"/>
                  <a:ea typeface="Meiryo" charset="-128"/>
                  <a:cs typeface="Meiryo" charset="-128"/>
                </a:rPr>
                <a:t>分布：サンプルサイズ＝８</a:t>
              </a:r>
              <a:endParaRPr lang="ja-JP" altLang="en-US" sz="1385" dirty="0">
                <a:latin typeface="Meiryo" charset="-128"/>
                <a:ea typeface="Meiryo" charset="-128"/>
                <a:cs typeface="Meiryo" charset="-128"/>
              </a:endParaRPr>
            </a:p>
          </p:txBody>
        </p:sp>
        <p:sp>
          <p:nvSpPr>
            <p:cNvPr id="13" name="テキスト ボックス 12">
              <a:extLst>
                <a:ext uri="{FF2B5EF4-FFF2-40B4-BE49-F238E27FC236}">
                  <a16:creationId xmlns:a16="http://schemas.microsoft.com/office/drawing/2014/main" id="{1921A1B8-D4AB-734A-8190-FF9372774AEC}"/>
                </a:ext>
              </a:extLst>
            </p:cNvPr>
            <p:cNvSpPr txBox="1"/>
            <p:nvPr/>
          </p:nvSpPr>
          <p:spPr>
            <a:xfrm>
              <a:off x="6130904" y="3437898"/>
              <a:ext cx="2997968" cy="457035"/>
            </a:xfrm>
            <a:prstGeom prst="rect">
              <a:avLst/>
            </a:prstGeom>
            <a:noFill/>
          </p:spPr>
          <p:txBody>
            <a:bodyPr wrap="square" rtlCol="0">
              <a:spAutoFit/>
            </a:bodyPr>
            <a:lstStyle/>
            <a:p>
              <a:r>
                <a:rPr lang="ja-JP" altLang="en-US" sz="1385">
                  <a:latin typeface="Meiryo" charset="-128"/>
                  <a:ea typeface="Meiryo" charset="-128"/>
                  <a:cs typeface="Meiryo" charset="-128"/>
                </a:rPr>
                <a:t>自由度７の</a:t>
              </a:r>
              <a:r>
                <a:rPr lang="en-US" altLang="ja-JP" sz="1385" dirty="0">
                  <a:latin typeface="Meiryo" charset="-128"/>
                  <a:ea typeface="Meiryo" charset="-128"/>
                  <a:cs typeface="Meiryo" charset="-128"/>
                </a:rPr>
                <a:t>t</a:t>
              </a:r>
              <a:r>
                <a:rPr lang="ja-JP" altLang="en-US" sz="1385">
                  <a:latin typeface="Meiryo" charset="-128"/>
                  <a:ea typeface="Meiryo" charset="-128"/>
                  <a:cs typeface="Meiryo" charset="-128"/>
                </a:rPr>
                <a:t>分布</a:t>
              </a:r>
              <a:endParaRPr lang="ja-JP" altLang="en-US" sz="1385" dirty="0">
                <a:latin typeface="Meiryo" charset="-128"/>
                <a:ea typeface="Meiryo" charset="-128"/>
                <a:cs typeface="Meiryo" charset="-128"/>
              </a:endParaRPr>
            </a:p>
          </p:txBody>
        </p:sp>
      </p:grpSp>
      <p:sp>
        <p:nvSpPr>
          <p:cNvPr id="14" name="テキスト ボックス 13">
            <a:extLst>
              <a:ext uri="{FF2B5EF4-FFF2-40B4-BE49-F238E27FC236}">
                <a16:creationId xmlns:a16="http://schemas.microsoft.com/office/drawing/2014/main" id="{96894805-5467-3E40-BF5D-6D5536DC3F00}"/>
              </a:ext>
            </a:extLst>
          </p:cNvPr>
          <p:cNvSpPr txBox="1"/>
          <p:nvPr/>
        </p:nvSpPr>
        <p:spPr>
          <a:xfrm>
            <a:off x="5322336" y="2473202"/>
            <a:ext cx="1561420" cy="305468"/>
          </a:xfrm>
          <a:prstGeom prst="rect">
            <a:avLst/>
          </a:prstGeom>
          <a:noFill/>
        </p:spPr>
        <p:txBody>
          <a:bodyPr wrap="square" rtlCol="0">
            <a:spAutoFit/>
          </a:bodyPr>
          <a:lstStyle/>
          <a:p>
            <a:r>
              <a:rPr lang="ja-JP" altLang="en-US" sz="1385" dirty="0">
                <a:solidFill>
                  <a:srgbClr val="FF0000"/>
                </a:solidFill>
                <a:latin typeface="Meiryo" charset="-128"/>
                <a:ea typeface="Meiryo" charset="-128"/>
                <a:cs typeface="Meiryo" charset="-128"/>
              </a:rPr>
              <a:t>正規分布</a:t>
            </a:r>
          </a:p>
        </p:txBody>
      </p:sp>
      <p:cxnSp>
        <p:nvCxnSpPr>
          <p:cNvPr id="16" name="直線矢印コネクタ 15">
            <a:extLst>
              <a:ext uri="{FF2B5EF4-FFF2-40B4-BE49-F238E27FC236}">
                <a16:creationId xmlns:a16="http://schemas.microsoft.com/office/drawing/2014/main" id="{B7E2229D-D286-E54E-BFF5-075A4BDABA11}"/>
              </a:ext>
            </a:extLst>
          </p:cNvPr>
          <p:cNvCxnSpPr>
            <a:cxnSpLocks/>
          </p:cNvCxnSpPr>
          <p:nvPr/>
        </p:nvCxnSpPr>
        <p:spPr>
          <a:xfrm flipH="1">
            <a:off x="4857750" y="2672168"/>
            <a:ext cx="719795" cy="13882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D4B953C5-081D-C744-99E2-4F0A839264FC}"/>
                  </a:ext>
                </a:extLst>
              </p:cNvPr>
              <p:cNvSpPr/>
              <p:nvPr/>
            </p:nvSpPr>
            <p:spPr>
              <a:xfrm>
                <a:off x="6145361" y="2461472"/>
                <a:ext cx="1324614" cy="3054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385" i="1">
                          <a:solidFill>
                            <a:srgbClr val="FF0000"/>
                          </a:solidFill>
                          <a:latin typeface="Cambria Math" charset="0"/>
                          <a:ea typeface="Meiryo" charset="-128"/>
                          <a:cs typeface="Meiryo" charset="-128"/>
                        </a:rPr>
                        <m:t>𝑁</m:t>
                      </m:r>
                      <m:d>
                        <m:dPr>
                          <m:ctrlPr>
                            <a:rPr lang="en-US" altLang="ja-JP" sz="1385" i="1">
                              <a:solidFill>
                                <a:srgbClr val="FF0000"/>
                              </a:solidFill>
                              <a:latin typeface="Cambria Math" panose="02040503050406030204" pitchFamily="18" charset="0"/>
                              <a:ea typeface="Meiryo" charset="-128"/>
                              <a:cs typeface="Meiryo" charset="-128"/>
                            </a:rPr>
                          </m:ctrlPr>
                        </m:dPr>
                        <m:e>
                          <m:r>
                            <a:rPr lang="en-US" altLang="ja-JP" sz="1385" i="1">
                              <a:solidFill>
                                <a:srgbClr val="FF0000"/>
                              </a:solidFill>
                              <a:latin typeface="Cambria Math" charset="0"/>
                              <a:ea typeface="Meiryo" charset="-128"/>
                              <a:cs typeface="Meiryo" charset="-128"/>
                            </a:rPr>
                            <m:t>0,1</m:t>
                          </m:r>
                        </m:e>
                      </m:d>
                    </m:oMath>
                  </m:oMathPara>
                </a14:m>
                <a:endParaRPr lang="ja-JP" altLang="en-US" sz="1385" dirty="0">
                  <a:solidFill>
                    <a:srgbClr val="FF0000"/>
                  </a:solidFill>
                  <a:latin typeface="Meiryo" charset="-128"/>
                  <a:ea typeface="Meiryo" charset="-128"/>
                  <a:cs typeface="Meiryo" charset="-128"/>
                </a:endParaRPr>
              </a:p>
            </p:txBody>
          </p:sp>
        </mc:Choice>
        <mc:Fallback xmlns="">
          <p:sp>
            <p:nvSpPr>
              <p:cNvPr id="17" name="正方形/長方形 16">
                <a:extLst>
                  <a:ext uri="{FF2B5EF4-FFF2-40B4-BE49-F238E27FC236}">
                    <a16:creationId xmlns:a16="http://schemas.microsoft.com/office/drawing/2014/main" id="{D4B953C5-081D-C744-99E2-4F0A839264FC}"/>
                  </a:ext>
                </a:extLst>
              </p:cNvPr>
              <p:cNvSpPr>
                <a:spLocks noRot="1" noChangeAspect="1" noMove="1" noResize="1" noEditPoints="1" noAdjustHandles="1" noChangeArrowheads="1" noChangeShapeType="1" noTextEdit="1"/>
              </p:cNvSpPr>
              <p:nvPr/>
            </p:nvSpPr>
            <p:spPr>
              <a:xfrm>
                <a:off x="6145361" y="2461472"/>
                <a:ext cx="1324614" cy="305468"/>
              </a:xfrm>
              <a:prstGeom prst="rect">
                <a:avLst/>
              </a:prstGeom>
              <a:blipFill>
                <a:blip r:embed="rId3"/>
                <a:stretch>
                  <a:fillRect/>
                </a:stretch>
              </a:blipFill>
            </p:spPr>
            <p:txBody>
              <a:bodyPr/>
              <a:lstStyle/>
              <a:p>
                <a:r>
                  <a:rPr lang="ja-JP" altLang="en-US">
                    <a:noFill/>
                  </a:rPr>
                  <a:t> </a:t>
                </a:r>
              </a:p>
            </p:txBody>
          </p:sp>
        </mc:Fallback>
      </mc:AlternateContent>
      <p:pic>
        <p:nvPicPr>
          <p:cNvPr id="18" name="図 17">
            <a:extLst>
              <a:ext uri="{FF2B5EF4-FFF2-40B4-BE49-F238E27FC236}">
                <a16:creationId xmlns:a16="http://schemas.microsoft.com/office/drawing/2014/main" id="{07D97F2F-4118-9842-B125-93ABE4821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04154"/>
            <a:ext cx="8991600" cy="2639346"/>
          </a:xfrm>
          <a:prstGeom prst="rect">
            <a:avLst/>
          </a:prstGeom>
        </p:spPr>
      </p:pic>
      <p:sp>
        <p:nvSpPr>
          <p:cNvPr id="19" name="テキスト ボックス 18">
            <a:extLst>
              <a:ext uri="{FF2B5EF4-FFF2-40B4-BE49-F238E27FC236}">
                <a16:creationId xmlns:a16="http://schemas.microsoft.com/office/drawing/2014/main" id="{B3F9D5C2-363D-4741-BE2E-E42D7B4AD567}"/>
              </a:ext>
            </a:extLst>
          </p:cNvPr>
          <p:cNvSpPr txBox="1"/>
          <p:nvPr/>
        </p:nvSpPr>
        <p:spPr>
          <a:xfrm>
            <a:off x="5474736" y="2625602"/>
            <a:ext cx="1561420" cy="338554"/>
          </a:xfrm>
          <a:prstGeom prst="rect">
            <a:avLst/>
          </a:prstGeom>
          <a:noFill/>
        </p:spPr>
        <p:txBody>
          <a:bodyPr wrap="square" rtlCol="0">
            <a:spAutoFit/>
          </a:bodyPr>
          <a:lstStyle/>
          <a:p>
            <a:r>
              <a:rPr lang="ja-JP" altLang="en-US" sz="1600" dirty="0">
                <a:solidFill>
                  <a:srgbClr val="FF0000"/>
                </a:solidFill>
                <a:latin typeface="Meiryo" charset="-128"/>
                <a:ea typeface="Meiryo" charset="-128"/>
                <a:cs typeface="Meiryo" charset="-128"/>
              </a:rPr>
              <a:t>正規分布</a:t>
            </a:r>
          </a:p>
        </p:txBody>
      </p:sp>
      <p:cxnSp>
        <p:nvCxnSpPr>
          <p:cNvPr id="20" name="直線矢印コネクタ 19">
            <a:extLst>
              <a:ext uri="{FF2B5EF4-FFF2-40B4-BE49-F238E27FC236}">
                <a16:creationId xmlns:a16="http://schemas.microsoft.com/office/drawing/2014/main" id="{C16B34D3-65E7-DF4D-9E1D-D998FA90610E}"/>
              </a:ext>
            </a:extLst>
          </p:cNvPr>
          <p:cNvCxnSpPr>
            <a:cxnSpLocks/>
          </p:cNvCxnSpPr>
          <p:nvPr/>
        </p:nvCxnSpPr>
        <p:spPr>
          <a:xfrm flipH="1">
            <a:off x="5010150" y="2824568"/>
            <a:ext cx="719795" cy="13882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49E4EE75-1071-F745-952A-F5FCA3693354}"/>
              </a:ext>
            </a:extLst>
          </p:cNvPr>
          <p:cNvSpPr/>
          <p:nvPr/>
        </p:nvSpPr>
        <p:spPr>
          <a:xfrm>
            <a:off x="1791161" y="2810839"/>
            <a:ext cx="1954381" cy="338554"/>
          </a:xfrm>
          <a:prstGeom prst="rect">
            <a:avLst/>
          </a:prstGeom>
        </p:spPr>
        <p:txBody>
          <a:bodyPr wrap="none">
            <a:spAutoFit/>
          </a:bodyPr>
          <a:lstStyle/>
          <a:p>
            <a:r>
              <a:rPr lang="ja-JP" altLang="en-US" sz="1600">
                <a:latin typeface="Meiryo" charset="-128"/>
                <a:ea typeface="Meiryo" charset="-128"/>
                <a:cs typeface="Meiryo" charset="-128"/>
              </a:rPr>
              <a:t>サンプルサイズ＝</a:t>
            </a:r>
            <a:r>
              <a:rPr lang="en-US" altLang="ja-JP" sz="1600" dirty="0">
                <a:latin typeface="Meiryo" charset="-128"/>
                <a:ea typeface="Meiryo" charset="-128"/>
                <a:cs typeface="Meiryo" charset="-128"/>
              </a:rPr>
              <a:t>6</a:t>
            </a:r>
            <a:endParaRPr lang="ja-JP" altLang="en-US" sz="1600"/>
          </a:p>
        </p:txBody>
      </p:sp>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4647B657-893E-164D-8027-4A53DFD91731}"/>
                  </a:ext>
                </a:extLst>
              </p:cNvPr>
              <p:cNvSpPr/>
              <p:nvPr/>
            </p:nvSpPr>
            <p:spPr>
              <a:xfrm>
                <a:off x="1915634" y="3152627"/>
                <a:ext cx="1699504" cy="338554"/>
              </a:xfrm>
              <a:prstGeom prst="rect">
                <a:avLst/>
              </a:prstGeom>
            </p:spPr>
            <p:txBody>
              <a:bodyPr wrap="none">
                <a:spAutoFit/>
              </a:bodyPr>
              <a:lstStyle/>
              <a:p>
                <a:r>
                  <a:rPr lang="ja-JP" altLang="en-US" sz="1600">
                    <a:latin typeface="Meiryo" charset="-128"/>
                    <a:ea typeface="Meiryo" charset="-128"/>
                    <a:cs typeface="Meiryo" charset="-128"/>
                  </a:rPr>
                  <a:t>自由度５の</a:t>
                </a:r>
                <a14:m>
                  <m:oMath xmlns:m="http://schemas.openxmlformats.org/officeDocument/2006/math">
                    <m:r>
                      <a:rPr lang="en-US" altLang="ja-JP" sz="1600" i="1" dirty="0" smtClean="0">
                        <a:latin typeface="Cambria Math" panose="02040503050406030204" pitchFamily="18" charset="0"/>
                        <a:ea typeface="Meiryo" charset="-128"/>
                        <a:cs typeface="Meiryo" charset="-128"/>
                      </a:rPr>
                      <m:t>𝑡</m:t>
                    </m:r>
                  </m:oMath>
                </a14:m>
                <a:r>
                  <a:rPr lang="ja-JP" altLang="en-US" sz="1600">
                    <a:latin typeface="Meiryo" charset="-128"/>
                    <a:ea typeface="Meiryo" charset="-128"/>
                    <a:cs typeface="Meiryo" charset="-128"/>
                  </a:rPr>
                  <a:t>分布</a:t>
                </a:r>
                <a:endParaRPr lang="ja-JP" altLang="en-US" sz="1600"/>
              </a:p>
            </p:txBody>
          </p:sp>
        </mc:Choice>
        <mc:Fallback xmlns="">
          <p:sp>
            <p:nvSpPr>
              <p:cNvPr id="21" name="正方形/長方形 20">
                <a:extLst>
                  <a:ext uri="{FF2B5EF4-FFF2-40B4-BE49-F238E27FC236}">
                    <a16:creationId xmlns:a16="http://schemas.microsoft.com/office/drawing/2014/main" id="{4647B657-893E-164D-8027-4A53DFD91731}"/>
                  </a:ext>
                </a:extLst>
              </p:cNvPr>
              <p:cNvSpPr>
                <a:spLocks noRot="1" noChangeAspect="1" noMove="1" noResize="1" noEditPoints="1" noAdjustHandles="1" noChangeArrowheads="1" noChangeShapeType="1" noTextEdit="1"/>
              </p:cNvSpPr>
              <p:nvPr/>
            </p:nvSpPr>
            <p:spPr>
              <a:xfrm>
                <a:off x="1915634" y="3152627"/>
                <a:ext cx="1699504" cy="338554"/>
              </a:xfrm>
              <a:prstGeom prst="rect">
                <a:avLst/>
              </a:prstGeom>
              <a:blipFill>
                <a:blip r:embed="rId5"/>
                <a:stretch>
                  <a:fillRect l="-1481" t="-3571" r="-1481" b="-21429"/>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3A833DFC-8961-0342-B293-DE5EF40D7A9A}"/>
              </a:ext>
            </a:extLst>
          </p:cNvPr>
          <p:cNvCxnSpPr/>
          <p:nvPr/>
        </p:nvCxnSpPr>
        <p:spPr bwMode="auto">
          <a:xfrm>
            <a:off x="3745542" y="3028950"/>
            <a:ext cx="674058" cy="2108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2074511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806121" y="257185"/>
            <a:ext cx="6561260" cy="465992"/>
          </a:xfrm>
        </p:spPr>
        <p:txBody>
          <a:bodyPr/>
          <a:lstStyle/>
          <a:p>
            <a:r>
              <a:rPr lang="en-US" altLang="ja-JP" b="1" dirty="0"/>
              <a:t>t</a:t>
            </a:r>
            <a:r>
              <a:rPr lang="ja-JP" altLang="en-US" b="1" dirty="0"/>
              <a:t>分布とは？</a:t>
            </a:r>
            <a:endParaRPr kumimoji="1" lang="ja-JP" altLang="en-US" dirty="0"/>
          </a:p>
        </p:txBody>
      </p:sp>
      <p:sp>
        <p:nvSpPr>
          <p:cNvPr id="15" name="正方形/長方形 14">
            <a:extLst>
              <a:ext uri="{FF2B5EF4-FFF2-40B4-BE49-F238E27FC236}">
                <a16:creationId xmlns:a16="http://schemas.microsoft.com/office/drawing/2014/main" id="{7FDEC1B5-7FB3-4C9E-90B6-B1F7202E6971}"/>
              </a:ext>
            </a:extLst>
          </p:cNvPr>
          <p:cNvSpPr/>
          <p:nvPr/>
        </p:nvSpPr>
        <p:spPr bwMode="auto">
          <a:xfrm>
            <a:off x="1219200" y="1031964"/>
            <a:ext cx="6705600" cy="138738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コンテンツ プレースホルダー 2"/>
          <p:cNvSpPr txBox="1">
            <a:spLocks/>
          </p:cNvSpPr>
          <p:nvPr/>
        </p:nvSpPr>
        <p:spPr>
          <a:xfrm>
            <a:off x="1219200" y="1143252"/>
            <a:ext cx="6421542"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（１）</a:t>
            </a:r>
            <a:r>
              <a:rPr lang="en-US" altLang="ja-JP" sz="1600" dirty="0"/>
              <a:t>t</a:t>
            </a:r>
            <a:r>
              <a:rPr lang="ja-JP" altLang="en-US" sz="1600"/>
              <a:t>分布は母平均についての推定 や検定の問題</a:t>
            </a:r>
            <a:r>
              <a:rPr lang="ja-JP" altLang="en-US" sz="1600" dirty="0"/>
              <a:t>に利用される分布。</a:t>
            </a:r>
            <a:endParaRPr lang="en-US" altLang="ja-JP" sz="1600" dirty="0"/>
          </a:p>
        </p:txBody>
      </p:sp>
      <p:sp>
        <p:nvSpPr>
          <p:cNvPr id="6" name="コンテンツ プレースホルダー 2">
            <a:extLst>
              <a:ext uri="{FF2B5EF4-FFF2-40B4-BE49-F238E27FC236}">
                <a16:creationId xmlns:a16="http://schemas.microsoft.com/office/drawing/2014/main" id="{BC84897A-CCD9-2F43-A1B4-015F989F46C1}"/>
              </a:ext>
            </a:extLst>
          </p:cNvPr>
          <p:cNvSpPr txBox="1">
            <a:spLocks/>
          </p:cNvSpPr>
          <p:nvPr/>
        </p:nvSpPr>
        <p:spPr>
          <a:xfrm>
            <a:off x="1219200" y="1452039"/>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（２）</a:t>
            </a:r>
            <a:r>
              <a:rPr lang="en-US" altLang="ja-JP" sz="1600" dirty="0"/>
              <a:t>t</a:t>
            </a:r>
            <a:r>
              <a:rPr lang="ja-JP" altLang="en-US" sz="1600"/>
              <a:t>分布は標準正規分布とよく似た形の分布で、パラメータである　　　　　　　　　　　　　　　　　　　　　「自由度」によって分布の形が変わるという特徴を持っている</a:t>
            </a:r>
            <a:endParaRPr lang="en-US" altLang="ja-JP" sz="1600" dirty="0"/>
          </a:p>
        </p:txBody>
      </p:sp>
      <p:sp>
        <p:nvSpPr>
          <p:cNvPr id="7" name="コンテンツ プレースホルダー 2">
            <a:extLst>
              <a:ext uri="{FF2B5EF4-FFF2-40B4-BE49-F238E27FC236}">
                <a16:creationId xmlns:a16="http://schemas.microsoft.com/office/drawing/2014/main" id="{F2031255-7E4F-474E-A839-961A7D5AD784}"/>
              </a:ext>
            </a:extLst>
          </p:cNvPr>
          <p:cNvSpPr txBox="1">
            <a:spLocks/>
          </p:cNvSpPr>
          <p:nvPr/>
        </p:nvSpPr>
        <p:spPr>
          <a:xfrm>
            <a:off x="1219200" y="1991537"/>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a:t>
            </a:r>
            <a:r>
              <a:rPr lang="en-US" altLang="ja-JP" sz="1600" dirty="0"/>
              <a:t>3</a:t>
            </a:r>
            <a:r>
              <a:rPr lang="ja-JP" altLang="en-US" sz="1600"/>
              <a:t>）自由度が大きくなるにつれて、標準正規分布に近づく</a:t>
            </a:r>
            <a:endParaRPr lang="en-US" altLang="ja-JP" sz="1600" dirty="0"/>
          </a:p>
        </p:txBody>
      </p:sp>
      <p:pic>
        <p:nvPicPr>
          <p:cNvPr id="4" name="図 3">
            <a:extLst>
              <a:ext uri="{FF2B5EF4-FFF2-40B4-BE49-F238E27FC236}">
                <a16:creationId xmlns:a16="http://schemas.microsoft.com/office/drawing/2014/main" id="{49E44559-5402-8A40-A72E-72A72DEA3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92423"/>
            <a:ext cx="9067800" cy="2672661"/>
          </a:xfrm>
          <a:prstGeom prst="rect">
            <a:avLst/>
          </a:prstGeom>
        </p:spPr>
      </p:pic>
      <p:sp>
        <p:nvSpPr>
          <p:cNvPr id="10" name="テキスト ボックス 9">
            <a:extLst>
              <a:ext uri="{FF2B5EF4-FFF2-40B4-BE49-F238E27FC236}">
                <a16:creationId xmlns:a16="http://schemas.microsoft.com/office/drawing/2014/main" id="{19D5672A-E34F-9440-AD82-62723E62E9FB}"/>
              </a:ext>
            </a:extLst>
          </p:cNvPr>
          <p:cNvSpPr txBox="1"/>
          <p:nvPr/>
        </p:nvSpPr>
        <p:spPr>
          <a:xfrm>
            <a:off x="5474736" y="2625602"/>
            <a:ext cx="1561420" cy="338554"/>
          </a:xfrm>
          <a:prstGeom prst="rect">
            <a:avLst/>
          </a:prstGeom>
          <a:noFill/>
        </p:spPr>
        <p:txBody>
          <a:bodyPr wrap="square" rtlCol="0">
            <a:spAutoFit/>
          </a:bodyPr>
          <a:lstStyle/>
          <a:p>
            <a:r>
              <a:rPr lang="ja-JP" altLang="en-US" sz="1600" dirty="0">
                <a:solidFill>
                  <a:srgbClr val="FF0000"/>
                </a:solidFill>
                <a:latin typeface="Meiryo" charset="-128"/>
                <a:ea typeface="Meiryo" charset="-128"/>
                <a:cs typeface="Meiryo" charset="-128"/>
              </a:rPr>
              <a:t>正規分布</a:t>
            </a:r>
          </a:p>
        </p:txBody>
      </p:sp>
      <p:cxnSp>
        <p:nvCxnSpPr>
          <p:cNvPr id="11" name="直線矢印コネクタ 10">
            <a:extLst>
              <a:ext uri="{FF2B5EF4-FFF2-40B4-BE49-F238E27FC236}">
                <a16:creationId xmlns:a16="http://schemas.microsoft.com/office/drawing/2014/main" id="{BFB397EE-B187-E44C-AC9C-22C59968BF07}"/>
              </a:ext>
            </a:extLst>
          </p:cNvPr>
          <p:cNvCxnSpPr>
            <a:cxnSpLocks/>
          </p:cNvCxnSpPr>
          <p:nvPr/>
        </p:nvCxnSpPr>
        <p:spPr>
          <a:xfrm flipH="1">
            <a:off x="5010150" y="2824568"/>
            <a:ext cx="719795" cy="13882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ECC52B3-B17F-544D-B178-4D19B4FBA442}"/>
              </a:ext>
            </a:extLst>
          </p:cNvPr>
          <p:cNvSpPr/>
          <p:nvPr/>
        </p:nvSpPr>
        <p:spPr>
          <a:xfrm>
            <a:off x="1727041" y="2810839"/>
            <a:ext cx="2082621" cy="338554"/>
          </a:xfrm>
          <a:prstGeom prst="rect">
            <a:avLst/>
          </a:prstGeom>
        </p:spPr>
        <p:txBody>
          <a:bodyPr wrap="none">
            <a:spAutoFit/>
          </a:bodyPr>
          <a:lstStyle/>
          <a:p>
            <a:r>
              <a:rPr lang="ja-JP" altLang="en-US" sz="1600">
                <a:latin typeface="Meiryo" charset="-128"/>
                <a:ea typeface="Meiryo" charset="-128"/>
                <a:cs typeface="Meiryo" charset="-128"/>
              </a:rPr>
              <a:t>サンプルサイズ＝</a:t>
            </a:r>
            <a:r>
              <a:rPr lang="en-US" altLang="ja-JP" sz="1600" dirty="0">
                <a:latin typeface="Meiryo" charset="-128"/>
                <a:ea typeface="Meiryo" charset="-128"/>
                <a:cs typeface="Meiryo" charset="-128"/>
              </a:rPr>
              <a:t>11</a:t>
            </a:r>
            <a:endParaRPr lang="ja-JP" altLang="en-US" sz="160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78AE26CA-316E-9C42-80B5-A5BE88B7B6DF}"/>
                  </a:ext>
                </a:extLst>
              </p:cNvPr>
              <p:cNvSpPr/>
              <p:nvPr/>
            </p:nvSpPr>
            <p:spPr>
              <a:xfrm>
                <a:off x="1885882" y="3152627"/>
                <a:ext cx="1759008" cy="338554"/>
              </a:xfrm>
              <a:prstGeom prst="rect">
                <a:avLst/>
              </a:prstGeom>
            </p:spPr>
            <p:txBody>
              <a:bodyPr wrap="none">
                <a:spAutoFit/>
              </a:bodyPr>
              <a:lstStyle/>
              <a:p>
                <a:r>
                  <a:rPr lang="ja-JP" altLang="en-US" sz="1600">
                    <a:latin typeface="Meiryo" charset="-128"/>
                    <a:ea typeface="Meiryo" charset="-128"/>
                    <a:cs typeface="Meiryo" charset="-128"/>
                  </a:rPr>
                  <a:t>自由度</a:t>
                </a:r>
                <a:r>
                  <a:rPr lang="en-US" altLang="ja-JP" sz="1600" dirty="0">
                    <a:latin typeface="Meiryo" charset="-128"/>
                    <a:ea typeface="Meiryo" charset="-128"/>
                    <a:cs typeface="Meiryo" charset="-128"/>
                  </a:rPr>
                  <a:t>10</a:t>
                </a:r>
                <a:r>
                  <a:rPr lang="ja-JP" altLang="en-US" sz="1600">
                    <a:latin typeface="Meiryo" charset="-128"/>
                    <a:ea typeface="Meiryo" charset="-128"/>
                    <a:cs typeface="Meiryo" charset="-128"/>
                  </a:rPr>
                  <a:t>の</a:t>
                </a:r>
                <a14:m>
                  <m:oMath xmlns:m="http://schemas.openxmlformats.org/officeDocument/2006/math">
                    <m:r>
                      <a:rPr lang="en-US" altLang="ja-JP" sz="1600" i="1" dirty="0" smtClean="0">
                        <a:latin typeface="Cambria Math" panose="02040503050406030204" pitchFamily="18" charset="0"/>
                        <a:ea typeface="Meiryo" charset="-128"/>
                        <a:cs typeface="Meiryo" charset="-128"/>
                      </a:rPr>
                      <m:t>𝑡</m:t>
                    </m:r>
                  </m:oMath>
                </a14:m>
                <a:r>
                  <a:rPr lang="ja-JP" altLang="en-US" sz="1600">
                    <a:latin typeface="Meiryo" charset="-128"/>
                    <a:ea typeface="Meiryo" charset="-128"/>
                    <a:cs typeface="Meiryo" charset="-128"/>
                  </a:rPr>
                  <a:t>分布</a:t>
                </a:r>
                <a:endParaRPr lang="ja-JP" altLang="en-US" sz="1600"/>
              </a:p>
            </p:txBody>
          </p:sp>
        </mc:Choice>
        <mc:Fallback xmlns="">
          <p:sp>
            <p:nvSpPr>
              <p:cNvPr id="13" name="正方形/長方形 12">
                <a:extLst>
                  <a:ext uri="{FF2B5EF4-FFF2-40B4-BE49-F238E27FC236}">
                    <a16:creationId xmlns:a16="http://schemas.microsoft.com/office/drawing/2014/main" id="{78AE26CA-316E-9C42-80B5-A5BE88B7B6DF}"/>
                  </a:ext>
                </a:extLst>
              </p:cNvPr>
              <p:cNvSpPr>
                <a:spLocks noRot="1" noChangeAspect="1" noMove="1" noResize="1" noEditPoints="1" noAdjustHandles="1" noChangeArrowheads="1" noChangeShapeType="1" noTextEdit="1"/>
              </p:cNvSpPr>
              <p:nvPr/>
            </p:nvSpPr>
            <p:spPr>
              <a:xfrm>
                <a:off x="1885882" y="3152627"/>
                <a:ext cx="1759008" cy="338554"/>
              </a:xfrm>
              <a:prstGeom prst="rect">
                <a:avLst/>
              </a:prstGeom>
              <a:blipFill>
                <a:blip r:embed="rId4"/>
                <a:stretch>
                  <a:fillRect l="-714" t="-3571" r="-714" b="-21429"/>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E0B1DB7D-55C6-2842-AB42-5CE27739C821}"/>
              </a:ext>
            </a:extLst>
          </p:cNvPr>
          <p:cNvCxnSpPr/>
          <p:nvPr/>
        </p:nvCxnSpPr>
        <p:spPr bwMode="auto">
          <a:xfrm>
            <a:off x="3745542" y="3028950"/>
            <a:ext cx="674058" cy="2108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33033186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806121" y="257185"/>
            <a:ext cx="6561260" cy="465992"/>
          </a:xfrm>
        </p:spPr>
        <p:txBody>
          <a:bodyPr/>
          <a:lstStyle/>
          <a:p>
            <a:r>
              <a:rPr lang="en-US" altLang="ja-JP" b="1" dirty="0"/>
              <a:t>t</a:t>
            </a:r>
            <a:r>
              <a:rPr lang="ja-JP" altLang="en-US" b="1" dirty="0"/>
              <a:t>分布とは？</a:t>
            </a:r>
            <a:endParaRPr kumimoji="1" lang="ja-JP" altLang="en-US" dirty="0"/>
          </a:p>
        </p:txBody>
      </p:sp>
      <p:sp>
        <p:nvSpPr>
          <p:cNvPr id="15" name="正方形/長方形 14">
            <a:extLst>
              <a:ext uri="{FF2B5EF4-FFF2-40B4-BE49-F238E27FC236}">
                <a16:creationId xmlns:a16="http://schemas.microsoft.com/office/drawing/2014/main" id="{7FDEC1B5-7FB3-4C9E-90B6-B1F7202E6971}"/>
              </a:ext>
            </a:extLst>
          </p:cNvPr>
          <p:cNvSpPr/>
          <p:nvPr/>
        </p:nvSpPr>
        <p:spPr bwMode="auto">
          <a:xfrm>
            <a:off x="1219200" y="1031964"/>
            <a:ext cx="6705600" cy="138738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コンテンツ プレースホルダー 2"/>
          <p:cNvSpPr txBox="1">
            <a:spLocks/>
          </p:cNvSpPr>
          <p:nvPr/>
        </p:nvSpPr>
        <p:spPr>
          <a:xfrm>
            <a:off x="1219200" y="1143252"/>
            <a:ext cx="6421542"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（１）</a:t>
            </a:r>
            <a:r>
              <a:rPr lang="en-US" altLang="ja-JP" sz="1600" dirty="0"/>
              <a:t>t</a:t>
            </a:r>
            <a:r>
              <a:rPr lang="ja-JP" altLang="en-US" sz="1600"/>
              <a:t>分布は母平均についての推定 や検定の問題</a:t>
            </a:r>
            <a:r>
              <a:rPr lang="ja-JP" altLang="en-US" sz="1600" dirty="0"/>
              <a:t>に利用される分布。</a:t>
            </a:r>
            <a:endParaRPr lang="en-US" altLang="ja-JP" sz="1600" dirty="0"/>
          </a:p>
        </p:txBody>
      </p:sp>
      <p:sp>
        <p:nvSpPr>
          <p:cNvPr id="6" name="コンテンツ プレースホルダー 2">
            <a:extLst>
              <a:ext uri="{FF2B5EF4-FFF2-40B4-BE49-F238E27FC236}">
                <a16:creationId xmlns:a16="http://schemas.microsoft.com/office/drawing/2014/main" id="{BC84897A-CCD9-2F43-A1B4-015F989F46C1}"/>
              </a:ext>
            </a:extLst>
          </p:cNvPr>
          <p:cNvSpPr txBox="1">
            <a:spLocks/>
          </p:cNvSpPr>
          <p:nvPr/>
        </p:nvSpPr>
        <p:spPr>
          <a:xfrm>
            <a:off x="1219200" y="1452039"/>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（２）</a:t>
            </a:r>
            <a:r>
              <a:rPr lang="en-US" altLang="ja-JP" sz="1600" dirty="0"/>
              <a:t>t</a:t>
            </a:r>
            <a:r>
              <a:rPr lang="ja-JP" altLang="en-US" sz="1600"/>
              <a:t>分布は標準正規分布とよく似た形の分布で、パラメータである　　　　　　　　　　　　　　　　　　　　　「自由度」によって分布の形が変わるという特徴を持っている</a:t>
            </a:r>
            <a:endParaRPr lang="en-US" altLang="ja-JP" sz="1600" dirty="0"/>
          </a:p>
        </p:txBody>
      </p:sp>
      <p:sp>
        <p:nvSpPr>
          <p:cNvPr id="7" name="コンテンツ プレースホルダー 2">
            <a:extLst>
              <a:ext uri="{FF2B5EF4-FFF2-40B4-BE49-F238E27FC236}">
                <a16:creationId xmlns:a16="http://schemas.microsoft.com/office/drawing/2014/main" id="{F2031255-7E4F-474E-A839-961A7D5AD784}"/>
              </a:ext>
            </a:extLst>
          </p:cNvPr>
          <p:cNvSpPr txBox="1">
            <a:spLocks/>
          </p:cNvSpPr>
          <p:nvPr/>
        </p:nvSpPr>
        <p:spPr>
          <a:xfrm>
            <a:off x="1219200" y="1991537"/>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a:t>
            </a:r>
            <a:r>
              <a:rPr lang="en-US" altLang="ja-JP" sz="1600" dirty="0"/>
              <a:t>3</a:t>
            </a:r>
            <a:r>
              <a:rPr lang="ja-JP" altLang="en-US" sz="1600"/>
              <a:t>）自由度が大きくなるにつれて、標準正規分布に近づく</a:t>
            </a:r>
            <a:endParaRPr lang="en-US" altLang="ja-JP" sz="1600" dirty="0"/>
          </a:p>
        </p:txBody>
      </p:sp>
      <p:pic>
        <p:nvPicPr>
          <p:cNvPr id="4" name="図 3">
            <a:extLst>
              <a:ext uri="{FF2B5EF4-FFF2-40B4-BE49-F238E27FC236}">
                <a16:creationId xmlns:a16="http://schemas.microsoft.com/office/drawing/2014/main" id="{B47F0FB2-74EF-FD48-87FB-15077A4B5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92424"/>
            <a:ext cx="9144000" cy="2670126"/>
          </a:xfrm>
          <a:prstGeom prst="rect">
            <a:avLst/>
          </a:prstGeom>
        </p:spPr>
      </p:pic>
      <p:sp>
        <p:nvSpPr>
          <p:cNvPr id="10" name="テキスト ボックス 9">
            <a:extLst>
              <a:ext uri="{FF2B5EF4-FFF2-40B4-BE49-F238E27FC236}">
                <a16:creationId xmlns:a16="http://schemas.microsoft.com/office/drawing/2014/main" id="{BB74130F-A93B-8E44-A094-F98B6D735718}"/>
              </a:ext>
            </a:extLst>
          </p:cNvPr>
          <p:cNvSpPr txBox="1"/>
          <p:nvPr/>
        </p:nvSpPr>
        <p:spPr>
          <a:xfrm>
            <a:off x="5474736" y="2625602"/>
            <a:ext cx="1561420" cy="338554"/>
          </a:xfrm>
          <a:prstGeom prst="rect">
            <a:avLst/>
          </a:prstGeom>
          <a:noFill/>
        </p:spPr>
        <p:txBody>
          <a:bodyPr wrap="square" rtlCol="0">
            <a:spAutoFit/>
          </a:bodyPr>
          <a:lstStyle/>
          <a:p>
            <a:r>
              <a:rPr lang="ja-JP" altLang="en-US" sz="1600" dirty="0">
                <a:solidFill>
                  <a:srgbClr val="FF0000"/>
                </a:solidFill>
                <a:latin typeface="Meiryo" charset="-128"/>
                <a:ea typeface="Meiryo" charset="-128"/>
                <a:cs typeface="Meiryo" charset="-128"/>
              </a:rPr>
              <a:t>正規分布</a:t>
            </a:r>
          </a:p>
        </p:txBody>
      </p:sp>
      <p:cxnSp>
        <p:nvCxnSpPr>
          <p:cNvPr id="11" name="直線矢印コネクタ 10">
            <a:extLst>
              <a:ext uri="{FF2B5EF4-FFF2-40B4-BE49-F238E27FC236}">
                <a16:creationId xmlns:a16="http://schemas.microsoft.com/office/drawing/2014/main" id="{F4D23867-82F4-6940-833E-23081B72EFCB}"/>
              </a:ext>
            </a:extLst>
          </p:cNvPr>
          <p:cNvCxnSpPr>
            <a:cxnSpLocks/>
          </p:cNvCxnSpPr>
          <p:nvPr/>
        </p:nvCxnSpPr>
        <p:spPr>
          <a:xfrm flipH="1">
            <a:off x="5010150" y="2824568"/>
            <a:ext cx="719795" cy="13882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A9528F2E-D4AE-9845-91C2-2064DEEBC374}"/>
              </a:ext>
            </a:extLst>
          </p:cNvPr>
          <p:cNvSpPr/>
          <p:nvPr/>
        </p:nvSpPr>
        <p:spPr>
          <a:xfrm>
            <a:off x="1727041" y="2810839"/>
            <a:ext cx="2082621" cy="338554"/>
          </a:xfrm>
          <a:prstGeom prst="rect">
            <a:avLst/>
          </a:prstGeom>
        </p:spPr>
        <p:txBody>
          <a:bodyPr wrap="none">
            <a:spAutoFit/>
          </a:bodyPr>
          <a:lstStyle/>
          <a:p>
            <a:r>
              <a:rPr lang="ja-JP" altLang="en-US" sz="1600">
                <a:latin typeface="Meiryo" charset="-128"/>
                <a:ea typeface="Meiryo" charset="-128"/>
                <a:cs typeface="Meiryo" charset="-128"/>
              </a:rPr>
              <a:t>サンプルサイズ＝</a:t>
            </a:r>
            <a:r>
              <a:rPr lang="en-US" altLang="ja-JP" sz="1600" dirty="0">
                <a:latin typeface="Meiryo" charset="-128"/>
                <a:ea typeface="Meiryo" charset="-128"/>
                <a:cs typeface="Meiryo" charset="-128"/>
              </a:rPr>
              <a:t>26</a:t>
            </a:r>
            <a:endParaRPr lang="ja-JP" altLang="en-US" sz="160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92C6DEBD-87C7-F049-B3A3-D40D269811B9}"/>
                  </a:ext>
                </a:extLst>
              </p:cNvPr>
              <p:cNvSpPr/>
              <p:nvPr/>
            </p:nvSpPr>
            <p:spPr>
              <a:xfrm>
                <a:off x="1885882" y="3152627"/>
                <a:ext cx="1759008" cy="338554"/>
              </a:xfrm>
              <a:prstGeom prst="rect">
                <a:avLst/>
              </a:prstGeom>
            </p:spPr>
            <p:txBody>
              <a:bodyPr wrap="none">
                <a:spAutoFit/>
              </a:bodyPr>
              <a:lstStyle/>
              <a:p>
                <a:r>
                  <a:rPr lang="ja-JP" altLang="en-US" sz="1600">
                    <a:latin typeface="Meiryo" charset="-128"/>
                    <a:ea typeface="Meiryo" charset="-128"/>
                    <a:cs typeface="Meiryo" charset="-128"/>
                  </a:rPr>
                  <a:t>自由度</a:t>
                </a:r>
                <a:r>
                  <a:rPr lang="en-US" altLang="ja-JP" sz="1600" dirty="0">
                    <a:latin typeface="Meiryo" charset="-128"/>
                    <a:ea typeface="Meiryo" charset="-128"/>
                    <a:cs typeface="Meiryo" charset="-128"/>
                  </a:rPr>
                  <a:t>25</a:t>
                </a:r>
                <a:r>
                  <a:rPr lang="ja-JP" altLang="en-US" sz="1600">
                    <a:latin typeface="Meiryo" charset="-128"/>
                    <a:ea typeface="Meiryo" charset="-128"/>
                    <a:cs typeface="Meiryo" charset="-128"/>
                  </a:rPr>
                  <a:t>の</a:t>
                </a:r>
                <a14:m>
                  <m:oMath xmlns:m="http://schemas.openxmlformats.org/officeDocument/2006/math">
                    <m:r>
                      <a:rPr lang="en-US" altLang="ja-JP" sz="1600" i="1" dirty="0" smtClean="0">
                        <a:latin typeface="Cambria Math" panose="02040503050406030204" pitchFamily="18" charset="0"/>
                        <a:ea typeface="Meiryo" charset="-128"/>
                        <a:cs typeface="Meiryo" charset="-128"/>
                      </a:rPr>
                      <m:t>𝑡</m:t>
                    </m:r>
                  </m:oMath>
                </a14:m>
                <a:r>
                  <a:rPr lang="ja-JP" altLang="en-US" sz="1600">
                    <a:latin typeface="Meiryo" charset="-128"/>
                    <a:ea typeface="Meiryo" charset="-128"/>
                    <a:cs typeface="Meiryo" charset="-128"/>
                  </a:rPr>
                  <a:t>分布</a:t>
                </a:r>
                <a:endParaRPr lang="ja-JP" altLang="en-US" sz="1600"/>
              </a:p>
            </p:txBody>
          </p:sp>
        </mc:Choice>
        <mc:Fallback xmlns="">
          <p:sp>
            <p:nvSpPr>
              <p:cNvPr id="13" name="正方形/長方形 12">
                <a:extLst>
                  <a:ext uri="{FF2B5EF4-FFF2-40B4-BE49-F238E27FC236}">
                    <a16:creationId xmlns:a16="http://schemas.microsoft.com/office/drawing/2014/main" id="{92C6DEBD-87C7-F049-B3A3-D40D269811B9}"/>
                  </a:ext>
                </a:extLst>
              </p:cNvPr>
              <p:cNvSpPr>
                <a:spLocks noRot="1" noChangeAspect="1" noMove="1" noResize="1" noEditPoints="1" noAdjustHandles="1" noChangeArrowheads="1" noChangeShapeType="1" noTextEdit="1"/>
              </p:cNvSpPr>
              <p:nvPr/>
            </p:nvSpPr>
            <p:spPr>
              <a:xfrm>
                <a:off x="1885882" y="3152627"/>
                <a:ext cx="1759008" cy="338554"/>
              </a:xfrm>
              <a:prstGeom prst="rect">
                <a:avLst/>
              </a:prstGeom>
              <a:blipFill>
                <a:blip r:embed="rId4"/>
                <a:stretch>
                  <a:fillRect l="-714" t="-3571" r="-714" b="-21429"/>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D74DB069-834A-6749-912C-2B616F933FF9}"/>
              </a:ext>
            </a:extLst>
          </p:cNvPr>
          <p:cNvCxnSpPr/>
          <p:nvPr/>
        </p:nvCxnSpPr>
        <p:spPr bwMode="auto">
          <a:xfrm>
            <a:off x="3745542" y="3028950"/>
            <a:ext cx="674058" cy="2108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747049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806121" y="257185"/>
            <a:ext cx="6561260" cy="465992"/>
          </a:xfrm>
        </p:spPr>
        <p:txBody>
          <a:bodyPr/>
          <a:lstStyle/>
          <a:p>
            <a:r>
              <a:rPr lang="en-US" altLang="ja-JP" b="1" dirty="0"/>
              <a:t>t</a:t>
            </a:r>
            <a:r>
              <a:rPr lang="ja-JP" altLang="en-US" b="1" dirty="0"/>
              <a:t>分布とは？</a:t>
            </a:r>
            <a:endParaRPr kumimoji="1" lang="ja-JP" altLang="en-US" dirty="0"/>
          </a:p>
        </p:txBody>
      </p:sp>
      <p:sp>
        <p:nvSpPr>
          <p:cNvPr id="15" name="正方形/長方形 14">
            <a:extLst>
              <a:ext uri="{FF2B5EF4-FFF2-40B4-BE49-F238E27FC236}">
                <a16:creationId xmlns:a16="http://schemas.microsoft.com/office/drawing/2014/main" id="{7FDEC1B5-7FB3-4C9E-90B6-B1F7202E6971}"/>
              </a:ext>
            </a:extLst>
          </p:cNvPr>
          <p:cNvSpPr/>
          <p:nvPr/>
        </p:nvSpPr>
        <p:spPr bwMode="auto">
          <a:xfrm>
            <a:off x="1219200" y="1031964"/>
            <a:ext cx="6705600" cy="138738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コンテンツ プレースホルダー 2"/>
          <p:cNvSpPr txBox="1">
            <a:spLocks/>
          </p:cNvSpPr>
          <p:nvPr/>
        </p:nvSpPr>
        <p:spPr>
          <a:xfrm>
            <a:off x="1219200" y="1143252"/>
            <a:ext cx="6421542"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（１）</a:t>
            </a:r>
            <a:r>
              <a:rPr lang="en-US" altLang="ja-JP" sz="1600" dirty="0"/>
              <a:t>t</a:t>
            </a:r>
            <a:r>
              <a:rPr lang="ja-JP" altLang="en-US" sz="1600"/>
              <a:t>分布は母平均についての推定 や検定の問題</a:t>
            </a:r>
            <a:r>
              <a:rPr lang="ja-JP" altLang="en-US" sz="1600" dirty="0"/>
              <a:t>に利用される分布。</a:t>
            </a:r>
            <a:endParaRPr lang="en-US" altLang="ja-JP" sz="1600" dirty="0"/>
          </a:p>
        </p:txBody>
      </p:sp>
      <p:sp>
        <p:nvSpPr>
          <p:cNvPr id="6" name="コンテンツ プレースホルダー 2">
            <a:extLst>
              <a:ext uri="{FF2B5EF4-FFF2-40B4-BE49-F238E27FC236}">
                <a16:creationId xmlns:a16="http://schemas.microsoft.com/office/drawing/2014/main" id="{BC84897A-CCD9-2F43-A1B4-015F989F46C1}"/>
              </a:ext>
            </a:extLst>
          </p:cNvPr>
          <p:cNvSpPr txBox="1">
            <a:spLocks/>
          </p:cNvSpPr>
          <p:nvPr/>
        </p:nvSpPr>
        <p:spPr>
          <a:xfrm>
            <a:off x="1219200" y="1452039"/>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（２）</a:t>
            </a:r>
            <a:r>
              <a:rPr lang="en-US" altLang="ja-JP" sz="1600" dirty="0"/>
              <a:t>t</a:t>
            </a:r>
            <a:r>
              <a:rPr lang="ja-JP" altLang="en-US" sz="1600"/>
              <a:t>分布は標準正規分布とよく似た形の分布で、パラメータである　　　　　　　　　　　　　　　　　　　　　「自由度」によって分布の形が変わるという特徴を持っている</a:t>
            </a:r>
            <a:endParaRPr lang="en-US" altLang="ja-JP" sz="1600" dirty="0"/>
          </a:p>
        </p:txBody>
      </p:sp>
      <p:sp>
        <p:nvSpPr>
          <p:cNvPr id="7" name="コンテンツ プレースホルダー 2">
            <a:extLst>
              <a:ext uri="{FF2B5EF4-FFF2-40B4-BE49-F238E27FC236}">
                <a16:creationId xmlns:a16="http://schemas.microsoft.com/office/drawing/2014/main" id="{F2031255-7E4F-474E-A839-961A7D5AD784}"/>
              </a:ext>
            </a:extLst>
          </p:cNvPr>
          <p:cNvSpPr txBox="1">
            <a:spLocks/>
          </p:cNvSpPr>
          <p:nvPr/>
        </p:nvSpPr>
        <p:spPr>
          <a:xfrm>
            <a:off x="1219200" y="1991537"/>
            <a:ext cx="6705600" cy="500887"/>
          </a:xfrm>
          <a:prstGeom prst="rect">
            <a:avLst/>
          </a:prstGeom>
          <a:noFill/>
        </p:spPr>
        <p:txBody>
          <a:bodyPr vert="horz" lIns="63305" tIns="31652" rIns="63305" bIns="3165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just">
              <a:buNone/>
            </a:pPr>
            <a:r>
              <a:rPr lang="ja-JP" altLang="en-US" sz="1600"/>
              <a:t>（</a:t>
            </a:r>
            <a:r>
              <a:rPr lang="en-US" altLang="ja-JP" sz="1600" dirty="0"/>
              <a:t>3</a:t>
            </a:r>
            <a:r>
              <a:rPr lang="ja-JP" altLang="en-US" sz="1600"/>
              <a:t>）自由度が大きくなるにつれて、標準正規分布に近づく</a:t>
            </a:r>
            <a:endParaRPr lang="en-US" altLang="ja-JP" sz="1600" dirty="0"/>
          </a:p>
        </p:txBody>
      </p:sp>
      <p:pic>
        <p:nvPicPr>
          <p:cNvPr id="4" name="図 3">
            <a:extLst>
              <a:ext uri="{FF2B5EF4-FFF2-40B4-BE49-F238E27FC236}">
                <a16:creationId xmlns:a16="http://schemas.microsoft.com/office/drawing/2014/main" id="{C78AAB1F-8A31-5848-B77C-8C0EF635D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92423"/>
            <a:ext cx="9144000" cy="2655777"/>
          </a:xfrm>
          <a:prstGeom prst="rect">
            <a:avLst/>
          </a:prstGeom>
        </p:spPr>
      </p:pic>
      <p:sp>
        <p:nvSpPr>
          <p:cNvPr id="10" name="テキスト ボックス 9">
            <a:extLst>
              <a:ext uri="{FF2B5EF4-FFF2-40B4-BE49-F238E27FC236}">
                <a16:creationId xmlns:a16="http://schemas.microsoft.com/office/drawing/2014/main" id="{2EDE81D0-A772-B549-9040-A48A72EBB978}"/>
              </a:ext>
            </a:extLst>
          </p:cNvPr>
          <p:cNvSpPr txBox="1"/>
          <p:nvPr/>
        </p:nvSpPr>
        <p:spPr>
          <a:xfrm>
            <a:off x="5474736" y="2625602"/>
            <a:ext cx="1561420" cy="338554"/>
          </a:xfrm>
          <a:prstGeom prst="rect">
            <a:avLst/>
          </a:prstGeom>
          <a:noFill/>
        </p:spPr>
        <p:txBody>
          <a:bodyPr wrap="square" rtlCol="0">
            <a:spAutoFit/>
          </a:bodyPr>
          <a:lstStyle/>
          <a:p>
            <a:r>
              <a:rPr lang="ja-JP" altLang="en-US" sz="1600" dirty="0">
                <a:solidFill>
                  <a:srgbClr val="FF0000"/>
                </a:solidFill>
                <a:latin typeface="Meiryo" charset="-128"/>
                <a:ea typeface="Meiryo" charset="-128"/>
                <a:cs typeface="Meiryo" charset="-128"/>
              </a:rPr>
              <a:t>正規分布</a:t>
            </a:r>
          </a:p>
        </p:txBody>
      </p:sp>
      <p:cxnSp>
        <p:nvCxnSpPr>
          <p:cNvPr id="11" name="直線矢印コネクタ 10">
            <a:extLst>
              <a:ext uri="{FF2B5EF4-FFF2-40B4-BE49-F238E27FC236}">
                <a16:creationId xmlns:a16="http://schemas.microsoft.com/office/drawing/2014/main" id="{60EC31CD-1771-F74C-950E-3333C35057B3}"/>
              </a:ext>
            </a:extLst>
          </p:cNvPr>
          <p:cNvCxnSpPr>
            <a:cxnSpLocks/>
          </p:cNvCxnSpPr>
          <p:nvPr/>
        </p:nvCxnSpPr>
        <p:spPr>
          <a:xfrm flipH="1">
            <a:off x="5010150" y="2824568"/>
            <a:ext cx="719795" cy="13882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1480240F-77E4-D44F-BD7C-42393F80F5CB}"/>
              </a:ext>
            </a:extLst>
          </p:cNvPr>
          <p:cNvSpPr/>
          <p:nvPr/>
        </p:nvSpPr>
        <p:spPr>
          <a:xfrm>
            <a:off x="1727041" y="2810839"/>
            <a:ext cx="2082621" cy="338554"/>
          </a:xfrm>
          <a:prstGeom prst="rect">
            <a:avLst/>
          </a:prstGeom>
        </p:spPr>
        <p:txBody>
          <a:bodyPr wrap="none">
            <a:spAutoFit/>
          </a:bodyPr>
          <a:lstStyle/>
          <a:p>
            <a:r>
              <a:rPr lang="ja-JP" altLang="en-US" sz="1600">
                <a:latin typeface="Meiryo" charset="-128"/>
                <a:ea typeface="Meiryo" charset="-128"/>
                <a:cs typeface="Meiryo" charset="-128"/>
              </a:rPr>
              <a:t>サンプルサイズ＝</a:t>
            </a:r>
            <a:r>
              <a:rPr lang="en-US" altLang="ja-JP" sz="1600" dirty="0">
                <a:latin typeface="Meiryo" charset="-128"/>
                <a:ea typeface="Meiryo" charset="-128"/>
                <a:cs typeface="Meiryo" charset="-128"/>
              </a:rPr>
              <a:t>51</a:t>
            </a:r>
            <a:endParaRPr lang="ja-JP" altLang="en-US" sz="1600"/>
          </a:p>
        </p:txBody>
      </p:sp>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7FEED843-A636-A94C-A36C-1E27042AAA1D}"/>
                  </a:ext>
                </a:extLst>
              </p:cNvPr>
              <p:cNvSpPr/>
              <p:nvPr/>
            </p:nvSpPr>
            <p:spPr>
              <a:xfrm>
                <a:off x="1885882" y="3152627"/>
                <a:ext cx="1759008" cy="338554"/>
              </a:xfrm>
              <a:prstGeom prst="rect">
                <a:avLst/>
              </a:prstGeom>
            </p:spPr>
            <p:txBody>
              <a:bodyPr wrap="none">
                <a:spAutoFit/>
              </a:bodyPr>
              <a:lstStyle/>
              <a:p>
                <a:r>
                  <a:rPr lang="ja-JP" altLang="en-US" sz="1600">
                    <a:latin typeface="Meiryo" charset="-128"/>
                    <a:ea typeface="Meiryo" charset="-128"/>
                    <a:cs typeface="Meiryo" charset="-128"/>
                  </a:rPr>
                  <a:t>自由度</a:t>
                </a:r>
                <a:r>
                  <a:rPr lang="en-US" altLang="ja-JP" sz="1600" dirty="0">
                    <a:latin typeface="Meiryo" charset="-128"/>
                    <a:ea typeface="Meiryo" charset="-128"/>
                    <a:cs typeface="Meiryo" charset="-128"/>
                  </a:rPr>
                  <a:t>50</a:t>
                </a:r>
                <a:r>
                  <a:rPr lang="ja-JP" altLang="en-US" sz="1600">
                    <a:latin typeface="Meiryo" charset="-128"/>
                    <a:ea typeface="Meiryo" charset="-128"/>
                    <a:cs typeface="Meiryo" charset="-128"/>
                  </a:rPr>
                  <a:t>の</a:t>
                </a:r>
                <a14:m>
                  <m:oMath xmlns:m="http://schemas.openxmlformats.org/officeDocument/2006/math">
                    <m:r>
                      <a:rPr lang="en-US" altLang="ja-JP" sz="1600" i="1" dirty="0" smtClean="0">
                        <a:latin typeface="Cambria Math" panose="02040503050406030204" pitchFamily="18" charset="0"/>
                        <a:ea typeface="Meiryo" charset="-128"/>
                        <a:cs typeface="Meiryo" charset="-128"/>
                      </a:rPr>
                      <m:t>𝑡</m:t>
                    </m:r>
                  </m:oMath>
                </a14:m>
                <a:r>
                  <a:rPr lang="ja-JP" altLang="en-US" sz="1600">
                    <a:latin typeface="Meiryo" charset="-128"/>
                    <a:ea typeface="Meiryo" charset="-128"/>
                    <a:cs typeface="Meiryo" charset="-128"/>
                  </a:rPr>
                  <a:t>分布</a:t>
                </a:r>
                <a:endParaRPr lang="ja-JP" altLang="en-US" sz="1600"/>
              </a:p>
            </p:txBody>
          </p:sp>
        </mc:Choice>
        <mc:Fallback xmlns="">
          <p:sp>
            <p:nvSpPr>
              <p:cNvPr id="13" name="正方形/長方形 12">
                <a:extLst>
                  <a:ext uri="{FF2B5EF4-FFF2-40B4-BE49-F238E27FC236}">
                    <a16:creationId xmlns:a16="http://schemas.microsoft.com/office/drawing/2014/main" id="{7FEED843-A636-A94C-A36C-1E27042AAA1D}"/>
                  </a:ext>
                </a:extLst>
              </p:cNvPr>
              <p:cNvSpPr>
                <a:spLocks noRot="1" noChangeAspect="1" noMove="1" noResize="1" noEditPoints="1" noAdjustHandles="1" noChangeArrowheads="1" noChangeShapeType="1" noTextEdit="1"/>
              </p:cNvSpPr>
              <p:nvPr/>
            </p:nvSpPr>
            <p:spPr>
              <a:xfrm>
                <a:off x="1885882" y="3152627"/>
                <a:ext cx="1759008" cy="338554"/>
              </a:xfrm>
              <a:prstGeom prst="rect">
                <a:avLst/>
              </a:prstGeom>
              <a:blipFill>
                <a:blip r:embed="rId4"/>
                <a:stretch>
                  <a:fillRect l="-714" t="-3571" r="-714" b="-21429"/>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B342B3E5-5179-DE42-86DC-B177D71B796E}"/>
              </a:ext>
            </a:extLst>
          </p:cNvPr>
          <p:cNvCxnSpPr/>
          <p:nvPr/>
        </p:nvCxnSpPr>
        <p:spPr bwMode="auto">
          <a:xfrm>
            <a:off x="3745542" y="3028950"/>
            <a:ext cx="674058" cy="2108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1064447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3A33E7-6523-6149-A990-01FDD0B6E344}"/>
              </a:ext>
            </a:extLst>
          </p:cNvPr>
          <p:cNvSpPr>
            <a:spLocks noGrp="1"/>
          </p:cNvSpPr>
          <p:nvPr>
            <p:ph type="title"/>
          </p:nvPr>
        </p:nvSpPr>
        <p:spPr/>
        <p:txBody>
          <a:bodyPr/>
          <a:lstStyle/>
          <a:p>
            <a:r>
              <a:rPr lang="en-US" altLang="ja-JP" dirty="0"/>
              <a:t>t</a:t>
            </a:r>
            <a:r>
              <a:rPr lang="ja-JP" altLang="en-US"/>
              <a:t>分布とは？</a:t>
            </a:r>
            <a:endParaRPr kumimoji="1" lang="ja-JP" altLang="en-US"/>
          </a:p>
        </p:txBody>
      </p:sp>
      <p:pic>
        <p:nvPicPr>
          <p:cNvPr id="6" name="コンテンツ プレースホルダー 5">
            <a:extLst>
              <a:ext uri="{FF2B5EF4-FFF2-40B4-BE49-F238E27FC236}">
                <a16:creationId xmlns:a16="http://schemas.microsoft.com/office/drawing/2014/main" id="{C49E963A-F1D3-F147-84AA-E43A772C0E0C}"/>
              </a:ext>
            </a:extLst>
          </p:cNvPr>
          <p:cNvPicPr>
            <a:picLocks noGrp="1" noChangeAspect="1"/>
          </p:cNvPicPr>
          <p:nvPr>
            <p:ph idx="1"/>
          </p:nvPr>
        </p:nvPicPr>
        <p:blipFill>
          <a:blip r:embed="rId2"/>
          <a:stretch>
            <a:fillRect/>
          </a:stretch>
        </p:blipFill>
        <p:spPr/>
      </p:pic>
      <p:pic>
        <p:nvPicPr>
          <p:cNvPr id="8" name="図 7">
            <a:extLst>
              <a:ext uri="{FF2B5EF4-FFF2-40B4-BE49-F238E27FC236}">
                <a16:creationId xmlns:a16="http://schemas.microsoft.com/office/drawing/2014/main" id="{0B47DD35-F2AE-C041-A761-4D8B5DD66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0" y="819150"/>
            <a:ext cx="9119260" cy="4335978"/>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FDD3505-73EC-5D45-A5B5-F56D97D7B5E5}"/>
                  </a:ext>
                </a:extLst>
              </p:cNvPr>
              <p:cNvSpPr txBox="1"/>
              <p:nvPr/>
            </p:nvSpPr>
            <p:spPr>
              <a:xfrm>
                <a:off x="2743200" y="1352550"/>
                <a:ext cx="9860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rPr>
                        <m:t>𝑁</m:t>
                      </m:r>
                      <m:r>
                        <a:rPr kumimoji="1" lang="en-US" altLang="ja-JP" i="1" dirty="0" smtClean="0">
                          <a:latin typeface="Cambria Math" panose="02040503050406030204" pitchFamily="18" charset="0"/>
                        </a:rPr>
                        <m:t>(0,1)</m:t>
                      </m:r>
                    </m:oMath>
                  </m:oMathPara>
                </a14:m>
                <a:endParaRPr kumimoji="1" lang="ja-JP" altLang="en-US"/>
              </a:p>
            </p:txBody>
          </p:sp>
        </mc:Choice>
        <mc:Fallback xmlns="">
          <p:sp>
            <p:nvSpPr>
              <p:cNvPr id="9" name="テキスト ボックス 8">
                <a:extLst>
                  <a:ext uri="{FF2B5EF4-FFF2-40B4-BE49-F238E27FC236}">
                    <a16:creationId xmlns:a16="http://schemas.microsoft.com/office/drawing/2014/main" id="{5FDD3505-73EC-5D45-A5B5-F56D97D7B5E5}"/>
                  </a:ext>
                </a:extLst>
              </p:cNvPr>
              <p:cNvSpPr txBox="1">
                <a:spLocks noRot="1" noChangeAspect="1" noMove="1" noResize="1" noEditPoints="1" noAdjustHandles="1" noChangeArrowheads="1" noChangeShapeType="1" noTextEdit="1"/>
              </p:cNvSpPr>
              <p:nvPr/>
            </p:nvSpPr>
            <p:spPr>
              <a:xfrm>
                <a:off x="2743200" y="1352550"/>
                <a:ext cx="986039" cy="400110"/>
              </a:xfrm>
              <a:prstGeom prst="rect">
                <a:avLst/>
              </a:prstGeom>
              <a:blipFill>
                <a:blip r:embed="rId3"/>
                <a:stretch>
                  <a:fillRect b="-125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195817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891E6B-2F3C-ED43-9910-41C96B27BBDB}"/>
              </a:ext>
            </a:extLst>
          </p:cNvPr>
          <p:cNvSpPr>
            <a:spLocks noGrp="1"/>
          </p:cNvSpPr>
          <p:nvPr>
            <p:ph type="title"/>
          </p:nvPr>
        </p:nvSpPr>
        <p:spPr/>
        <p:txBody>
          <a:bodyPr/>
          <a:lstStyle/>
          <a:p>
            <a:r>
              <a:rPr lang="en-US" altLang="ja-JP" dirty="0"/>
              <a:t>t</a:t>
            </a:r>
            <a:r>
              <a:rPr lang="ja-JP" altLang="en-US"/>
              <a:t>分布とは？</a:t>
            </a:r>
            <a:endParaRPr kumimoji="1" lang="ja-JP" altLang="en-US"/>
          </a:p>
        </p:txBody>
      </p:sp>
      <p:pic>
        <p:nvPicPr>
          <p:cNvPr id="6" name="コンテンツ プレースホルダー 5">
            <a:extLst>
              <a:ext uri="{FF2B5EF4-FFF2-40B4-BE49-F238E27FC236}">
                <a16:creationId xmlns:a16="http://schemas.microsoft.com/office/drawing/2014/main" id="{B8302DD9-EBD4-754B-9999-FDD1E1F0FA1C}"/>
              </a:ext>
            </a:extLst>
          </p:cNvPr>
          <p:cNvPicPr>
            <a:picLocks noGrp="1" noChangeAspect="1"/>
          </p:cNvPicPr>
          <p:nvPr>
            <p:ph idx="1"/>
          </p:nvPr>
        </p:nvPicPr>
        <p:blipFill>
          <a:blip r:embed="rId3"/>
          <a:stretch>
            <a:fillRect/>
          </a:stretch>
        </p:blipFill>
        <p:spPr/>
      </p:pic>
      <p:pic>
        <p:nvPicPr>
          <p:cNvPr id="8" name="図 7">
            <a:extLst>
              <a:ext uri="{FF2B5EF4-FFF2-40B4-BE49-F238E27FC236}">
                <a16:creationId xmlns:a16="http://schemas.microsoft.com/office/drawing/2014/main" id="{8DFC97B0-44E7-E14A-8232-CB9D8B9EB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144000" cy="4300538"/>
          </a:xfrm>
          <a:prstGeom prst="rect">
            <a:avLst/>
          </a:prstGeom>
        </p:spPr>
      </p:pic>
      <p:sp>
        <p:nvSpPr>
          <p:cNvPr id="9" name="テキスト ボックス 8">
            <a:extLst>
              <a:ext uri="{FF2B5EF4-FFF2-40B4-BE49-F238E27FC236}">
                <a16:creationId xmlns:a16="http://schemas.microsoft.com/office/drawing/2014/main" id="{3E0F7E07-2213-2646-A6B4-A4E86DEFFF04}"/>
              </a:ext>
            </a:extLst>
          </p:cNvPr>
          <p:cNvSpPr txBox="1"/>
          <p:nvPr/>
        </p:nvSpPr>
        <p:spPr>
          <a:xfrm>
            <a:off x="4426069" y="2969419"/>
            <a:ext cx="766557"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95%</a:t>
            </a: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C8723C4-E5FD-2741-8F08-CC88B1D708E5}"/>
                  </a:ext>
                </a:extLst>
              </p:cNvPr>
              <p:cNvSpPr txBox="1"/>
              <p:nvPr/>
            </p:nvSpPr>
            <p:spPr>
              <a:xfrm>
                <a:off x="2743200" y="1352550"/>
                <a:ext cx="9860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rPr>
                        <m:t>𝑁</m:t>
                      </m:r>
                      <m:r>
                        <a:rPr kumimoji="1" lang="en-US" altLang="ja-JP" i="1" dirty="0" smtClean="0">
                          <a:latin typeface="Cambria Math" panose="02040503050406030204" pitchFamily="18" charset="0"/>
                        </a:rPr>
                        <m:t>(0,1)</m:t>
                      </m:r>
                    </m:oMath>
                  </m:oMathPara>
                </a14:m>
                <a:endParaRPr kumimoji="1" lang="ja-JP" altLang="en-US"/>
              </a:p>
            </p:txBody>
          </p:sp>
        </mc:Choice>
        <mc:Fallback xmlns="">
          <p:sp>
            <p:nvSpPr>
              <p:cNvPr id="10" name="テキスト ボックス 9">
                <a:extLst>
                  <a:ext uri="{FF2B5EF4-FFF2-40B4-BE49-F238E27FC236}">
                    <a16:creationId xmlns:a16="http://schemas.microsoft.com/office/drawing/2014/main" id="{BC8723C4-E5FD-2741-8F08-CC88B1D708E5}"/>
                  </a:ext>
                </a:extLst>
              </p:cNvPr>
              <p:cNvSpPr txBox="1">
                <a:spLocks noRot="1" noChangeAspect="1" noMove="1" noResize="1" noEditPoints="1" noAdjustHandles="1" noChangeArrowheads="1" noChangeShapeType="1" noTextEdit="1"/>
              </p:cNvSpPr>
              <p:nvPr/>
            </p:nvSpPr>
            <p:spPr>
              <a:xfrm>
                <a:off x="2743200" y="1352550"/>
                <a:ext cx="986039" cy="400110"/>
              </a:xfrm>
              <a:prstGeom prst="rect">
                <a:avLst/>
              </a:prstGeom>
              <a:blipFill>
                <a:blip r:embed="rId4"/>
                <a:stretch>
                  <a:fillRect b="-12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DCCA515-3123-A544-9914-871DA37F9B58}"/>
              </a:ext>
            </a:extLst>
          </p:cNvPr>
          <p:cNvSpPr txBox="1"/>
          <p:nvPr/>
        </p:nvSpPr>
        <p:spPr>
          <a:xfrm>
            <a:off x="6011098" y="4688653"/>
            <a:ext cx="1120821"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Z</a:t>
            </a:r>
            <a:r>
              <a:rPr kumimoji="1" lang="ja-JP" altLang="en-US">
                <a:latin typeface="Meiryo" panose="020B0604030504040204" pitchFamily="34" charset="-128"/>
                <a:ea typeface="Meiryo" panose="020B0604030504040204" pitchFamily="34" charset="-128"/>
              </a:rPr>
              <a:t>の値？</a:t>
            </a:r>
          </a:p>
        </p:txBody>
      </p:sp>
      <p:sp>
        <p:nvSpPr>
          <p:cNvPr id="12" name="テキスト ボックス 11">
            <a:extLst>
              <a:ext uri="{FF2B5EF4-FFF2-40B4-BE49-F238E27FC236}">
                <a16:creationId xmlns:a16="http://schemas.microsoft.com/office/drawing/2014/main" id="{8F34C3EB-4CB1-4742-9A53-2AD054E515BF}"/>
              </a:ext>
            </a:extLst>
          </p:cNvPr>
          <p:cNvSpPr txBox="1"/>
          <p:nvPr/>
        </p:nvSpPr>
        <p:spPr>
          <a:xfrm>
            <a:off x="2523115" y="4688653"/>
            <a:ext cx="1120821"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Z</a:t>
            </a:r>
            <a:r>
              <a:rPr kumimoji="1" lang="ja-JP" altLang="en-US">
                <a:latin typeface="Meiryo" panose="020B0604030504040204" pitchFamily="34" charset="-128"/>
                <a:ea typeface="Meiryo" panose="020B0604030504040204" pitchFamily="34" charset="-128"/>
              </a:rPr>
              <a:t>の値？</a:t>
            </a:r>
          </a:p>
        </p:txBody>
      </p:sp>
    </p:spTree>
    <p:extLst>
      <p:ext uri="{BB962C8B-B14F-4D97-AF65-F5344CB8AC3E}">
        <p14:creationId xmlns:p14="http://schemas.microsoft.com/office/powerpoint/2010/main" val="4181329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891E6B-2F3C-ED43-9910-41C96B27BBDB}"/>
              </a:ext>
            </a:extLst>
          </p:cNvPr>
          <p:cNvSpPr>
            <a:spLocks noGrp="1"/>
          </p:cNvSpPr>
          <p:nvPr>
            <p:ph type="title"/>
          </p:nvPr>
        </p:nvSpPr>
        <p:spPr/>
        <p:txBody>
          <a:bodyPr/>
          <a:lstStyle/>
          <a:p>
            <a:r>
              <a:rPr lang="en-US" altLang="ja-JP" dirty="0"/>
              <a:t>t</a:t>
            </a:r>
            <a:r>
              <a:rPr lang="ja-JP" altLang="en-US"/>
              <a:t>分布とは？</a:t>
            </a:r>
            <a:endParaRPr kumimoji="1" lang="ja-JP" altLang="en-US"/>
          </a:p>
        </p:txBody>
      </p:sp>
      <p:pic>
        <p:nvPicPr>
          <p:cNvPr id="6" name="コンテンツ プレースホルダー 5">
            <a:extLst>
              <a:ext uri="{FF2B5EF4-FFF2-40B4-BE49-F238E27FC236}">
                <a16:creationId xmlns:a16="http://schemas.microsoft.com/office/drawing/2014/main" id="{B8302DD9-EBD4-754B-9999-FDD1E1F0FA1C}"/>
              </a:ext>
            </a:extLst>
          </p:cNvPr>
          <p:cNvPicPr>
            <a:picLocks noGrp="1" noChangeAspect="1"/>
          </p:cNvPicPr>
          <p:nvPr>
            <p:ph idx="1"/>
          </p:nvPr>
        </p:nvPicPr>
        <p:blipFill>
          <a:blip r:embed="rId3"/>
          <a:stretch>
            <a:fillRect/>
          </a:stretch>
        </p:blipFill>
        <p:spPr/>
      </p:pic>
      <p:pic>
        <p:nvPicPr>
          <p:cNvPr id="8" name="図 7">
            <a:extLst>
              <a:ext uri="{FF2B5EF4-FFF2-40B4-BE49-F238E27FC236}">
                <a16:creationId xmlns:a16="http://schemas.microsoft.com/office/drawing/2014/main" id="{8DFC97B0-44E7-E14A-8232-CB9D8B9EB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144000" cy="4300538"/>
          </a:xfrm>
          <a:prstGeom prst="rect">
            <a:avLst/>
          </a:prstGeom>
        </p:spPr>
      </p:pic>
      <p:sp>
        <p:nvSpPr>
          <p:cNvPr id="9" name="テキスト ボックス 8">
            <a:extLst>
              <a:ext uri="{FF2B5EF4-FFF2-40B4-BE49-F238E27FC236}">
                <a16:creationId xmlns:a16="http://schemas.microsoft.com/office/drawing/2014/main" id="{3E0F7E07-2213-2646-A6B4-A4E86DEFFF04}"/>
              </a:ext>
            </a:extLst>
          </p:cNvPr>
          <p:cNvSpPr txBox="1"/>
          <p:nvPr/>
        </p:nvSpPr>
        <p:spPr>
          <a:xfrm>
            <a:off x="4426069" y="2969419"/>
            <a:ext cx="766557"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95%</a:t>
            </a: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C8723C4-E5FD-2741-8F08-CC88B1D708E5}"/>
                  </a:ext>
                </a:extLst>
              </p:cNvPr>
              <p:cNvSpPr txBox="1"/>
              <p:nvPr/>
            </p:nvSpPr>
            <p:spPr>
              <a:xfrm>
                <a:off x="2743200" y="1352550"/>
                <a:ext cx="9860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rPr>
                        <m:t>𝑁</m:t>
                      </m:r>
                      <m:r>
                        <a:rPr kumimoji="1" lang="en-US" altLang="ja-JP" i="1" dirty="0" smtClean="0">
                          <a:latin typeface="Cambria Math" panose="02040503050406030204" pitchFamily="18" charset="0"/>
                        </a:rPr>
                        <m:t>(0,1)</m:t>
                      </m:r>
                    </m:oMath>
                  </m:oMathPara>
                </a14:m>
                <a:endParaRPr kumimoji="1" lang="ja-JP" altLang="en-US"/>
              </a:p>
            </p:txBody>
          </p:sp>
        </mc:Choice>
        <mc:Fallback xmlns="">
          <p:sp>
            <p:nvSpPr>
              <p:cNvPr id="10" name="テキスト ボックス 9">
                <a:extLst>
                  <a:ext uri="{FF2B5EF4-FFF2-40B4-BE49-F238E27FC236}">
                    <a16:creationId xmlns:a16="http://schemas.microsoft.com/office/drawing/2014/main" id="{BC8723C4-E5FD-2741-8F08-CC88B1D708E5}"/>
                  </a:ext>
                </a:extLst>
              </p:cNvPr>
              <p:cNvSpPr txBox="1">
                <a:spLocks noRot="1" noChangeAspect="1" noMove="1" noResize="1" noEditPoints="1" noAdjustHandles="1" noChangeArrowheads="1" noChangeShapeType="1" noTextEdit="1"/>
              </p:cNvSpPr>
              <p:nvPr/>
            </p:nvSpPr>
            <p:spPr>
              <a:xfrm>
                <a:off x="2743200" y="1352550"/>
                <a:ext cx="986039" cy="400110"/>
              </a:xfrm>
              <a:prstGeom prst="rect">
                <a:avLst/>
              </a:prstGeom>
              <a:blipFill>
                <a:blip r:embed="rId4"/>
                <a:stretch>
                  <a:fillRect b="-12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DCCA515-3123-A544-9914-871DA37F9B58}"/>
              </a:ext>
            </a:extLst>
          </p:cNvPr>
          <p:cNvSpPr txBox="1"/>
          <p:nvPr/>
        </p:nvSpPr>
        <p:spPr>
          <a:xfrm>
            <a:off x="6196247" y="4688653"/>
            <a:ext cx="750526"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1.96</a:t>
            </a:r>
            <a:endParaRPr kumimoji="1" lang="ja-JP" altLang="en-US">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0CB82AC9-08A1-4742-90C0-A4D7DA07122F}"/>
              </a:ext>
            </a:extLst>
          </p:cNvPr>
          <p:cNvSpPr txBox="1"/>
          <p:nvPr/>
        </p:nvSpPr>
        <p:spPr>
          <a:xfrm>
            <a:off x="2487730" y="4719578"/>
            <a:ext cx="862737"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-1.96</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0933207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3A33E7-6523-6149-A990-01FDD0B6E344}"/>
              </a:ext>
            </a:extLst>
          </p:cNvPr>
          <p:cNvSpPr>
            <a:spLocks noGrp="1"/>
          </p:cNvSpPr>
          <p:nvPr>
            <p:ph type="title"/>
          </p:nvPr>
        </p:nvSpPr>
        <p:spPr/>
        <p:txBody>
          <a:bodyPr/>
          <a:lstStyle/>
          <a:p>
            <a:r>
              <a:rPr lang="en-US" altLang="ja-JP" dirty="0"/>
              <a:t>t</a:t>
            </a:r>
            <a:r>
              <a:rPr lang="ja-JP" altLang="en-US"/>
              <a:t>分布とは？</a:t>
            </a:r>
            <a:endParaRPr kumimoji="1" lang="ja-JP" altLang="en-US"/>
          </a:p>
        </p:txBody>
      </p:sp>
      <p:pic>
        <p:nvPicPr>
          <p:cNvPr id="6" name="コンテンツ プレースホルダー 5">
            <a:extLst>
              <a:ext uri="{FF2B5EF4-FFF2-40B4-BE49-F238E27FC236}">
                <a16:creationId xmlns:a16="http://schemas.microsoft.com/office/drawing/2014/main" id="{C49E963A-F1D3-F147-84AA-E43A772C0E0C}"/>
              </a:ext>
            </a:extLst>
          </p:cNvPr>
          <p:cNvPicPr>
            <a:picLocks noGrp="1" noChangeAspect="1"/>
          </p:cNvPicPr>
          <p:nvPr>
            <p:ph idx="1"/>
          </p:nvPr>
        </p:nvPicPr>
        <p:blipFill>
          <a:blip r:embed="rId2"/>
          <a:stretch>
            <a:fillRect/>
          </a:stretch>
        </p:blipFill>
        <p:spPr/>
      </p:pic>
      <p:pic>
        <p:nvPicPr>
          <p:cNvPr id="8" name="図 7">
            <a:extLst>
              <a:ext uri="{FF2B5EF4-FFF2-40B4-BE49-F238E27FC236}">
                <a16:creationId xmlns:a16="http://schemas.microsoft.com/office/drawing/2014/main" id="{0B47DD35-F2AE-C041-A761-4D8B5DD66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819150"/>
            <a:ext cx="7772400" cy="4335978"/>
          </a:xfrm>
          <a:prstGeom prst="rect">
            <a:avLst/>
          </a:prstGeom>
        </p:spPr>
      </p:pic>
      <p:sp>
        <p:nvSpPr>
          <p:cNvPr id="10" name="正方形/長方形 9">
            <a:extLst>
              <a:ext uri="{FF2B5EF4-FFF2-40B4-BE49-F238E27FC236}">
                <a16:creationId xmlns:a16="http://schemas.microsoft.com/office/drawing/2014/main" id="{0125D341-769B-704E-8BAD-D293B12875AF}"/>
              </a:ext>
            </a:extLst>
          </p:cNvPr>
          <p:cNvSpPr/>
          <p:nvPr/>
        </p:nvSpPr>
        <p:spPr>
          <a:xfrm>
            <a:off x="1600200" y="1581150"/>
            <a:ext cx="2082621" cy="338554"/>
          </a:xfrm>
          <a:prstGeom prst="rect">
            <a:avLst/>
          </a:prstGeom>
        </p:spPr>
        <p:txBody>
          <a:bodyPr wrap="none">
            <a:spAutoFit/>
          </a:bodyPr>
          <a:lstStyle/>
          <a:p>
            <a:r>
              <a:rPr lang="ja-JP" altLang="en-US" sz="1600">
                <a:latin typeface="Meiryo" charset="-128"/>
                <a:ea typeface="Meiryo" charset="-128"/>
                <a:cs typeface="Meiryo" charset="-128"/>
              </a:rPr>
              <a:t>サンプルサイズ＝</a:t>
            </a:r>
            <a:r>
              <a:rPr lang="en-US" altLang="ja-JP" sz="1600" dirty="0">
                <a:latin typeface="Meiryo" charset="-128"/>
                <a:ea typeface="Meiryo" charset="-128"/>
                <a:cs typeface="Meiryo" charset="-128"/>
              </a:rPr>
              <a:t>21</a:t>
            </a:r>
            <a:endParaRPr lang="ja-JP" altLang="en-US" sz="1600"/>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26FF87DB-7311-604E-B8EB-695D38814984}"/>
                  </a:ext>
                </a:extLst>
              </p:cNvPr>
              <p:cNvSpPr/>
              <p:nvPr/>
            </p:nvSpPr>
            <p:spPr>
              <a:xfrm>
                <a:off x="1759041" y="1922938"/>
                <a:ext cx="1759008" cy="338554"/>
              </a:xfrm>
              <a:prstGeom prst="rect">
                <a:avLst/>
              </a:prstGeom>
            </p:spPr>
            <p:txBody>
              <a:bodyPr wrap="none">
                <a:spAutoFit/>
              </a:bodyPr>
              <a:lstStyle/>
              <a:p>
                <a:r>
                  <a:rPr lang="ja-JP" altLang="en-US" sz="1600">
                    <a:latin typeface="Meiryo" charset="-128"/>
                    <a:ea typeface="Meiryo" charset="-128"/>
                    <a:cs typeface="Meiryo" charset="-128"/>
                  </a:rPr>
                  <a:t>自由度</a:t>
                </a:r>
                <a:r>
                  <a:rPr lang="en-US" altLang="ja-JP" sz="1600" dirty="0">
                    <a:latin typeface="Meiryo" charset="-128"/>
                    <a:ea typeface="Meiryo" charset="-128"/>
                    <a:cs typeface="Meiryo" charset="-128"/>
                  </a:rPr>
                  <a:t>20</a:t>
                </a:r>
                <a:r>
                  <a:rPr lang="ja-JP" altLang="en-US" sz="1600">
                    <a:latin typeface="Meiryo" charset="-128"/>
                    <a:ea typeface="Meiryo" charset="-128"/>
                    <a:cs typeface="Meiryo" charset="-128"/>
                  </a:rPr>
                  <a:t>の</a:t>
                </a:r>
                <a14:m>
                  <m:oMath xmlns:m="http://schemas.openxmlformats.org/officeDocument/2006/math">
                    <m:r>
                      <a:rPr lang="en-US" altLang="ja-JP" sz="1600" i="1" dirty="0" smtClean="0">
                        <a:latin typeface="Cambria Math" panose="02040503050406030204" pitchFamily="18" charset="0"/>
                        <a:ea typeface="Meiryo" charset="-128"/>
                        <a:cs typeface="Meiryo" charset="-128"/>
                      </a:rPr>
                      <m:t>𝑡</m:t>
                    </m:r>
                  </m:oMath>
                </a14:m>
                <a:r>
                  <a:rPr lang="ja-JP" altLang="en-US" sz="1600">
                    <a:latin typeface="Meiryo" charset="-128"/>
                    <a:ea typeface="Meiryo" charset="-128"/>
                    <a:cs typeface="Meiryo" charset="-128"/>
                  </a:rPr>
                  <a:t>分布</a:t>
                </a:r>
                <a:endParaRPr lang="ja-JP" altLang="en-US" sz="1600"/>
              </a:p>
            </p:txBody>
          </p:sp>
        </mc:Choice>
        <mc:Fallback xmlns="">
          <p:sp>
            <p:nvSpPr>
              <p:cNvPr id="11" name="正方形/長方形 10">
                <a:extLst>
                  <a:ext uri="{FF2B5EF4-FFF2-40B4-BE49-F238E27FC236}">
                    <a16:creationId xmlns:a16="http://schemas.microsoft.com/office/drawing/2014/main" id="{26FF87DB-7311-604E-B8EB-695D38814984}"/>
                  </a:ext>
                </a:extLst>
              </p:cNvPr>
              <p:cNvSpPr>
                <a:spLocks noRot="1" noChangeAspect="1" noMove="1" noResize="1" noEditPoints="1" noAdjustHandles="1" noChangeArrowheads="1" noChangeShapeType="1" noTextEdit="1"/>
              </p:cNvSpPr>
              <p:nvPr/>
            </p:nvSpPr>
            <p:spPr>
              <a:xfrm>
                <a:off x="1759041" y="1922938"/>
                <a:ext cx="1759008" cy="338554"/>
              </a:xfrm>
              <a:prstGeom prst="rect">
                <a:avLst/>
              </a:prstGeom>
              <a:blipFill>
                <a:blip r:embed="rId3"/>
                <a:stretch>
                  <a:fillRect l="-1439" r="-719" b="-21429"/>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D17F0175-78F3-164E-A0CE-B3335324722B}"/>
              </a:ext>
            </a:extLst>
          </p:cNvPr>
          <p:cNvCxnSpPr/>
          <p:nvPr/>
        </p:nvCxnSpPr>
        <p:spPr bwMode="auto">
          <a:xfrm>
            <a:off x="3618701" y="1799261"/>
            <a:ext cx="674058" cy="2108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926505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891E6B-2F3C-ED43-9910-41C96B27BBDB}"/>
              </a:ext>
            </a:extLst>
          </p:cNvPr>
          <p:cNvSpPr>
            <a:spLocks noGrp="1"/>
          </p:cNvSpPr>
          <p:nvPr>
            <p:ph type="title"/>
          </p:nvPr>
        </p:nvSpPr>
        <p:spPr/>
        <p:txBody>
          <a:bodyPr/>
          <a:lstStyle/>
          <a:p>
            <a:r>
              <a:rPr lang="en-US" altLang="ja-JP" dirty="0"/>
              <a:t>t</a:t>
            </a:r>
            <a:r>
              <a:rPr lang="ja-JP" altLang="en-US"/>
              <a:t>分布とは？</a:t>
            </a:r>
            <a:endParaRPr kumimoji="1" lang="ja-JP" altLang="en-US"/>
          </a:p>
        </p:txBody>
      </p:sp>
      <p:pic>
        <p:nvPicPr>
          <p:cNvPr id="6" name="コンテンツ プレースホルダー 5">
            <a:extLst>
              <a:ext uri="{FF2B5EF4-FFF2-40B4-BE49-F238E27FC236}">
                <a16:creationId xmlns:a16="http://schemas.microsoft.com/office/drawing/2014/main" id="{B8302DD9-EBD4-754B-9999-FDD1E1F0FA1C}"/>
              </a:ext>
            </a:extLst>
          </p:cNvPr>
          <p:cNvPicPr>
            <a:picLocks noGrp="1" noChangeAspect="1"/>
          </p:cNvPicPr>
          <p:nvPr>
            <p:ph idx="1"/>
          </p:nvPr>
        </p:nvPicPr>
        <p:blipFill>
          <a:blip r:embed="rId3"/>
          <a:stretch>
            <a:fillRect/>
          </a:stretch>
        </p:blipFill>
        <p:spPr/>
      </p:pic>
      <p:sp>
        <p:nvSpPr>
          <p:cNvPr id="9" name="テキスト ボックス 8">
            <a:extLst>
              <a:ext uri="{FF2B5EF4-FFF2-40B4-BE49-F238E27FC236}">
                <a16:creationId xmlns:a16="http://schemas.microsoft.com/office/drawing/2014/main" id="{3E0F7E07-2213-2646-A6B4-A4E86DEFFF04}"/>
              </a:ext>
            </a:extLst>
          </p:cNvPr>
          <p:cNvSpPr txBox="1"/>
          <p:nvPr/>
        </p:nvSpPr>
        <p:spPr>
          <a:xfrm>
            <a:off x="4426069" y="2969419"/>
            <a:ext cx="766557"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95%</a:t>
            </a: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C8723C4-E5FD-2741-8F08-CC88B1D708E5}"/>
                  </a:ext>
                </a:extLst>
              </p:cNvPr>
              <p:cNvSpPr txBox="1"/>
              <p:nvPr/>
            </p:nvSpPr>
            <p:spPr>
              <a:xfrm>
                <a:off x="2743200" y="1352550"/>
                <a:ext cx="9860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rPr>
                        <m:t>𝑁</m:t>
                      </m:r>
                      <m:r>
                        <a:rPr kumimoji="1" lang="en-US" altLang="ja-JP" i="1" dirty="0" smtClean="0">
                          <a:latin typeface="Cambria Math" panose="02040503050406030204" pitchFamily="18" charset="0"/>
                        </a:rPr>
                        <m:t>(0,1)</m:t>
                      </m:r>
                    </m:oMath>
                  </m:oMathPara>
                </a14:m>
                <a:endParaRPr kumimoji="1" lang="ja-JP" altLang="en-US"/>
              </a:p>
            </p:txBody>
          </p:sp>
        </mc:Choice>
        <mc:Fallback xmlns="">
          <p:sp>
            <p:nvSpPr>
              <p:cNvPr id="10" name="テキスト ボックス 9">
                <a:extLst>
                  <a:ext uri="{FF2B5EF4-FFF2-40B4-BE49-F238E27FC236}">
                    <a16:creationId xmlns:a16="http://schemas.microsoft.com/office/drawing/2014/main" id="{BC8723C4-E5FD-2741-8F08-CC88B1D708E5}"/>
                  </a:ext>
                </a:extLst>
              </p:cNvPr>
              <p:cNvSpPr txBox="1">
                <a:spLocks noRot="1" noChangeAspect="1" noMove="1" noResize="1" noEditPoints="1" noAdjustHandles="1" noChangeArrowheads="1" noChangeShapeType="1" noTextEdit="1"/>
              </p:cNvSpPr>
              <p:nvPr/>
            </p:nvSpPr>
            <p:spPr>
              <a:xfrm>
                <a:off x="2743200" y="1352550"/>
                <a:ext cx="986039" cy="400110"/>
              </a:xfrm>
              <a:prstGeom prst="rect">
                <a:avLst/>
              </a:prstGeom>
              <a:blipFill>
                <a:blip r:embed="rId4"/>
                <a:stretch>
                  <a:fillRect b="-1250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DDCCA515-3123-A544-9914-871DA37F9B58}"/>
              </a:ext>
            </a:extLst>
          </p:cNvPr>
          <p:cNvSpPr txBox="1"/>
          <p:nvPr/>
        </p:nvSpPr>
        <p:spPr>
          <a:xfrm>
            <a:off x="6011098" y="4688653"/>
            <a:ext cx="1120821"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Z</a:t>
            </a:r>
            <a:r>
              <a:rPr kumimoji="1" lang="ja-JP" altLang="en-US">
                <a:latin typeface="Meiryo" panose="020B0604030504040204" pitchFamily="34" charset="-128"/>
                <a:ea typeface="Meiryo" panose="020B0604030504040204" pitchFamily="34" charset="-128"/>
              </a:rPr>
              <a:t>の値？</a:t>
            </a:r>
          </a:p>
        </p:txBody>
      </p:sp>
      <p:sp>
        <p:nvSpPr>
          <p:cNvPr id="12" name="テキスト ボックス 11">
            <a:extLst>
              <a:ext uri="{FF2B5EF4-FFF2-40B4-BE49-F238E27FC236}">
                <a16:creationId xmlns:a16="http://schemas.microsoft.com/office/drawing/2014/main" id="{8F34C3EB-4CB1-4742-9A53-2AD054E515BF}"/>
              </a:ext>
            </a:extLst>
          </p:cNvPr>
          <p:cNvSpPr txBox="1"/>
          <p:nvPr/>
        </p:nvSpPr>
        <p:spPr>
          <a:xfrm>
            <a:off x="2523115" y="4688653"/>
            <a:ext cx="1120821"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Z</a:t>
            </a:r>
            <a:r>
              <a:rPr kumimoji="1" lang="ja-JP" altLang="en-US">
                <a:latin typeface="Meiryo" panose="020B0604030504040204" pitchFamily="34" charset="-128"/>
                <a:ea typeface="Meiryo" panose="020B0604030504040204" pitchFamily="34" charset="-128"/>
              </a:rPr>
              <a:t>の値？</a:t>
            </a:r>
          </a:p>
        </p:txBody>
      </p:sp>
      <p:pic>
        <p:nvPicPr>
          <p:cNvPr id="13" name="図 12">
            <a:extLst>
              <a:ext uri="{FF2B5EF4-FFF2-40B4-BE49-F238E27FC236}">
                <a16:creationId xmlns:a16="http://schemas.microsoft.com/office/drawing/2014/main" id="{25B9DFE2-4E4C-BC4F-9B4B-BE9944408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792944"/>
            <a:ext cx="7620000" cy="4224350"/>
          </a:xfrm>
          <a:prstGeom prst="rect">
            <a:avLst/>
          </a:prstGeom>
        </p:spPr>
      </p:pic>
      <p:sp>
        <p:nvSpPr>
          <p:cNvPr id="14" name="正方形/長方形 13">
            <a:extLst>
              <a:ext uri="{FF2B5EF4-FFF2-40B4-BE49-F238E27FC236}">
                <a16:creationId xmlns:a16="http://schemas.microsoft.com/office/drawing/2014/main" id="{F6320F66-F035-0341-92D6-A71F6E8A3049}"/>
              </a:ext>
            </a:extLst>
          </p:cNvPr>
          <p:cNvSpPr/>
          <p:nvPr/>
        </p:nvSpPr>
        <p:spPr>
          <a:xfrm>
            <a:off x="1600200" y="1581150"/>
            <a:ext cx="2082621" cy="338554"/>
          </a:xfrm>
          <a:prstGeom prst="rect">
            <a:avLst/>
          </a:prstGeom>
        </p:spPr>
        <p:txBody>
          <a:bodyPr wrap="none">
            <a:spAutoFit/>
          </a:bodyPr>
          <a:lstStyle/>
          <a:p>
            <a:r>
              <a:rPr lang="ja-JP" altLang="en-US" sz="1600">
                <a:latin typeface="Meiryo" charset="-128"/>
                <a:ea typeface="Meiryo" charset="-128"/>
                <a:cs typeface="Meiryo" charset="-128"/>
              </a:rPr>
              <a:t>サンプルサイズ＝</a:t>
            </a:r>
            <a:r>
              <a:rPr lang="en-US" altLang="ja-JP" sz="1600" dirty="0">
                <a:latin typeface="Meiryo" charset="-128"/>
                <a:ea typeface="Meiryo" charset="-128"/>
                <a:cs typeface="Meiryo" charset="-128"/>
              </a:rPr>
              <a:t>21</a:t>
            </a:r>
            <a:endParaRPr lang="ja-JP" altLang="en-US" sz="1600"/>
          </a:p>
        </p:txBody>
      </p: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E87D5B5-0CCF-9E4D-9F29-8BD94DECD424}"/>
                  </a:ext>
                </a:extLst>
              </p:cNvPr>
              <p:cNvSpPr/>
              <p:nvPr/>
            </p:nvSpPr>
            <p:spPr>
              <a:xfrm>
                <a:off x="1759041" y="1922938"/>
                <a:ext cx="1759008" cy="338554"/>
              </a:xfrm>
              <a:prstGeom prst="rect">
                <a:avLst/>
              </a:prstGeom>
            </p:spPr>
            <p:txBody>
              <a:bodyPr wrap="none">
                <a:spAutoFit/>
              </a:bodyPr>
              <a:lstStyle/>
              <a:p>
                <a:r>
                  <a:rPr lang="ja-JP" altLang="en-US" sz="1600">
                    <a:latin typeface="Meiryo" charset="-128"/>
                    <a:ea typeface="Meiryo" charset="-128"/>
                    <a:cs typeface="Meiryo" charset="-128"/>
                  </a:rPr>
                  <a:t>自由度</a:t>
                </a:r>
                <a:r>
                  <a:rPr lang="en-US" altLang="ja-JP" sz="1600" dirty="0">
                    <a:latin typeface="Meiryo" charset="-128"/>
                    <a:ea typeface="Meiryo" charset="-128"/>
                    <a:cs typeface="Meiryo" charset="-128"/>
                  </a:rPr>
                  <a:t>20</a:t>
                </a:r>
                <a:r>
                  <a:rPr lang="ja-JP" altLang="en-US" sz="1600">
                    <a:latin typeface="Meiryo" charset="-128"/>
                    <a:ea typeface="Meiryo" charset="-128"/>
                    <a:cs typeface="Meiryo" charset="-128"/>
                  </a:rPr>
                  <a:t>の</a:t>
                </a:r>
                <a14:m>
                  <m:oMath xmlns:m="http://schemas.openxmlformats.org/officeDocument/2006/math">
                    <m:r>
                      <a:rPr lang="en-US" altLang="ja-JP" sz="1600" i="1" dirty="0" smtClean="0">
                        <a:latin typeface="Cambria Math" panose="02040503050406030204" pitchFamily="18" charset="0"/>
                        <a:ea typeface="Meiryo" charset="-128"/>
                        <a:cs typeface="Meiryo" charset="-128"/>
                      </a:rPr>
                      <m:t>𝑡</m:t>
                    </m:r>
                  </m:oMath>
                </a14:m>
                <a:r>
                  <a:rPr lang="ja-JP" altLang="en-US" sz="1600">
                    <a:latin typeface="Meiryo" charset="-128"/>
                    <a:ea typeface="Meiryo" charset="-128"/>
                    <a:cs typeface="Meiryo" charset="-128"/>
                  </a:rPr>
                  <a:t>分布</a:t>
                </a:r>
                <a:endParaRPr lang="ja-JP" altLang="en-US" sz="1600"/>
              </a:p>
            </p:txBody>
          </p:sp>
        </mc:Choice>
        <mc:Fallback xmlns="">
          <p:sp>
            <p:nvSpPr>
              <p:cNvPr id="15" name="正方形/長方形 14">
                <a:extLst>
                  <a:ext uri="{FF2B5EF4-FFF2-40B4-BE49-F238E27FC236}">
                    <a16:creationId xmlns:a16="http://schemas.microsoft.com/office/drawing/2014/main" id="{EE87D5B5-0CCF-9E4D-9F29-8BD94DECD424}"/>
                  </a:ext>
                </a:extLst>
              </p:cNvPr>
              <p:cNvSpPr>
                <a:spLocks noRot="1" noChangeAspect="1" noMove="1" noResize="1" noEditPoints="1" noAdjustHandles="1" noChangeArrowheads="1" noChangeShapeType="1" noTextEdit="1"/>
              </p:cNvSpPr>
              <p:nvPr/>
            </p:nvSpPr>
            <p:spPr>
              <a:xfrm>
                <a:off x="1759041" y="1922938"/>
                <a:ext cx="1759008" cy="338554"/>
              </a:xfrm>
              <a:prstGeom prst="rect">
                <a:avLst/>
              </a:prstGeom>
              <a:blipFill>
                <a:blip r:embed="rId5"/>
                <a:stretch>
                  <a:fillRect l="-1439" r="-719" b="-21429"/>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331324CD-2BB8-5442-8091-C93CD7C883D7}"/>
              </a:ext>
            </a:extLst>
          </p:cNvPr>
          <p:cNvCxnSpPr/>
          <p:nvPr/>
        </p:nvCxnSpPr>
        <p:spPr bwMode="auto">
          <a:xfrm>
            <a:off x="3618701" y="1799261"/>
            <a:ext cx="674058" cy="2108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テキスト ボックス 16">
            <a:extLst>
              <a:ext uri="{FF2B5EF4-FFF2-40B4-BE49-F238E27FC236}">
                <a16:creationId xmlns:a16="http://schemas.microsoft.com/office/drawing/2014/main" id="{92197506-7427-E343-8178-3F5CB9ABD043}"/>
              </a:ext>
            </a:extLst>
          </p:cNvPr>
          <p:cNvSpPr txBox="1"/>
          <p:nvPr/>
        </p:nvSpPr>
        <p:spPr>
          <a:xfrm>
            <a:off x="4510784" y="2988031"/>
            <a:ext cx="766557"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95%</a:t>
            </a:r>
            <a:endParaRPr kumimoji="1" lang="ja-JP" altLang="en-US">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366CE52A-511E-3C48-97EA-E26CA4CC05B1}"/>
              </a:ext>
            </a:extLst>
          </p:cNvPr>
          <p:cNvSpPr txBox="1"/>
          <p:nvPr/>
        </p:nvSpPr>
        <p:spPr>
          <a:xfrm>
            <a:off x="6045562" y="4657728"/>
            <a:ext cx="1051891"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t</a:t>
            </a:r>
            <a:r>
              <a:rPr kumimoji="1" lang="ja-JP" altLang="en-US">
                <a:latin typeface="Meiryo" panose="020B0604030504040204" pitchFamily="34" charset="-128"/>
                <a:ea typeface="Meiryo" panose="020B0604030504040204" pitchFamily="34" charset="-128"/>
              </a:rPr>
              <a:t>の値？</a:t>
            </a:r>
          </a:p>
        </p:txBody>
      </p:sp>
      <p:sp>
        <p:nvSpPr>
          <p:cNvPr id="19" name="テキスト ボックス 18">
            <a:extLst>
              <a:ext uri="{FF2B5EF4-FFF2-40B4-BE49-F238E27FC236}">
                <a16:creationId xmlns:a16="http://schemas.microsoft.com/office/drawing/2014/main" id="{931A62C3-F98E-8746-A1CA-EFF71A541ADF}"/>
              </a:ext>
            </a:extLst>
          </p:cNvPr>
          <p:cNvSpPr txBox="1"/>
          <p:nvPr/>
        </p:nvSpPr>
        <p:spPr>
          <a:xfrm>
            <a:off x="2651012" y="4685718"/>
            <a:ext cx="1051891" cy="400110"/>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t</a:t>
            </a:r>
            <a:r>
              <a:rPr kumimoji="1" lang="ja-JP" altLang="en-US">
                <a:latin typeface="Meiryo" panose="020B0604030504040204" pitchFamily="34" charset="-128"/>
                <a:ea typeface="Meiryo" panose="020B0604030504040204" pitchFamily="34" charset="-128"/>
              </a:rPr>
              <a:t>の値？</a:t>
            </a:r>
          </a:p>
        </p:txBody>
      </p:sp>
    </p:spTree>
    <p:extLst>
      <p:ext uri="{BB962C8B-B14F-4D97-AF65-F5344CB8AC3E}">
        <p14:creationId xmlns:p14="http://schemas.microsoft.com/office/powerpoint/2010/main" val="3856348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31ACDDE3-EC9B-AF4C-A2D7-E7FC5338179C}"/>
                  </a:ext>
                </a:extLst>
              </p:cNvPr>
              <p:cNvSpPr txBox="1"/>
              <p:nvPr/>
            </p:nvSpPr>
            <p:spPr>
              <a:xfrm>
                <a:off x="5325948" y="1290743"/>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：赤の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33" name="テキスト ボックス 32">
                <a:extLst>
                  <a:ext uri="{FF2B5EF4-FFF2-40B4-BE49-F238E27FC236}">
                    <a16:creationId xmlns:a16="http://schemas.microsoft.com/office/drawing/2014/main" id="{31ACDDE3-EC9B-AF4C-A2D7-E7FC5338179C}"/>
                  </a:ext>
                </a:extLst>
              </p:cNvPr>
              <p:cNvSpPr txBox="1">
                <a:spLocks noRot="1" noChangeAspect="1" noMove="1" noResize="1" noEditPoints="1" noAdjustHandles="1" noChangeArrowheads="1" noChangeShapeType="1" noTextEdit="1"/>
              </p:cNvSpPr>
              <p:nvPr/>
            </p:nvSpPr>
            <p:spPr>
              <a:xfrm>
                <a:off x="5325948" y="1290743"/>
                <a:ext cx="2302104" cy="323165"/>
              </a:xfrm>
              <a:prstGeom prst="rect">
                <a:avLst/>
              </a:prstGeom>
              <a:blipFill>
                <a:blip r:embed="rId2"/>
                <a:stretch>
                  <a:fillRect t="-3846" b="-19231"/>
                </a:stretch>
              </a:blipFill>
            </p:spPr>
            <p:txBody>
              <a:bodyPr/>
              <a:lstStyle/>
              <a:p>
                <a:r>
                  <a:rPr lang="ja-JP" altLang="en-US">
                    <a:noFill/>
                  </a:rPr>
                  <a:t> </a:t>
                </a:r>
              </a:p>
            </p:txBody>
          </p:sp>
        </mc:Fallback>
      </mc:AlternateContent>
      <p:cxnSp>
        <p:nvCxnSpPr>
          <p:cNvPr id="35" name="直線コネクタ 34">
            <a:extLst>
              <a:ext uri="{FF2B5EF4-FFF2-40B4-BE49-F238E27FC236}">
                <a16:creationId xmlns:a16="http://schemas.microsoft.com/office/drawing/2014/main" id="{509935B6-2026-2648-A32A-254A3FC50D17}"/>
              </a:ext>
            </a:extLst>
          </p:cNvPr>
          <p:cNvCxnSpPr>
            <a:cxnSpLocks/>
          </p:cNvCxnSpPr>
          <p:nvPr/>
        </p:nvCxnSpPr>
        <p:spPr bwMode="auto">
          <a:xfrm>
            <a:off x="5725886" y="3297035"/>
            <a:ext cx="2351314" cy="22564"/>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CA63FBE0-C256-DD40-8C6E-F1881820BACD}"/>
                  </a:ext>
                </a:extLst>
              </p:cNvPr>
              <p:cNvSpPr/>
              <p:nvPr/>
            </p:nvSpPr>
            <p:spPr>
              <a:xfrm>
                <a:off x="7783399" y="3472896"/>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36" name="正方形/長方形 35">
                <a:extLst>
                  <a:ext uri="{FF2B5EF4-FFF2-40B4-BE49-F238E27FC236}">
                    <a16:creationId xmlns:a16="http://schemas.microsoft.com/office/drawing/2014/main" id="{CA63FBE0-C256-DD40-8C6E-F1881820BACD}"/>
                  </a:ext>
                </a:extLst>
              </p:cNvPr>
              <p:cNvSpPr>
                <a:spLocks noRot="1" noChangeAspect="1" noMove="1" noResize="1" noEditPoints="1" noAdjustHandles="1" noChangeArrowheads="1" noChangeShapeType="1" noTextEdit="1"/>
              </p:cNvSpPr>
              <p:nvPr/>
            </p:nvSpPr>
            <p:spPr>
              <a:xfrm>
                <a:off x="7783399" y="3472896"/>
                <a:ext cx="413768" cy="400110"/>
              </a:xfrm>
              <a:prstGeom prst="rect">
                <a:avLst/>
              </a:prstGeom>
              <a:blipFill>
                <a:blip r:embed="rId3"/>
                <a:stretch>
                  <a:fillRect/>
                </a:stretch>
              </a:blipFill>
            </p:spPr>
            <p:txBody>
              <a:bodyPr/>
              <a:lstStyle/>
              <a:p>
                <a:r>
                  <a:rPr lang="ja-JP" altLang="en-US">
                    <a:noFill/>
                  </a:rPr>
                  <a:t> </a:t>
                </a:r>
              </a:p>
            </p:txBody>
          </p:sp>
        </mc:Fallback>
      </mc:AlternateContent>
      <p:cxnSp>
        <p:nvCxnSpPr>
          <p:cNvPr id="39" name="直線コネクタ 38">
            <a:extLst>
              <a:ext uri="{FF2B5EF4-FFF2-40B4-BE49-F238E27FC236}">
                <a16:creationId xmlns:a16="http://schemas.microsoft.com/office/drawing/2014/main" id="{A66923F6-B3B9-D24B-B090-1C192BBB4C40}"/>
              </a:ext>
            </a:extLst>
          </p:cNvPr>
          <p:cNvCxnSpPr/>
          <p:nvPr/>
        </p:nvCxnSpPr>
        <p:spPr bwMode="auto">
          <a:xfrm>
            <a:off x="66294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DF3E0AC8-4A7C-9249-8899-5A29B452C156}"/>
              </a:ext>
            </a:extLst>
          </p:cNvPr>
          <p:cNvCxnSpPr/>
          <p:nvPr/>
        </p:nvCxnSpPr>
        <p:spPr bwMode="auto">
          <a:xfrm>
            <a:off x="73152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D153970-A884-D142-B15A-50E24E6F8B19}"/>
                  </a:ext>
                </a:extLst>
              </p:cNvPr>
              <p:cNvSpPr/>
              <p:nvPr/>
            </p:nvSpPr>
            <p:spPr>
              <a:xfrm>
                <a:off x="6477000" y="348615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2" name="正方形/長方形 41">
                <a:extLst>
                  <a:ext uri="{FF2B5EF4-FFF2-40B4-BE49-F238E27FC236}">
                    <a16:creationId xmlns:a16="http://schemas.microsoft.com/office/drawing/2014/main" id="{DD153970-A884-D142-B15A-50E24E6F8B19}"/>
                  </a:ext>
                </a:extLst>
              </p:cNvPr>
              <p:cNvSpPr>
                <a:spLocks noRot="1" noChangeAspect="1" noMove="1" noResize="1" noEditPoints="1" noAdjustHandles="1" noChangeArrowheads="1" noChangeShapeType="1" noTextEdit="1"/>
              </p:cNvSpPr>
              <p:nvPr/>
            </p:nvSpPr>
            <p:spPr>
              <a:xfrm>
                <a:off x="6477000" y="3486150"/>
                <a:ext cx="38504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14EC741-2E10-2940-908C-58FE9F752C78}"/>
                  </a:ext>
                </a:extLst>
              </p:cNvPr>
              <p:cNvSpPr/>
              <p:nvPr/>
            </p:nvSpPr>
            <p:spPr>
              <a:xfrm>
                <a:off x="7158759" y="349436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43" name="正方形/長方形 42">
                <a:extLst>
                  <a:ext uri="{FF2B5EF4-FFF2-40B4-BE49-F238E27FC236}">
                    <a16:creationId xmlns:a16="http://schemas.microsoft.com/office/drawing/2014/main" id="{614EC741-2E10-2940-908C-58FE9F752C78}"/>
                  </a:ext>
                </a:extLst>
              </p:cNvPr>
              <p:cNvSpPr>
                <a:spLocks noRot="1" noChangeAspect="1" noMove="1" noResize="1" noEditPoints="1" noAdjustHandles="1" noChangeArrowheads="1" noChangeShapeType="1" noTextEdit="1"/>
              </p:cNvSpPr>
              <p:nvPr/>
            </p:nvSpPr>
            <p:spPr>
              <a:xfrm>
                <a:off x="7158759" y="3494360"/>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7553D9D-7CCC-964D-8F6F-D4C66A21E099}"/>
                  </a:ext>
                </a:extLst>
              </p:cNvPr>
              <p:cNvSpPr/>
              <p:nvPr/>
            </p:nvSpPr>
            <p:spPr>
              <a:xfrm>
                <a:off x="5867399" y="348615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6" name="正方形/長方形 45">
                <a:extLst>
                  <a:ext uri="{FF2B5EF4-FFF2-40B4-BE49-F238E27FC236}">
                    <a16:creationId xmlns:a16="http://schemas.microsoft.com/office/drawing/2014/main" id="{A7553D9D-7CCC-964D-8F6F-D4C66A21E099}"/>
                  </a:ext>
                </a:extLst>
              </p:cNvPr>
              <p:cNvSpPr>
                <a:spLocks noRot="1" noChangeAspect="1" noMove="1" noResize="1" noEditPoints="1" noAdjustHandles="1" noChangeArrowheads="1" noChangeShapeType="1" noTextEdit="1"/>
              </p:cNvSpPr>
              <p:nvPr/>
            </p:nvSpPr>
            <p:spPr>
              <a:xfrm>
                <a:off x="5867399" y="3486150"/>
                <a:ext cx="385042" cy="400110"/>
              </a:xfrm>
              <a:prstGeom prst="rect">
                <a:avLst/>
              </a:prstGeom>
              <a:blipFill>
                <a:blip r:embed="rId6"/>
                <a:stretch>
                  <a:fillRect/>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D15EBCF-E89A-144E-AD1A-11E96008A9AA}"/>
              </a:ext>
            </a:extLst>
          </p:cNvPr>
          <p:cNvCxnSpPr/>
          <p:nvPr/>
        </p:nvCxnSpPr>
        <p:spPr bwMode="auto">
          <a:xfrm>
            <a:off x="60198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直線矢印コネクタ 48">
            <a:extLst>
              <a:ext uri="{FF2B5EF4-FFF2-40B4-BE49-F238E27FC236}">
                <a16:creationId xmlns:a16="http://schemas.microsoft.com/office/drawing/2014/main" id="{E70DAD3E-049E-6E46-8CA3-73DEB916C97F}"/>
              </a:ext>
            </a:extLst>
          </p:cNvPr>
          <p:cNvCxnSpPr/>
          <p:nvPr/>
        </p:nvCxnSpPr>
        <p:spPr bwMode="auto">
          <a:xfrm>
            <a:off x="4724400" y="2128441"/>
            <a:ext cx="2590800" cy="10718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006F7DF7-60AE-4348-8AC1-573CBF37D9A8}"/>
                  </a:ext>
                </a:extLst>
              </p:cNvPr>
              <p:cNvSpPr/>
              <p:nvPr/>
            </p:nvSpPr>
            <p:spPr>
              <a:xfrm>
                <a:off x="5508074" y="2073300"/>
                <a:ext cx="172130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ea typeface="Meiryo" charset="-128"/>
                          <a:cs typeface="Meiryo" charset="-128"/>
                        </a:rPr>
                        <m:t>𝑋</m:t>
                      </m:r>
                      <m:d>
                        <m:dPr>
                          <m:ctrlPr>
                            <a:rPr kumimoji="1" lang="en-US" altLang="ja-JP" b="0" i="1" dirty="0" smtClean="0">
                              <a:latin typeface="Cambria Math" panose="02040503050406030204" pitchFamily="18" charset="0"/>
                              <a:ea typeface="Meiryo" charset="-128"/>
                              <a:cs typeface="Meiryo" charset="-128"/>
                            </a:rPr>
                          </m:ctrlPr>
                        </m:dPr>
                        <m:e>
                          <m:r>
                            <a:rPr kumimoji="1" lang="en-US" altLang="ja-JP" b="0" i="1" dirty="0" smtClean="0">
                              <a:latin typeface="Cambria Math" panose="02040503050406030204" pitchFamily="18" charset="0"/>
                              <a:ea typeface="Meiryo" charset="-128"/>
                              <a:cs typeface="Meiryo" charset="-128"/>
                            </a:rPr>
                            <m:t>           </m:t>
                          </m:r>
                        </m:e>
                      </m:d>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45" name="正方形/長方形 44">
                <a:extLst>
                  <a:ext uri="{FF2B5EF4-FFF2-40B4-BE49-F238E27FC236}">
                    <a16:creationId xmlns:a16="http://schemas.microsoft.com/office/drawing/2014/main" id="{006F7DF7-60AE-4348-8AC1-573CBF37D9A8}"/>
                  </a:ext>
                </a:extLst>
              </p:cNvPr>
              <p:cNvSpPr>
                <a:spLocks noRot="1" noChangeAspect="1" noMove="1" noResize="1" noEditPoints="1" noAdjustHandles="1" noChangeArrowheads="1" noChangeShapeType="1" noTextEdit="1"/>
              </p:cNvSpPr>
              <p:nvPr/>
            </p:nvSpPr>
            <p:spPr>
              <a:xfrm>
                <a:off x="5508074" y="2073300"/>
                <a:ext cx="1721305" cy="400110"/>
              </a:xfrm>
              <a:prstGeom prst="rect">
                <a:avLst/>
              </a:prstGeom>
              <a:blipFill>
                <a:blip r:embed="rId7"/>
                <a:stretch>
                  <a:fillRect b="-15152"/>
                </a:stretch>
              </a:blipFill>
            </p:spPr>
            <p:txBody>
              <a:bodyPr/>
              <a:lstStyle/>
              <a:p>
                <a:r>
                  <a:rPr lang="ja-JP" altLang="en-US">
                    <a:noFill/>
                  </a:rPr>
                  <a:t> </a:t>
                </a:r>
              </a:p>
            </p:txBody>
          </p:sp>
        </mc:Fallback>
      </mc:AlternateContent>
      <p:sp>
        <p:nvSpPr>
          <p:cNvPr id="38" name="円/楕円 37">
            <a:extLst>
              <a:ext uri="{FF2B5EF4-FFF2-40B4-BE49-F238E27FC236}">
                <a16:creationId xmlns:a16="http://schemas.microsoft.com/office/drawing/2014/main" id="{44A0CC8D-4F8E-3447-996C-B6C5C75B8397}"/>
              </a:ext>
            </a:extLst>
          </p:cNvPr>
          <p:cNvSpPr/>
          <p:nvPr/>
        </p:nvSpPr>
        <p:spPr>
          <a:xfrm>
            <a:off x="5895183" y="2170104"/>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1" name="円/楕円 40">
            <a:extLst>
              <a:ext uri="{FF2B5EF4-FFF2-40B4-BE49-F238E27FC236}">
                <a16:creationId xmlns:a16="http://schemas.microsoft.com/office/drawing/2014/main" id="{E8BFD99B-6324-CB4F-8CCE-B84142A06E35}"/>
              </a:ext>
            </a:extLst>
          </p:cNvPr>
          <p:cNvSpPr/>
          <p:nvPr/>
        </p:nvSpPr>
        <p:spPr>
          <a:xfrm>
            <a:off x="6175206" y="216985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14259424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T</a:t>
            </a:r>
            <a:r>
              <a:rPr kumimoji="1" lang="ja-JP" altLang="en-US" b="1" dirty="0"/>
              <a:t>表の読み方</a:t>
            </a:r>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5781" y="1228032"/>
            <a:ext cx="2389839" cy="3228247"/>
          </a:xfrm>
          <a:prstGeom prst="rect">
            <a:avLst/>
          </a:prstGeom>
        </p:spPr>
      </p:pic>
      <p:pic>
        <p:nvPicPr>
          <p:cNvPr id="7" name="図 6"/>
          <p:cNvPicPr>
            <a:picLocks/>
          </p:cNvPicPr>
          <p:nvPr/>
        </p:nvPicPr>
        <p:blipFill>
          <a:blip r:embed="rId4" cstate="email">
            <a:extLst>
              <a:ext uri="{28A0092B-C50C-407E-A947-70E740481C1C}">
                <a14:useLocalDpi xmlns:a14="http://schemas.microsoft.com/office/drawing/2010/main"/>
              </a:ext>
            </a:extLst>
          </a:blip>
          <a:stretch>
            <a:fillRect/>
          </a:stretch>
        </p:blipFill>
        <p:spPr>
          <a:xfrm>
            <a:off x="4357720" y="1947301"/>
            <a:ext cx="3438860" cy="2243077"/>
          </a:xfrm>
          <a:prstGeom prst="rect">
            <a:avLst/>
          </a:prstGeom>
        </p:spPr>
      </p:pic>
    </p:spTree>
    <p:extLst>
      <p:ext uri="{BB962C8B-B14F-4D97-AF65-F5344CB8AC3E}">
        <p14:creationId xmlns:p14="http://schemas.microsoft.com/office/powerpoint/2010/main" val="72531282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T</a:t>
            </a:r>
            <a:r>
              <a:rPr kumimoji="1" lang="ja-JP" altLang="en-US" b="1" dirty="0"/>
              <a:t>表の読み方</a:t>
            </a:r>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5781" y="1228032"/>
            <a:ext cx="2389839" cy="3228247"/>
          </a:xfrm>
          <a:prstGeom prst="rect">
            <a:avLst/>
          </a:prstGeom>
        </p:spPr>
      </p:pic>
      <p:pic>
        <p:nvPicPr>
          <p:cNvPr id="7" name="図 6"/>
          <p:cNvPicPr>
            <a:picLocks/>
          </p:cNvPicPr>
          <p:nvPr/>
        </p:nvPicPr>
        <p:blipFill>
          <a:blip r:embed="rId4" cstate="email">
            <a:extLst>
              <a:ext uri="{28A0092B-C50C-407E-A947-70E740481C1C}">
                <a14:useLocalDpi xmlns:a14="http://schemas.microsoft.com/office/drawing/2010/main"/>
              </a:ext>
            </a:extLst>
          </a:blip>
          <a:stretch>
            <a:fillRect/>
          </a:stretch>
        </p:blipFill>
        <p:spPr>
          <a:xfrm>
            <a:off x="4357720" y="1947301"/>
            <a:ext cx="3438860" cy="2243077"/>
          </a:xfrm>
          <a:prstGeom prst="rect">
            <a:avLst/>
          </a:prstGeom>
        </p:spPr>
      </p:pic>
      <p:sp>
        <p:nvSpPr>
          <p:cNvPr id="8" name="フローチャート: 処理 7"/>
          <p:cNvSpPr/>
          <p:nvPr/>
        </p:nvSpPr>
        <p:spPr>
          <a:xfrm>
            <a:off x="2847136" y="1381614"/>
            <a:ext cx="316523" cy="202047"/>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5202473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T</a:t>
            </a:r>
            <a:r>
              <a:rPr kumimoji="1" lang="ja-JP" altLang="en-US" b="1" dirty="0"/>
              <a:t>表の読み方</a:t>
            </a:r>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5781" y="1228032"/>
            <a:ext cx="2389839" cy="3228247"/>
          </a:xfrm>
          <a:prstGeom prst="rect">
            <a:avLst/>
          </a:prstGeom>
        </p:spPr>
      </p:pic>
      <p:pic>
        <p:nvPicPr>
          <p:cNvPr id="7" name="図 6"/>
          <p:cNvPicPr>
            <a:picLocks/>
          </p:cNvPicPr>
          <p:nvPr/>
        </p:nvPicPr>
        <p:blipFill>
          <a:blip r:embed="rId4" cstate="email">
            <a:extLst>
              <a:ext uri="{28A0092B-C50C-407E-A947-70E740481C1C}">
                <a14:useLocalDpi xmlns:a14="http://schemas.microsoft.com/office/drawing/2010/main"/>
              </a:ext>
            </a:extLst>
          </a:blip>
          <a:stretch>
            <a:fillRect/>
          </a:stretch>
        </p:blipFill>
        <p:spPr>
          <a:xfrm>
            <a:off x="4357720" y="1947301"/>
            <a:ext cx="3438860" cy="2243077"/>
          </a:xfrm>
          <a:prstGeom prst="rect">
            <a:avLst/>
          </a:prstGeom>
        </p:spPr>
      </p:pic>
      <p:sp>
        <p:nvSpPr>
          <p:cNvPr id="8" name="フローチャート: 処理 7"/>
          <p:cNvSpPr/>
          <p:nvPr/>
        </p:nvSpPr>
        <p:spPr>
          <a:xfrm>
            <a:off x="2847136" y="1381614"/>
            <a:ext cx="316523" cy="202047"/>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4" name="四角形吹き出し 13"/>
          <p:cNvSpPr/>
          <p:nvPr/>
        </p:nvSpPr>
        <p:spPr>
          <a:xfrm>
            <a:off x="4572001" y="2880316"/>
            <a:ext cx="585410" cy="542075"/>
          </a:xfrm>
          <a:prstGeom prst="wedgeRectCallout">
            <a:avLst>
              <a:gd name="adj1" fmla="val 36997"/>
              <a:gd name="adj2" fmla="val 17259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5" name="正方形/長方形 14"/>
              <p:cNvSpPr/>
              <p:nvPr/>
            </p:nvSpPr>
            <p:spPr>
              <a:xfrm>
                <a:off x="4805089" y="289799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4805089" y="2897991"/>
                <a:ext cx="175880" cy="509242"/>
              </a:xfrm>
              <a:prstGeom prst="rect">
                <a:avLst/>
              </a:prstGeom>
              <a:blipFill>
                <a:blip r:embed="rId5"/>
                <a:stretch>
                  <a:fillRect l="-37931" r="-10345" b="-3571"/>
                </a:stretch>
              </a:blipFill>
            </p:spPr>
            <p:txBody>
              <a:bodyPr/>
              <a:lstStyle/>
              <a:p>
                <a:r>
                  <a:rPr lang="ja-JP" altLang="en-US">
                    <a:noFill/>
                  </a:rPr>
                  <a:t> </a:t>
                </a:r>
              </a:p>
            </p:txBody>
          </p:sp>
        </mc:Fallback>
      </mc:AlternateContent>
      <p:sp>
        <p:nvSpPr>
          <p:cNvPr id="23" name="四角形吹き出し 13">
            <a:extLst>
              <a:ext uri="{FF2B5EF4-FFF2-40B4-BE49-F238E27FC236}">
                <a16:creationId xmlns:a16="http://schemas.microsoft.com/office/drawing/2014/main" id="{A9CD1B25-FA37-4E35-9C6F-FBF8FB9983FA}"/>
              </a:ext>
            </a:extLst>
          </p:cNvPr>
          <p:cNvSpPr/>
          <p:nvPr/>
        </p:nvSpPr>
        <p:spPr>
          <a:xfrm>
            <a:off x="6984395" y="2842156"/>
            <a:ext cx="585410" cy="542075"/>
          </a:xfrm>
          <a:prstGeom prst="wedgeRectCallout">
            <a:avLst>
              <a:gd name="adj1" fmla="val -42712"/>
              <a:gd name="adj2" fmla="val 17780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EB3018E4-0BD6-488A-81A1-42AAA62D8618}"/>
                  </a:ext>
                </a:extLst>
              </p:cNvPr>
              <p:cNvSpPr/>
              <p:nvPr/>
            </p:nvSpPr>
            <p:spPr>
              <a:xfrm>
                <a:off x="7217483" y="285983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27" name="正方形/長方形 26">
                <a:extLst>
                  <a:ext uri="{FF2B5EF4-FFF2-40B4-BE49-F238E27FC236}">
                    <a16:creationId xmlns:a16="http://schemas.microsoft.com/office/drawing/2014/main" id="{EB3018E4-0BD6-488A-81A1-42AAA62D8618}"/>
                  </a:ext>
                </a:extLst>
              </p:cNvPr>
              <p:cNvSpPr>
                <a:spLocks noRot="1" noChangeAspect="1" noMove="1" noResize="1" noEditPoints="1" noAdjustHandles="1" noChangeArrowheads="1" noChangeShapeType="1" noTextEdit="1"/>
              </p:cNvSpPr>
              <p:nvPr/>
            </p:nvSpPr>
            <p:spPr>
              <a:xfrm>
                <a:off x="7217483" y="2859831"/>
                <a:ext cx="175880" cy="509242"/>
              </a:xfrm>
              <a:prstGeom prst="rect">
                <a:avLst/>
              </a:prstGeom>
              <a:blipFill>
                <a:blip r:embed="rId6"/>
                <a:stretch>
                  <a:fillRect l="-37931" r="-10345" b="-35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8046425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T</a:t>
            </a:r>
            <a:r>
              <a:rPr kumimoji="1" lang="ja-JP" altLang="en-US" b="1" dirty="0"/>
              <a:t>表の読み方</a:t>
            </a:r>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5781" y="1228032"/>
            <a:ext cx="2389839" cy="3228247"/>
          </a:xfrm>
          <a:prstGeom prst="rect">
            <a:avLst/>
          </a:prstGeom>
        </p:spPr>
      </p:pic>
      <p:pic>
        <p:nvPicPr>
          <p:cNvPr id="7" name="図 6"/>
          <p:cNvPicPr>
            <a:picLocks/>
          </p:cNvPicPr>
          <p:nvPr/>
        </p:nvPicPr>
        <p:blipFill>
          <a:blip r:embed="rId4" cstate="email">
            <a:extLst>
              <a:ext uri="{28A0092B-C50C-407E-A947-70E740481C1C}">
                <a14:useLocalDpi xmlns:a14="http://schemas.microsoft.com/office/drawing/2010/main"/>
              </a:ext>
            </a:extLst>
          </a:blip>
          <a:stretch>
            <a:fillRect/>
          </a:stretch>
        </p:blipFill>
        <p:spPr>
          <a:xfrm>
            <a:off x="4357720" y="1947301"/>
            <a:ext cx="3438860" cy="2243077"/>
          </a:xfrm>
          <a:prstGeom prst="rect">
            <a:avLst/>
          </a:prstGeom>
        </p:spPr>
      </p:pic>
      <p:sp>
        <p:nvSpPr>
          <p:cNvPr id="8" name="フローチャート: 処理 7"/>
          <p:cNvSpPr/>
          <p:nvPr/>
        </p:nvSpPr>
        <p:spPr>
          <a:xfrm>
            <a:off x="2847136" y="1381614"/>
            <a:ext cx="316523" cy="202047"/>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4" name="四角形吹き出し 13"/>
          <p:cNvSpPr/>
          <p:nvPr/>
        </p:nvSpPr>
        <p:spPr>
          <a:xfrm>
            <a:off x="4572001" y="2880316"/>
            <a:ext cx="585410" cy="542075"/>
          </a:xfrm>
          <a:prstGeom prst="wedgeRectCallout">
            <a:avLst>
              <a:gd name="adj1" fmla="val 36997"/>
              <a:gd name="adj2" fmla="val 17259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5" name="正方形/長方形 14"/>
              <p:cNvSpPr/>
              <p:nvPr/>
            </p:nvSpPr>
            <p:spPr>
              <a:xfrm>
                <a:off x="4805089" y="289799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4805089" y="2897991"/>
                <a:ext cx="175880" cy="509242"/>
              </a:xfrm>
              <a:prstGeom prst="rect">
                <a:avLst/>
              </a:prstGeom>
              <a:blipFill>
                <a:blip r:embed="rId5"/>
                <a:stretch>
                  <a:fillRect l="-37931" r="-10345" b="-3571"/>
                </a:stretch>
              </a:blipFill>
            </p:spPr>
            <p:txBody>
              <a:bodyPr/>
              <a:lstStyle/>
              <a:p>
                <a:r>
                  <a:rPr lang="ja-JP" altLang="en-US">
                    <a:noFill/>
                  </a:rPr>
                  <a:t> </a:t>
                </a:r>
              </a:p>
            </p:txBody>
          </p:sp>
        </mc:Fallback>
      </mc:AlternateContent>
      <p:sp>
        <p:nvSpPr>
          <p:cNvPr id="16" name="テキスト ボックス 15"/>
          <p:cNvSpPr txBox="1"/>
          <p:nvPr/>
        </p:nvSpPr>
        <p:spPr>
          <a:xfrm>
            <a:off x="5717917" y="3204797"/>
            <a:ext cx="718466" cy="305468"/>
          </a:xfrm>
          <a:prstGeom prst="rect">
            <a:avLst/>
          </a:prstGeom>
          <a:noFill/>
        </p:spPr>
        <p:txBody>
          <a:bodyPr wrap="none" rtlCol="0">
            <a:spAutoFit/>
          </a:bodyPr>
          <a:lstStyle/>
          <a:p>
            <a:r>
              <a:rPr kumimoji="1" lang="ja-JP" altLang="en-US" sz="1385" dirty="0">
                <a:latin typeface="メイリオ" panose="020B0604030504040204" pitchFamily="50" charset="-128"/>
                <a:ea typeface="メイリオ" panose="020B0604030504040204" pitchFamily="50" charset="-128"/>
              </a:rPr>
              <a:t>９５％</a:t>
            </a:r>
          </a:p>
        </p:txBody>
      </p:sp>
      <p:sp>
        <p:nvSpPr>
          <p:cNvPr id="23" name="四角形吹き出し 13">
            <a:extLst>
              <a:ext uri="{FF2B5EF4-FFF2-40B4-BE49-F238E27FC236}">
                <a16:creationId xmlns:a16="http://schemas.microsoft.com/office/drawing/2014/main" id="{A9CD1B25-FA37-4E35-9C6F-FBF8FB9983FA}"/>
              </a:ext>
            </a:extLst>
          </p:cNvPr>
          <p:cNvSpPr/>
          <p:nvPr/>
        </p:nvSpPr>
        <p:spPr>
          <a:xfrm>
            <a:off x="6984395" y="2842156"/>
            <a:ext cx="585410" cy="542075"/>
          </a:xfrm>
          <a:prstGeom prst="wedgeRectCallout">
            <a:avLst>
              <a:gd name="adj1" fmla="val -42712"/>
              <a:gd name="adj2" fmla="val 17780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EB3018E4-0BD6-488A-81A1-42AAA62D8618}"/>
                  </a:ext>
                </a:extLst>
              </p:cNvPr>
              <p:cNvSpPr/>
              <p:nvPr/>
            </p:nvSpPr>
            <p:spPr>
              <a:xfrm>
                <a:off x="7217483" y="285983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27" name="正方形/長方形 26">
                <a:extLst>
                  <a:ext uri="{FF2B5EF4-FFF2-40B4-BE49-F238E27FC236}">
                    <a16:creationId xmlns:a16="http://schemas.microsoft.com/office/drawing/2014/main" id="{EB3018E4-0BD6-488A-81A1-42AAA62D8618}"/>
                  </a:ext>
                </a:extLst>
              </p:cNvPr>
              <p:cNvSpPr>
                <a:spLocks noRot="1" noChangeAspect="1" noMove="1" noResize="1" noEditPoints="1" noAdjustHandles="1" noChangeArrowheads="1" noChangeShapeType="1" noTextEdit="1"/>
              </p:cNvSpPr>
              <p:nvPr/>
            </p:nvSpPr>
            <p:spPr>
              <a:xfrm>
                <a:off x="7217483" y="2859831"/>
                <a:ext cx="175880" cy="509242"/>
              </a:xfrm>
              <a:prstGeom prst="rect">
                <a:avLst/>
              </a:prstGeom>
              <a:blipFill>
                <a:blip r:embed="rId6"/>
                <a:stretch>
                  <a:fillRect l="-37931" r="-10345" b="-3571"/>
                </a:stretch>
              </a:blipFill>
            </p:spPr>
            <p:txBody>
              <a:bodyPr/>
              <a:lstStyle/>
              <a:p>
                <a:r>
                  <a:rPr lang="ja-JP" altLang="en-US">
                    <a:noFill/>
                  </a:rPr>
                  <a:t> </a:t>
                </a:r>
              </a:p>
            </p:txBody>
          </p:sp>
        </mc:Fallback>
      </mc:AlternateContent>
      <p:sp>
        <p:nvSpPr>
          <p:cNvPr id="12" name="フローチャート: 処理 11">
            <a:extLst>
              <a:ext uri="{FF2B5EF4-FFF2-40B4-BE49-F238E27FC236}">
                <a16:creationId xmlns:a16="http://schemas.microsoft.com/office/drawing/2014/main" id="{35BC42EC-56BC-4321-BC39-41AA785E8439}"/>
              </a:ext>
            </a:extLst>
          </p:cNvPr>
          <p:cNvSpPr/>
          <p:nvPr/>
        </p:nvSpPr>
        <p:spPr>
          <a:xfrm>
            <a:off x="2605373" y="1555970"/>
            <a:ext cx="316523" cy="2900309"/>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18092722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T</a:t>
            </a:r>
            <a:r>
              <a:rPr kumimoji="1" lang="ja-JP" altLang="en-US" b="1" dirty="0"/>
              <a:t>表の読み方</a:t>
            </a:r>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5781" y="1228032"/>
            <a:ext cx="2389839" cy="3228247"/>
          </a:xfrm>
          <a:prstGeom prst="rect">
            <a:avLst/>
          </a:prstGeom>
        </p:spPr>
      </p:pic>
      <p:pic>
        <p:nvPicPr>
          <p:cNvPr id="7" name="図 6"/>
          <p:cNvPicPr>
            <a:picLocks/>
          </p:cNvPicPr>
          <p:nvPr/>
        </p:nvPicPr>
        <p:blipFill>
          <a:blip r:embed="rId4" cstate="email">
            <a:extLst>
              <a:ext uri="{28A0092B-C50C-407E-A947-70E740481C1C}">
                <a14:useLocalDpi xmlns:a14="http://schemas.microsoft.com/office/drawing/2010/main"/>
              </a:ext>
            </a:extLst>
          </a:blip>
          <a:stretch>
            <a:fillRect/>
          </a:stretch>
        </p:blipFill>
        <p:spPr>
          <a:xfrm>
            <a:off x="4357720" y="1947301"/>
            <a:ext cx="3438860" cy="2243077"/>
          </a:xfrm>
          <a:prstGeom prst="rect">
            <a:avLst/>
          </a:prstGeom>
        </p:spPr>
      </p:pic>
      <p:sp>
        <p:nvSpPr>
          <p:cNvPr id="8" name="フローチャート: 処理 7"/>
          <p:cNvSpPr/>
          <p:nvPr/>
        </p:nvSpPr>
        <p:spPr>
          <a:xfrm>
            <a:off x="2847136" y="1381614"/>
            <a:ext cx="316523" cy="202047"/>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4" name="四角形吹き出し 13"/>
          <p:cNvSpPr/>
          <p:nvPr/>
        </p:nvSpPr>
        <p:spPr>
          <a:xfrm>
            <a:off x="4572001" y="2880316"/>
            <a:ext cx="585410" cy="542075"/>
          </a:xfrm>
          <a:prstGeom prst="wedgeRectCallout">
            <a:avLst>
              <a:gd name="adj1" fmla="val 36997"/>
              <a:gd name="adj2" fmla="val 17259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5" name="正方形/長方形 14"/>
              <p:cNvSpPr/>
              <p:nvPr/>
            </p:nvSpPr>
            <p:spPr>
              <a:xfrm>
                <a:off x="4805089" y="289799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4805089" y="2897991"/>
                <a:ext cx="175880" cy="509242"/>
              </a:xfrm>
              <a:prstGeom prst="rect">
                <a:avLst/>
              </a:prstGeom>
              <a:blipFill>
                <a:blip r:embed="rId5"/>
                <a:stretch>
                  <a:fillRect l="-37931" r="-10345" b="-3571"/>
                </a:stretch>
              </a:blipFill>
            </p:spPr>
            <p:txBody>
              <a:bodyPr/>
              <a:lstStyle/>
              <a:p>
                <a:r>
                  <a:rPr lang="ja-JP" altLang="en-US">
                    <a:noFill/>
                  </a:rPr>
                  <a:t> </a:t>
                </a:r>
              </a:p>
            </p:txBody>
          </p:sp>
        </mc:Fallback>
      </mc:AlternateContent>
      <p:sp>
        <p:nvSpPr>
          <p:cNvPr id="16" name="テキスト ボックス 15"/>
          <p:cNvSpPr txBox="1"/>
          <p:nvPr/>
        </p:nvSpPr>
        <p:spPr>
          <a:xfrm>
            <a:off x="5717917" y="3204797"/>
            <a:ext cx="718466"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９５％</a:t>
            </a:r>
            <a:endParaRPr kumimoji="1" lang="ja-JP" altLang="en-US" sz="1385" dirty="0">
              <a:latin typeface="メイリオ" panose="020B0604030504040204" pitchFamily="50" charset="-128"/>
              <a:ea typeface="メイリオ" panose="020B0604030504040204" pitchFamily="50" charset="-128"/>
            </a:endParaRPr>
          </a:p>
        </p:txBody>
      </p:sp>
      <p:sp>
        <p:nvSpPr>
          <p:cNvPr id="18" name="フローチャート: 処理 17"/>
          <p:cNvSpPr/>
          <p:nvPr/>
        </p:nvSpPr>
        <p:spPr>
          <a:xfrm>
            <a:off x="2605373" y="1555970"/>
            <a:ext cx="316523" cy="2900309"/>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四角形吹き出し 13">
            <a:extLst>
              <a:ext uri="{FF2B5EF4-FFF2-40B4-BE49-F238E27FC236}">
                <a16:creationId xmlns:a16="http://schemas.microsoft.com/office/drawing/2014/main" id="{A9CD1B25-FA37-4E35-9C6F-FBF8FB9983FA}"/>
              </a:ext>
            </a:extLst>
          </p:cNvPr>
          <p:cNvSpPr/>
          <p:nvPr/>
        </p:nvSpPr>
        <p:spPr>
          <a:xfrm>
            <a:off x="6984395" y="2842156"/>
            <a:ext cx="585410" cy="542075"/>
          </a:xfrm>
          <a:prstGeom prst="wedgeRectCallout">
            <a:avLst>
              <a:gd name="adj1" fmla="val -42712"/>
              <a:gd name="adj2" fmla="val 17780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EB3018E4-0BD6-488A-81A1-42AAA62D8618}"/>
                  </a:ext>
                </a:extLst>
              </p:cNvPr>
              <p:cNvSpPr/>
              <p:nvPr/>
            </p:nvSpPr>
            <p:spPr>
              <a:xfrm>
                <a:off x="7217483" y="285983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27" name="正方形/長方形 26">
                <a:extLst>
                  <a:ext uri="{FF2B5EF4-FFF2-40B4-BE49-F238E27FC236}">
                    <a16:creationId xmlns:a16="http://schemas.microsoft.com/office/drawing/2014/main" id="{EB3018E4-0BD6-488A-81A1-42AAA62D8618}"/>
                  </a:ext>
                </a:extLst>
              </p:cNvPr>
              <p:cNvSpPr>
                <a:spLocks noRot="1" noChangeAspect="1" noMove="1" noResize="1" noEditPoints="1" noAdjustHandles="1" noChangeArrowheads="1" noChangeShapeType="1" noTextEdit="1"/>
              </p:cNvSpPr>
              <p:nvPr/>
            </p:nvSpPr>
            <p:spPr>
              <a:xfrm>
                <a:off x="7217483" y="2859831"/>
                <a:ext cx="175880" cy="509242"/>
              </a:xfrm>
              <a:prstGeom prst="rect">
                <a:avLst/>
              </a:prstGeom>
              <a:blipFill>
                <a:blip r:embed="rId6"/>
                <a:stretch>
                  <a:fillRect l="-37931" r="-10345" b="-3571"/>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1A41A446-27BD-4147-8AFE-AA599E973BA1}"/>
              </a:ext>
            </a:extLst>
          </p:cNvPr>
          <p:cNvSpPr txBox="1"/>
          <p:nvPr/>
        </p:nvSpPr>
        <p:spPr>
          <a:xfrm>
            <a:off x="1597388" y="1432283"/>
            <a:ext cx="401186" cy="305468"/>
          </a:xfrm>
          <a:prstGeom prst="rect">
            <a:avLst/>
          </a:prstGeom>
          <a:noFill/>
          <a:ln w="34925">
            <a:solidFill>
              <a:srgbClr val="0070C0"/>
            </a:solidFill>
          </a:ln>
        </p:spPr>
        <p:txBody>
          <a:bodyPr wrap="square" rtlCol="0">
            <a:spAutoFit/>
          </a:bodyPr>
          <a:lstStyle/>
          <a:p>
            <a:endParaRPr kumimoji="1" lang="ja-JP" altLang="en-US" sz="1385"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05971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T</a:t>
            </a:r>
            <a:r>
              <a:rPr kumimoji="1" lang="ja-JP" altLang="en-US" b="1" dirty="0"/>
              <a:t>表の読み方</a:t>
            </a:r>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5781" y="1228032"/>
            <a:ext cx="2389839" cy="3228247"/>
          </a:xfrm>
          <a:prstGeom prst="rect">
            <a:avLst/>
          </a:prstGeom>
        </p:spPr>
      </p:pic>
      <p:pic>
        <p:nvPicPr>
          <p:cNvPr id="7" name="図 6"/>
          <p:cNvPicPr>
            <a:picLocks/>
          </p:cNvPicPr>
          <p:nvPr/>
        </p:nvPicPr>
        <p:blipFill>
          <a:blip r:embed="rId4" cstate="email">
            <a:extLst>
              <a:ext uri="{28A0092B-C50C-407E-A947-70E740481C1C}">
                <a14:useLocalDpi xmlns:a14="http://schemas.microsoft.com/office/drawing/2010/main"/>
              </a:ext>
            </a:extLst>
          </a:blip>
          <a:stretch>
            <a:fillRect/>
          </a:stretch>
        </p:blipFill>
        <p:spPr>
          <a:xfrm>
            <a:off x="4357720" y="1947301"/>
            <a:ext cx="3438860" cy="2243077"/>
          </a:xfrm>
          <a:prstGeom prst="rect">
            <a:avLst/>
          </a:prstGeom>
        </p:spPr>
      </p:pic>
      <p:sp>
        <p:nvSpPr>
          <p:cNvPr id="8" name="フローチャート: 処理 7"/>
          <p:cNvSpPr/>
          <p:nvPr/>
        </p:nvSpPr>
        <p:spPr>
          <a:xfrm>
            <a:off x="2847136" y="1381614"/>
            <a:ext cx="316523" cy="202047"/>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4" name="四角形吹き出し 13"/>
          <p:cNvSpPr/>
          <p:nvPr/>
        </p:nvSpPr>
        <p:spPr>
          <a:xfrm>
            <a:off x="4572001" y="2880316"/>
            <a:ext cx="585410" cy="542075"/>
          </a:xfrm>
          <a:prstGeom prst="wedgeRectCallout">
            <a:avLst>
              <a:gd name="adj1" fmla="val 36997"/>
              <a:gd name="adj2" fmla="val 17259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5" name="正方形/長方形 14"/>
              <p:cNvSpPr/>
              <p:nvPr/>
            </p:nvSpPr>
            <p:spPr>
              <a:xfrm>
                <a:off x="4805089" y="289799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4805089" y="2897991"/>
                <a:ext cx="175880" cy="509242"/>
              </a:xfrm>
              <a:prstGeom prst="rect">
                <a:avLst/>
              </a:prstGeom>
              <a:blipFill>
                <a:blip r:embed="rId5"/>
                <a:stretch>
                  <a:fillRect l="-37931" r="-10345" b="-3571"/>
                </a:stretch>
              </a:blipFill>
            </p:spPr>
            <p:txBody>
              <a:bodyPr/>
              <a:lstStyle/>
              <a:p>
                <a:r>
                  <a:rPr lang="ja-JP" altLang="en-US">
                    <a:noFill/>
                  </a:rPr>
                  <a:t> </a:t>
                </a:r>
              </a:p>
            </p:txBody>
          </p:sp>
        </mc:Fallback>
      </mc:AlternateContent>
      <p:sp>
        <p:nvSpPr>
          <p:cNvPr id="16" name="テキスト ボックス 15"/>
          <p:cNvSpPr txBox="1"/>
          <p:nvPr/>
        </p:nvSpPr>
        <p:spPr>
          <a:xfrm>
            <a:off x="5717917" y="3204797"/>
            <a:ext cx="718466"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９５％</a:t>
            </a:r>
            <a:endParaRPr kumimoji="1" lang="ja-JP" altLang="en-US" sz="1385" dirty="0">
              <a:latin typeface="メイリオ" panose="020B0604030504040204" pitchFamily="50" charset="-128"/>
              <a:ea typeface="メイリオ" panose="020B0604030504040204" pitchFamily="50" charset="-128"/>
            </a:endParaRPr>
          </a:p>
        </p:txBody>
      </p:sp>
      <p:sp>
        <p:nvSpPr>
          <p:cNvPr id="18" name="フローチャート: 処理 17"/>
          <p:cNvSpPr/>
          <p:nvPr/>
        </p:nvSpPr>
        <p:spPr>
          <a:xfrm>
            <a:off x="2605373" y="1555970"/>
            <a:ext cx="316523" cy="2900309"/>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テキスト ボックス 19"/>
          <p:cNvSpPr txBox="1"/>
          <p:nvPr/>
        </p:nvSpPr>
        <p:spPr>
          <a:xfrm>
            <a:off x="1597388" y="1432283"/>
            <a:ext cx="401186" cy="305468"/>
          </a:xfrm>
          <a:prstGeom prst="rect">
            <a:avLst/>
          </a:prstGeom>
          <a:noFill/>
          <a:ln w="34925">
            <a:solidFill>
              <a:srgbClr val="0070C0"/>
            </a:solidFill>
          </a:ln>
        </p:spPr>
        <p:txBody>
          <a:bodyPr wrap="square" rtlCol="0">
            <a:spAutoFit/>
          </a:bodyPr>
          <a:lstStyle/>
          <a:p>
            <a:endParaRPr kumimoji="1" lang="ja-JP" altLang="en-US" sz="1385" dirty="0">
              <a:latin typeface="メイリオ" panose="020B0604030504040204" pitchFamily="50" charset="-128"/>
              <a:ea typeface="メイリオ" panose="020B0604030504040204" pitchFamily="50" charset="-128"/>
            </a:endParaRPr>
          </a:p>
        </p:txBody>
      </p:sp>
      <p:sp>
        <p:nvSpPr>
          <p:cNvPr id="23" name="四角形吹き出し 13">
            <a:extLst>
              <a:ext uri="{FF2B5EF4-FFF2-40B4-BE49-F238E27FC236}">
                <a16:creationId xmlns:a16="http://schemas.microsoft.com/office/drawing/2014/main" id="{A9CD1B25-FA37-4E35-9C6F-FBF8FB9983FA}"/>
              </a:ext>
            </a:extLst>
          </p:cNvPr>
          <p:cNvSpPr/>
          <p:nvPr/>
        </p:nvSpPr>
        <p:spPr>
          <a:xfrm>
            <a:off x="6984395" y="2842156"/>
            <a:ext cx="585410" cy="542075"/>
          </a:xfrm>
          <a:prstGeom prst="wedgeRectCallout">
            <a:avLst>
              <a:gd name="adj1" fmla="val -42712"/>
              <a:gd name="adj2" fmla="val 17780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EB3018E4-0BD6-488A-81A1-42AAA62D8618}"/>
                  </a:ext>
                </a:extLst>
              </p:cNvPr>
              <p:cNvSpPr/>
              <p:nvPr/>
            </p:nvSpPr>
            <p:spPr>
              <a:xfrm>
                <a:off x="7217483" y="285983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27" name="正方形/長方形 26">
                <a:extLst>
                  <a:ext uri="{FF2B5EF4-FFF2-40B4-BE49-F238E27FC236}">
                    <a16:creationId xmlns:a16="http://schemas.microsoft.com/office/drawing/2014/main" id="{EB3018E4-0BD6-488A-81A1-42AAA62D8618}"/>
                  </a:ext>
                </a:extLst>
              </p:cNvPr>
              <p:cNvSpPr>
                <a:spLocks noRot="1" noChangeAspect="1" noMove="1" noResize="1" noEditPoints="1" noAdjustHandles="1" noChangeArrowheads="1" noChangeShapeType="1" noTextEdit="1"/>
              </p:cNvSpPr>
              <p:nvPr/>
            </p:nvSpPr>
            <p:spPr>
              <a:xfrm>
                <a:off x="7217483" y="2859831"/>
                <a:ext cx="175880" cy="509242"/>
              </a:xfrm>
              <a:prstGeom prst="rect">
                <a:avLst/>
              </a:prstGeom>
              <a:blipFill>
                <a:blip r:embed="rId6"/>
                <a:stretch>
                  <a:fillRect l="-37931" r="-10345" b="-3571"/>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69646D9-3A0A-B440-90EB-7226034E89ED}"/>
              </a:ext>
            </a:extLst>
          </p:cNvPr>
          <p:cNvSpPr txBox="1"/>
          <p:nvPr/>
        </p:nvSpPr>
        <p:spPr>
          <a:xfrm>
            <a:off x="4422161" y="1257590"/>
            <a:ext cx="111761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自由度</a:t>
            </a:r>
            <a:r>
              <a:rPr kumimoji="1" lang="ja-JP" altLang="en-US" sz="1385" dirty="0">
                <a:latin typeface="メイリオ" panose="020B0604030504040204" pitchFamily="50" charset="-128"/>
                <a:ea typeface="メイリオ" panose="020B0604030504040204" pitchFamily="50" charset="-128"/>
              </a:rPr>
              <a:t>＝</a:t>
            </a:r>
            <a:r>
              <a:rPr kumimoji="1" lang="en-US" altLang="ja-JP" sz="1385" dirty="0">
                <a:latin typeface="メイリオ" panose="020B0604030504040204" pitchFamily="50" charset="-128"/>
                <a:ea typeface="メイリオ" panose="020B0604030504040204" pitchFamily="50" charset="-128"/>
              </a:rPr>
              <a:t>20</a:t>
            </a:r>
            <a:endParaRPr kumimoji="1" lang="ja-JP" altLang="en-US" sz="1385"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4136841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T</a:t>
            </a:r>
            <a:r>
              <a:rPr kumimoji="1" lang="ja-JP" altLang="en-US" b="1" dirty="0"/>
              <a:t>表の読み方</a:t>
            </a:r>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5781" y="1228032"/>
            <a:ext cx="2389839" cy="3228247"/>
          </a:xfrm>
          <a:prstGeom prst="rect">
            <a:avLst/>
          </a:prstGeom>
        </p:spPr>
      </p:pic>
      <p:pic>
        <p:nvPicPr>
          <p:cNvPr id="7" name="図 6"/>
          <p:cNvPicPr>
            <a:picLocks/>
          </p:cNvPicPr>
          <p:nvPr/>
        </p:nvPicPr>
        <p:blipFill>
          <a:blip r:embed="rId4" cstate="email">
            <a:extLst>
              <a:ext uri="{28A0092B-C50C-407E-A947-70E740481C1C}">
                <a14:useLocalDpi xmlns:a14="http://schemas.microsoft.com/office/drawing/2010/main"/>
              </a:ext>
            </a:extLst>
          </a:blip>
          <a:stretch>
            <a:fillRect/>
          </a:stretch>
        </p:blipFill>
        <p:spPr>
          <a:xfrm>
            <a:off x="4357720" y="1947301"/>
            <a:ext cx="3438860" cy="2243077"/>
          </a:xfrm>
          <a:prstGeom prst="rect">
            <a:avLst/>
          </a:prstGeom>
        </p:spPr>
      </p:pic>
      <p:sp>
        <p:nvSpPr>
          <p:cNvPr id="8" name="フローチャート: 処理 7"/>
          <p:cNvSpPr/>
          <p:nvPr/>
        </p:nvSpPr>
        <p:spPr>
          <a:xfrm>
            <a:off x="2847136" y="1381614"/>
            <a:ext cx="316523" cy="202047"/>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4" name="四角形吹き出し 13"/>
          <p:cNvSpPr/>
          <p:nvPr/>
        </p:nvSpPr>
        <p:spPr>
          <a:xfrm>
            <a:off x="4572001" y="2880316"/>
            <a:ext cx="585410" cy="542075"/>
          </a:xfrm>
          <a:prstGeom prst="wedgeRectCallout">
            <a:avLst>
              <a:gd name="adj1" fmla="val 36997"/>
              <a:gd name="adj2" fmla="val 17259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5" name="正方形/長方形 14"/>
              <p:cNvSpPr/>
              <p:nvPr/>
            </p:nvSpPr>
            <p:spPr>
              <a:xfrm>
                <a:off x="4805089" y="289799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4805089" y="2897991"/>
                <a:ext cx="175880" cy="509242"/>
              </a:xfrm>
              <a:prstGeom prst="rect">
                <a:avLst/>
              </a:prstGeom>
              <a:blipFill>
                <a:blip r:embed="rId5"/>
                <a:stretch>
                  <a:fillRect l="-37931" r="-10345" b="-3571"/>
                </a:stretch>
              </a:blipFill>
            </p:spPr>
            <p:txBody>
              <a:bodyPr/>
              <a:lstStyle/>
              <a:p>
                <a:r>
                  <a:rPr lang="ja-JP" altLang="en-US">
                    <a:noFill/>
                  </a:rPr>
                  <a:t> </a:t>
                </a:r>
              </a:p>
            </p:txBody>
          </p:sp>
        </mc:Fallback>
      </mc:AlternateContent>
      <p:sp>
        <p:nvSpPr>
          <p:cNvPr id="16" name="テキスト ボックス 15"/>
          <p:cNvSpPr txBox="1"/>
          <p:nvPr/>
        </p:nvSpPr>
        <p:spPr>
          <a:xfrm>
            <a:off x="5717917" y="3204797"/>
            <a:ext cx="718466"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９５％</a:t>
            </a:r>
            <a:endParaRPr kumimoji="1" lang="ja-JP" altLang="en-US" sz="1385" dirty="0">
              <a:latin typeface="メイリオ" panose="020B0604030504040204" pitchFamily="50" charset="-128"/>
              <a:ea typeface="メイリオ" panose="020B0604030504040204" pitchFamily="50" charset="-128"/>
            </a:endParaRPr>
          </a:p>
        </p:txBody>
      </p:sp>
      <p:sp>
        <p:nvSpPr>
          <p:cNvPr id="18" name="フローチャート: 処理 17"/>
          <p:cNvSpPr/>
          <p:nvPr/>
        </p:nvSpPr>
        <p:spPr>
          <a:xfrm>
            <a:off x="2605373" y="1555970"/>
            <a:ext cx="316523" cy="2900309"/>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テキスト ボックス 19"/>
          <p:cNvSpPr txBox="1"/>
          <p:nvPr/>
        </p:nvSpPr>
        <p:spPr>
          <a:xfrm>
            <a:off x="1597388" y="1432283"/>
            <a:ext cx="401186" cy="305468"/>
          </a:xfrm>
          <a:prstGeom prst="rect">
            <a:avLst/>
          </a:prstGeom>
          <a:noFill/>
          <a:ln w="34925">
            <a:solidFill>
              <a:srgbClr val="0070C0"/>
            </a:solidFill>
          </a:ln>
        </p:spPr>
        <p:txBody>
          <a:bodyPr wrap="square" rtlCol="0">
            <a:spAutoFit/>
          </a:bodyPr>
          <a:lstStyle/>
          <a:p>
            <a:endParaRPr kumimoji="1" lang="ja-JP" altLang="en-US" sz="1385" dirty="0">
              <a:latin typeface="メイリオ" panose="020B0604030504040204" pitchFamily="50" charset="-128"/>
              <a:ea typeface="メイリオ" panose="020B0604030504040204" pitchFamily="50" charset="-128"/>
            </a:endParaRPr>
          </a:p>
        </p:txBody>
      </p:sp>
      <p:sp>
        <p:nvSpPr>
          <p:cNvPr id="23" name="四角形吹き出し 13">
            <a:extLst>
              <a:ext uri="{FF2B5EF4-FFF2-40B4-BE49-F238E27FC236}">
                <a16:creationId xmlns:a16="http://schemas.microsoft.com/office/drawing/2014/main" id="{A9CD1B25-FA37-4E35-9C6F-FBF8FB9983FA}"/>
              </a:ext>
            </a:extLst>
          </p:cNvPr>
          <p:cNvSpPr/>
          <p:nvPr/>
        </p:nvSpPr>
        <p:spPr>
          <a:xfrm>
            <a:off x="6984395" y="2842156"/>
            <a:ext cx="585410" cy="542075"/>
          </a:xfrm>
          <a:prstGeom prst="wedgeRectCallout">
            <a:avLst>
              <a:gd name="adj1" fmla="val -42712"/>
              <a:gd name="adj2" fmla="val 17780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EB3018E4-0BD6-488A-81A1-42AAA62D8618}"/>
                  </a:ext>
                </a:extLst>
              </p:cNvPr>
              <p:cNvSpPr/>
              <p:nvPr/>
            </p:nvSpPr>
            <p:spPr>
              <a:xfrm>
                <a:off x="7217483" y="285983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27" name="正方形/長方形 26">
                <a:extLst>
                  <a:ext uri="{FF2B5EF4-FFF2-40B4-BE49-F238E27FC236}">
                    <a16:creationId xmlns:a16="http://schemas.microsoft.com/office/drawing/2014/main" id="{EB3018E4-0BD6-488A-81A1-42AAA62D8618}"/>
                  </a:ext>
                </a:extLst>
              </p:cNvPr>
              <p:cNvSpPr>
                <a:spLocks noRot="1" noChangeAspect="1" noMove="1" noResize="1" noEditPoints="1" noAdjustHandles="1" noChangeArrowheads="1" noChangeShapeType="1" noTextEdit="1"/>
              </p:cNvSpPr>
              <p:nvPr/>
            </p:nvSpPr>
            <p:spPr>
              <a:xfrm>
                <a:off x="7217483" y="2859831"/>
                <a:ext cx="175880" cy="509242"/>
              </a:xfrm>
              <a:prstGeom prst="rect">
                <a:avLst/>
              </a:prstGeom>
              <a:blipFill>
                <a:blip r:embed="rId6"/>
                <a:stretch>
                  <a:fillRect l="-37931" r="-10345" b="-3571"/>
                </a:stretch>
              </a:blipFill>
            </p:spPr>
            <p:txBody>
              <a:bodyPr/>
              <a:lstStyle/>
              <a:p>
                <a:r>
                  <a:rPr lang="ja-JP" altLang="en-US">
                    <a:noFill/>
                  </a:rPr>
                  <a:t> </a:t>
                </a:r>
              </a:p>
            </p:txBody>
          </p:sp>
        </mc:Fallback>
      </mc:AlternateContent>
      <p:sp>
        <p:nvSpPr>
          <p:cNvPr id="29" name="正方形/長方形 28">
            <a:extLst>
              <a:ext uri="{FF2B5EF4-FFF2-40B4-BE49-F238E27FC236}">
                <a16:creationId xmlns:a16="http://schemas.microsoft.com/office/drawing/2014/main" id="{A7328B90-0A8B-4098-B9D5-09D217D80A01}"/>
              </a:ext>
            </a:extLst>
          </p:cNvPr>
          <p:cNvSpPr/>
          <p:nvPr/>
        </p:nvSpPr>
        <p:spPr bwMode="auto">
          <a:xfrm>
            <a:off x="1636743" y="3371286"/>
            <a:ext cx="2364163" cy="139931"/>
          </a:xfrm>
          <a:prstGeom prst="rect">
            <a:avLst/>
          </a:prstGeom>
          <a:noFill/>
          <a:ln w="38100" cap="flat" cmpd="sng" algn="ctr">
            <a:solidFill>
              <a:srgbClr val="0070C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4" name="テキスト ボックス 23">
            <a:extLst>
              <a:ext uri="{FF2B5EF4-FFF2-40B4-BE49-F238E27FC236}">
                <a16:creationId xmlns:a16="http://schemas.microsoft.com/office/drawing/2014/main" id="{569646D9-3A0A-B440-90EB-7226034E89ED}"/>
              </a:ext>
            </a:extLst>
          </p:cNvPr>
          <p:cNvSpPr txBox="1"/>
          <p:nvPr/>
        </p:nvSpPr>
        <p:spPr>
          <a:xfrm>
            <a:off x="4422161" y="1257590"/>
            <a:ext cx="111761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自由度</a:t>
            </a:r>
            <a:r>
              <a:rPr kumimoji="1" lang="ja-JP" altLang="en-US" sz="1385" dirty="0">
                <a:latin typeface="メイリオ" panose="020B0604030504040204" pitchFamily="50" charset="-128"/>
                <a:ea typeface="メイリオ" panose="020B0604030504040204" pitchFamily="50" charset="-128"/>
              </a:rPr>
              <a:t>＝</a:t>
            </a:r>
            <a:r>
              <a:rPr kumimoji="1" lang="en-US" altLang="ja-JP" sz="1385" dirty="0">
                <a:latin typeface="メイリオ" panose="020B0604030504040204" pitchFamily="50" charset="-128"/>
                <a:ea typeface="メイリオ" panose="020B0604030504040204" pitchFamily="50" charset="-128"/>
              </a:rPr>
              <a:t>20</a:t>
            </a:r>
            <a:endParaRPr kumimoji="1" lang="ja-JP" altLang="en-US" sz="1385"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93568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t>T</a:t>
            </a:r>
            <a:r>
              <a:rPr kumimoji="1" lang="ja-JP" altLang="en-US" b="1" dirty="0"/>
              <a:t>表の読み方</a:t>
            </a:r>
          </a:p>
        </p:txBody>
      </p:sp>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5781" y="1228032"/>
            <a:ext cx="2389839" cy="3228247"/>
          </a:xfrm>
          <a:prstGeom prst="rect">
            <a:avLst/>
          </a:prstGeom>
        </p:spPr>
      </p:pic>
      <p:pic>
        <p:nvPicPr>
          <p:cNvPr id="7" name="図 6"/>
          <p:cNvPicPr>
            <a:picLocks/>
          </p:cNvPicPr>
          <p:nvPr/>
        </p:nvPicPr>
        <p:blipFill>
          <a:blip r:embed="rId4" cstate="email">
            <a:extLst>
              <a:ext uri="{28A0092B-C50C-407E-A947-70E740481C1C}">
                <a14:useLocalDpi xmlns:a14="http://schemas.microsoft.com/office/drawing/2010/main"/>
              </a:ext>
            </a:extLst>
          </a:blip>
          <a:stretch>
            <a:fillRect/>
          </a:stretch>
        </p:blipFill>
        <p:spPr>
          <a:xfrm>
            <a:off x="4357720" y="1947301"/>
            <a:ext cx="3438860" cy="2243077"/>
          </a:xfrm>
          <a:prstGeom prst="rect">
            <a:avLst/>
          </a:prstGeom>
        </p:spPr>
      </p:pic>
      <p:sp>
        <p:nvSpPr>
          <p:cNvPr id="8" name="フローチャート: 処理 7"/>
          <p:cNvSpPr/>
          <p:nvPr/>
        </p:nvSpPr>
        <p:spPr>
          <a:xfrm>
            <a:off x="2847136" y="1381614"/>
            <a:ext cx="316523" cy="202047"/>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4" name="四角形吹き出し 13"/>
          <p:cNvSpPr/>
          <p:nvPr/>
        </p:nvSpPr>
        <p:spPr>
          <a:xfrm>
            <a:off x="4572001" y="2880316"/>
            <a:ext cx="585410" cy="542075"/>
          </a:xfrm>
          <a:prstGeom prst="wedgeRectCallout">
            <a:avLst>
              <a:gd name="adj1" fmla="val 36997"/>
              <a:gd name="adj2" fmla="val 17259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15" name="正方形/長方形 14"/>
              <p:cNvSpPr/>
              <p:nvPr/>
            </p:nvSpPr>
            <p:spPr>
              <a:xfrm>
                <a:off x="4805089" y="289799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15" name="正方形/長方形 14"/>
              <p:cNvSpPr>
                <a:spLocks noRot="1" noChangeAspect="1" noMove="1" noResize="1" noEditPoints="1" noAdjustHandles="1" noChangeArrowheads="1" noChangeShapeType="1" noTextEdit="1"/>
              </p:cNvSpPr>
              <p:nvPr/>
            </p:nvSpPr>
            <p:spPr>
              <a:xfrm>
                <a:off x="4805089" y="2897991"/>
                <a:ext cx="175880" cy="509242"/>
              </a:xfrm>
              <a:prstGeom prst="rect">
                <a:avLst/>
              </a:prstGeom>
              <a:blipFill>
                <a:blip r:embed="rId5"/>
                <a:stretch>
                  <a:fillRect l="-37931" r="-10345" b="-3571"/>
                </a:stretch>
              </a:blipFill>
            </p:spPr>
            <p:txBody>
              <a:bodyPr/>
              <a:lstStyle/>
              <a:p>
                <a:r>
                  <a:rPr lang="ja-JP" altLang="en-US">
                    <a:noFill/>
                  </a:rPr>
                  <a:t> </a:t>
                </a:r>
              </a:p>
            </p:txBody>
          </p:sp>
        </mc:Fallback>
      </mc:AlternateContent>
      <p:sp>
        <p:nvSpPr>
          <p:cNvPr id="16" name="テキスト ボックス 15"/>
          <p:cNvSpPr txBox="1"/>
          <p:nvPr/>
        </p:nvSpPr>
        <p:spPr>
          <a:xfrm>
            <a:off x="5717917" y="3204797"/>
            <a:ext cx="718466" cy="305468"/>
          </a:xfrm>
          <a:prstGeom prst="rect">
            <a:avLst/>
          </a:prstGeom>
          <a:noFill/>
        </p:spPr>
        <p:txBody>
          <a:bodyPr wrap="none" rtlCol="0">
            <a:spAutoFit/>
          </a:bodyPr>
          <a:lstStyle/>
          <a:p>
            <a:r>
              <a:rPr kumimoji="1" lang="ja-JP" altLang="en-US" sz="1385">
                <a:latin typeface="メイリオ" panose="020B0604030504040204" pitchFamily="50" charset="-128"/>
                <a:ea typeface="メイリオ" panose="020B0604030504040204" pitchFamily="50" charset="-128"/>
              </a:rPr>
              <a:t>９５％</a:t>
            </a:r>
            <a:endParaRPr kumimoji="1" lang="ja-JP" altLang="en-US" sz="1385" dirty="0">
              <a:latin typeface="メイリオ" panose="020B0604030504040204" pitchFamily="50" charset="-128"/>
              <a:ea typeface="メイリオ" panose="020B0604030504040204" pitchFamily="50" charset="-128"/>
            </a:endParaRPr>
          </a:p>
        </p:txBody>
      </p:sp>
      <p:sp>
        <p:nvSpPr>
          <p:cNvPr id="18" name="フローチャート: 処理 17"/>
          <p:cNvSpPr/>
          <p:nvPr/>
        </p:nvSpPr>
        <p:spPr>
          <a:xfrm>
            <a:off x="2605373" y="1555970"/>
            <a:ext cx="316523" cy="2900309"/>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テキスト ボックス 19"/>
          <p:cNvSpPr txBox="1"/>
          <p:nvPr/>
        </p:nvSpPr>
        <p:spPr>
          <a:xfrm>
            <a:off x="1597388" y="1432283"/>
            <a:ext cx="401186" cy="305468"/>
          </a:xfrm>
          <a:prstGeom prst="rect">
            <a:avLst/>
          </a:prstGeom>
          <a:noFill/>
          <a:ln w="34925">
            <a:solidFill>
              <a:srgbClr val="0070C0"/>
            </a:solidFill>
          </a:ln>
        </p:spPr>
        <p:txBody>
          <a:bodyPr wrap="square" rtlCol="0">
            <a:spAutoFit/>
          </a:bodyPr>
          <a:lstStyle/>
          <a:p>
            <a:endParaRPr kumimoji="1" lang="ja-JP" altLang="en-US" sz="1385" dirty="0">
              <a:latin typeface="メイリオ" panose="020B0604030504040204" pitchFamily="50" charset="-128"/>
              <a:ea typeface="メイリオ" panose="020B0604030504040204" pitchFamily="50" charset="-128"/>
            </a:endParaRPr>
          </a:p>
        </p:txBody>
      </p:sp>
      <p:sp>
        <p:nvSpPr>
          <p:cNvPr id="23" name="四角形吹き出し 13">
            <a:extLst>
              <a:ext uri="{FF2B5EF4-FFF2-40B4-BE49-F238E27FC236}">
                <a16:creationId xmlns:a16="http://schemas.microsoft.com/office/drawing/2014/main" id="{A9CD1B25-FA37-4E35-9C6F-FBF8FB9983FA}"/>
              </a:ext>
            </a:extLst>
          </p:cNvPr>
          <p:cNvSpPr/>
          <p:nvPr/>
        </p:nvSpPr>
        <p:spPr>
          <a:xfrm>
            <a:off x="6984395" y="2842156"/>
            <a:ext cx="585410" cy="542075"/>
          </a:xfrm>
          <a:prstGeom prst="wedgeRectCallout">
            <a:avLst>
              <a:gd name="adj1" fmla="val -42712"/>
              <a:gd name="adj2" fmla="val 17780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85"/>
          </a:p>
        </p:txBody>
      </p:sp>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EB3018E4-0BD6-488A-81A1-42AAA62D8618}"/>
                  </a:ext>
                </a:extLst>
              </p:cNvPr>
              <p:cNvSpPr/>
              <p:nvPr/>
            </p:nvSpPr>
            <p:spPr>
              <a:xfrm>
                <a:off x="7217483" y="2859831"/>
                <a:ext cx="175880" cy="50924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altLang="ja-JP" sz="1575" b="1" i="1">
                              <a:solidFill>
                                <a:srgbClr val="FF0000"/>
                              </a:solidFill>
                              <a:latin typeface="Cambria Math" panose="02040503050406030204" pitchFamily="18" charset="0"/>
                            </a:rPr>
                          </m:ctrlPr>
                        </m:fPr>
                        <m:num>
                          <m:r>
                            <a:rPr lang="mr-IN" altLang="ja-JP" sz="1575" b="1" i="1">
                              <a:solidFill>
                                <a:srgbClr val="FF0000"/>
                              </a:solidFill>
                              <a:latin typeface="Cambria Math" charset="0"/>
                              <a:ea typeface="Cambria Math" charset="0"/>
                              <a:cs typeface="Cambria Math" charset="0"/>
                            </a:rPr>
                            <m:t>𝜶</m:t>
                          </m:r>
                        </m:num>
                        <m:den>
                          <m:r>
                            <a:rPr lang="en-US" altLang="ja-JP" sz="1575" b="1" i="1">
                              <a:solidFill>
                                <a:srgbClr val="FF0000"/>
                              </a:solidFill>
                              <a:latin typeface="Cambria Math" panose="02040503050406030204" pitchFamily="18" charset="0"/>
                              <a:ea typeface="Cambria Math" charset="0"/>
                              <a:cs typeface="Cambria Math" charset="0"/>
                            </a:rPr>
                            <m:t>𝟐</m:t>
                          </m:r>
                        </m:den>
                      </m:f>
                    </m:oMath>
                  </m:oMathPara>
                </a14:m>
                <a:endParaRPr lang="ja-JP" altLang="en-US" sz="1575" b="1" dirty="0"/>
              </a:p>
            </p:txBody>
          </p:sp>
        </mc:Choice>
        <mc:Fallback xmlns="">
          <p:sp>
            <p:nvSpPr>
              <p:cNvPr id="27" name="正方形/長方形 26">
                <a:extLst>
                  <a:ext uri="{FF2B5EF4-FFF2-40B4-BE49-F238E27FC236}">
                    <a16:creationId xmlns:a16="http://schemas.microsoft.com/office/drawing/2014/main" id="{EB3018E4-0BD6-488A-81A1-42AAA62D8618}"/>
                  </a:ext>
                </a:extLst>
              </p:cNvPr>
              <p:cNvSpPr>
                <a:spLocks noRot="1" noChangeAspect="1" noMove="1" noResize="1" noEditPoints="1" noAdjustHandles="1" noChangeArrowheads="1" noChangeShapeType="1" noTextEdit="1"/>
              </p:cNvSpPr>
              <p:nvPr/>
            </p:nvSpPr>
            <p:spPr>
              <a:xfrm>
                <a:off x="7217483" y="2859831"/>
                <a:ext cx="175880" cy="509242"/>
              </a:xfrm>
              <a:prstGeom prst="rect">
                <a:avLst/>
              </a:prstGeom>
              <a:blipFill>
                <a:blip r:embed="rId6"/>
                <a:stretch>
                  <a:fillRect l="-37931" r="-10345" b="-3571"/>
                </a:stretch>
              </a:blipFill>
            </p:spPr>
            <p:txBody>
              <a:bodyPr/>
              <a:lstStyle/>
              <a:p>
                <a:r>
                  <a:rPr lang="ja-JP" altLang="en-US">
                    <a:noFill/>
                  </a:rPr>
                  <a:t> </a:t>
                </a:r>
              </a:p>
            </p:txBody>
          </p:sp>
        </mc:Fallback>
      </mc:AlternateContent>
      <p:sp>
        <p:nvSpPr>
          <p:cNvPr id="29" name="正方形/長方形 28">
            <a:extLst>
              <a:ext uri="{FF2B5EF4-FFF2-40B4-BE49-F238E27FC236}">
                <a16:creationId xmlns:a16="http://schemas.microsoft.com/office/drawing/2014/main" id="{A7328B90-0A8B-4098-B9D5-09D217D80A01}"/>
              </a:ext>
            </a:extLst>
          </p:cNvPr>
          <p:cNvSpPr/>
          <p:nvPr/>
        </p:nvSpPr>
        <p:spPr bwMode="auto">
          <a:xfrm>
            <a:off x="1636743" y="3371286"/>
            <a:ext cx="2364163" cy="139931"/>
          </a:xfrm>
          <a:prstGeom prst="rect">
            <a:avLst/>
          </a:prstGeom>
          <a:noFill/>
          <a:ln w="38100" cap="flat" cmpd="sng" algn="ctr">
            <a:solidFill>
              <a:srgbClr val="0070C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9" name="楕円 8">
            <a:extLst>
              <a:ext uri="{FF2B5EF4-FFF2-40B4-BE49-F238E27FC236}">
                <a16:creationId xmlns:a16="http://schemas.microsoft.com/office/drawing/2014/main" id="{B1874A76-3E91-4B81-81A7-DAC86D50E1D0}"/>
              </a:ext>
            </a:extLst>
          </p:cNvPr>
          <p:cNvSpPr/>
          <p:nvPr/>
        </p:nvSpPr>
        <p:spPr bwMode="auto">
          <a:xfrm>
            <a:off x="2457450" y="3314700"/>
            <a:ext cx="571500" cy="245140"/>
          </a:xfrm>
          <a:prstGeom prst="ellipse">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2" name="直線矢印コネクタ 11">
            <a:extLst>
              <a:ext uri="{FF2B5EF4-FFF2-40B4-BE49-F238E27FC236}">
                <a16:creationId xmlns:a16="http://schemas.microsoft.com/office/drawing/2014/main" id="{2885F990-E167-46B0-B3A7-C70345D107C0}"/>
              </a:ext>
            </a:extLst>
          </p:cNvPr>
          <p:cNvCxnSpPr>
            <a:cxnSpLocks/>
          </p:cNvCxnSpPr>
          <p:nvPr/>
        </p:nvCxnSpPr>
        <p:spPr bwMode="auto">
          <a:xfrm>
            <a:off x="2921896" y="3559840"/>
            <a:ext cx="3764654" cy="895747"/>
          </a:xfrm>
          <a:prstGeom prst="straightConnector1">
            <a:avLst/>
          </a:prstGeom>
          <a:solidFill>
            <a:schemeClr val="accent1"/>
          </a:solidFill>
          <a:ln w="25400" cap="flat" cmpd="sng" algn="ctr">
            <a:solidFill>
              <a:srgbClr val="FF0000"/>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6A815246-48C8-4E33-9F8E-4B3A55A850DE}"/>
                  </a:ext>
                </a:extLst>
              </p:cNvPr>
              <p:cNvSpPr txBox="1"/>
              <p:nvPr/>
            </p:nvSpPr>
            <p:spPr>
              <a:xfrm>
                <a:off x="6413300" y="4343400"/>
                <a:ext cx="1459838" cy="3231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1500" i="1">
                          <a:solidFill>
                            <a:srgbClr val="FF0000"/>
                          </a:solidFill>
                          <a:latin typeface="Cambria Math" panose="02040503050406030204" pitchFamily="18" charset="0"/>
                          <a:ea typeface="メイリオ" panose="020B0604030504040204" pitchFamily="50" charset="-128"/>
                        </a:rPr>
                        <m:t>𝑡</m:t>
                      </m:r>
                      <m:r>
                        <a:rPr kumimoji="1" lang="en-US" altLang="ja-JP" sz="1500" i="1">
                          <a:solidFill>
                            <a:srgbClr val="FF0000"/>
                          </a:solidFill>
                          <a:latin typeface="Cambria Math" panose="02040503050406030204" pitchFamily="18" charset="0"/>
                          <a:ea typeface="メイリオ" panose="020B0604030504040204" pitchFamily="50" charset="-128"/>
                        </a:rPr>
                        <m:t>=2.086</m:t>
                      </m:r>
                    </m:oMath>
                  </m:oMathPara>
                </a14:m>
                <a:endParaRPr kumimoji="1" lang="ja-JP" altLang="en-US" sz="1500" dirty="0">
                  <a:solidFill>
                    <a:srgbClr val="FF0000"/>
                  </a:solidFill>
                  <a:latin typeface="メイリオ" panose="020B0604030504040204" pitchFamily="50" charset="-128"/>
                  <a:ea typeface="メイリオ"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6A815246-48C8-4E33-9F8E-4B3A55A850DE}"/>
                  </a:ext>
                </a:extLst>
              </p:cNvPr>
              <p:cNvSpPr txBox="1">
                <a:spLocks noRot="1" noChangeAspect="1" noMove="1" noResize="1" noEditPoints="1" noAdjustHandles="1" noChangeArrowheads="1" noChangeShapeType="1" noTextEdit="1"/>
              </p:cNvSpPr>
              <p:nvPr/>
            </p:nvSpPr>
            <p:spPr>
              <a:xfrm>
                <a:off x="6413300" y="4343400"/>
                <a:ext cx="1459838" cy="323165"/>
              </a:xfrm>
              <a:prstGeom prst="rect">
                <a:avLst/>
              </a:prstGeom>
              <a:blipFill>
                <a:blip r:embed="rId7"/>
                <a:stretch>
                  <a:fillRect/>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539FFB77-C7DE-3E46-BD7B-DEC3629DA2A3}"/>
              </a:ext>
            </a:extLst>
          </p:cNvPr>
          <p:cNvSpPr txBox="1"/>
          <p:nvPr/>
        </p:nvSpPr>
        <p:spPr>
          <a:xfrm>
            <a:off x="4422161" y="1257590"/>
            <a:ext cx="1117615" cy="305468"/>
          </a:xfrm>
          <a:prstGeom prst="rect">
            <a:avLst/>
          </a:prstGeom>
          <a:noFill/>
        </p:spPr>
        <p:txBody>
          <a:bodyPr wrap="none" rtlCol="0">
            <a:spAutoFit/>
          </a:bodyPr>
          <a:lstStyle/>
          <a:p>
            <a:r>
              <a:rPr lang="ja-JP" altLang="en-US" sz="1385" dirty="0">
                <a:latin typeface="メイリオ" panose="020B0604030504040204" pitchFamily="50" charset="-128"/>
                <a:ea typeface="メイリオ" panose="020B0604030504040204" pitchFamily="50" charset="-128"/>
              </a:rPr>
              <a:t>自由度</a:t>
            </a:r>
            <a:r>
              <a:rPr kumimoji="1" lang="ja-JP" altLang="en-US" sz="1385" dirty="0">
                <a:latin typeface="メイリオ" panose="020B0604030504040204" pitchFamily="50" charset="-128"/>
                <a:ea typeface="メイリオ" panose="020B0604030504040204" pitchFamily="50" charset="-128"/>
              </a:rPr>
              <a:t>＝</a:t>
            </a:r>
            <a:r>
              <a:rPr kumimoji="1" lang="en-US" altLang="ja-JP" sz="1385" dirty="0">
                <a:latin typeface="メイリオ" panose="020B0604030504040204" pitchFamily="50" charset="-128"/>
                <a:ea typeface="メイリオ" panose="020B0604030504040204" pitchFamily="50" charset="-128"/>
              </a:rPr>
              <a:t>20</a:t>
            </a:r>
            <a:endParaRPr kumimoji="1" lang="ja-JP" altLang="en-US" sz="1385"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594492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問題：それぞれ</a:t>
            </a:r>
            <a:r>
              <a:rPr kumimoji="1" lang="en-US" altLang="ja-JP" dirty="0"/>
              <a:t>t</a:t>
            </a:r>
            <a:r>
              <a:rPr kumimoji="1" lang="ja-JP" altLang="en-US" dirty="0"/>
              <a:t>値を求めよ（９５％）</a:t>
            </a:r>
          </a:p>
        </p:txBody>
      </p:sp>
      <p:graphicFrame>
        <p:nvGraphicFramePr>
          <p:cNvPr id="6" name="表 5"/>
          <p:cNvGraphicFramePr>
            <a:graphicFrameLocks noGrp="1"/>
          </p:cNvGraphicFramePr>
          <p:nvPr>
            <p:extLst>
              <p:ext uri="{D42A27DB-BD31-4B8C-83A1-F6EECF244321}">
                <p14:modId xmlns:p14="http://schemas.microsoft.com/office/powerpoint/2010/main" val="302810405"/>
              </p:ext>
            </p:extLst>
          </p:nvPr>
        </p:nvGraphicFramePr>
        <p:xfrm>
          <a:off x="2171700" y="1428751"/>
          <a:ext cx="2014240" cy="1383320"/>
        </p:xfrm>
        <a:graphic>
          <a:graphicData uri="http://schemas.openxmlformats.org/drawingml/2006/table">
            <a:tbl>
              <a:tblPr firstRow="1" bandRow="1">
                <a:tableStyleId>{793D81CF-94F2-401A-BA57-92F5A7B2D0C5}</a:tableStyleId>
              </a:tblPr>
              <a:tblGrid>
                <a:gridCol w="1007120">
                  <a:extLst>
                    <a:ext uri="{9D8B030D-6E8A-4147-A177-3AD203B41FA5}">
                      <a16:colId xmlns:a16="http://schemas.microsoft.com/office/drawing/2014/main" val="20000"/>
                    </a:ext>
                  </a:extLst>
                </a:gridCol>
                <a:gridCol w="1007120">
                  <a:extLst>
                    <a:ext uri="{9D8B030D-6E8A-4147-A177-3AD203B41FA5}">
                      <a16:colId xmlns:a16="http://schemas.microsoft.com/office/drawing/2014/main" val="20001"/>
                    </a:ext>
                  </a:extLst>
                </a:gridCol>
              </a:tblGrid>
              <a:tr h="274320">
                <a:tc>
                  <a:txBody>
                    <a:bodyPr/>
                    <a:lstStyle/>
                    <a:p>
                      <a:pPr algn="ctr"/>
                      <a:r>
                        <a:rPr kumimoji="1" lang="ja-JP" altLang="en-US" sz="1400" dirty="0"/>
                        <a:t>データ数</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kumimoji="1" lang="en-US" altLang="ja-JP" sz="1400" dirty="0"/>
                        <a:t>T</a:t>
                      </a:r>
                      <a:r>
                        <a:rPr kumimoji="1" lang="ja-JP" altLang="en-US" sz="1400" dirty="0"/>
                        <a:t>値</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74320">
                <a:tc>
                  <a:txBody>
                    <a:bodyPr/>
                    <a:lstStyle/>
                    <a:p>
                      <a:pPr algn="ctr"/>
                      <a:r>
                        <a:rPr kumimoji="1" lang="en-US" altLang="ja-JP" sz="1400" dirty="0"/>
                        <a:t>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400" dirty="0"/>
                        <a:t>　</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4320">
                <a:tc>
                  <a:txBody>
                    <a:bodyPr/>
                    <a:lstStyle/>
                    <a:p>
                      <a:pPr algn="ctr"/>
                      <a:r>
                        <a:rPr kumimoji="1" lang="en-US" altLang="ja-JP" sz="1400" dirty="0"/>
                        <a:t>11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400" dirty="0"/>
                        <a:t>　</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4320">
                <a:tc>
                  <a:txBody>
                    <a:bodyPr/>
                    <a:lstStyle/>
                    <a:p>
                      <a:pPr algn="ctr"/>
                      <a:r>
                        <a:rPr kumimoji="1" lang="en-US" altLang="ja-JP" sz="1400" dirty="0"/>
                        <a:t>31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400" dirty="0"/>
                        <a:t>　</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4320">
                <a:tc>
                  <a:txBody>
                    <a:bodyPr/>
                    <a:lstStyle/>
                    <a:p>
                      <a:pPr algn="ctr"/>
                      <a:r>
                        <a:rPr kumimoji="1" lang="en-US" altLang="ja-JP" sz="1400" dirty="0"/>
                        <a:t>101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5" name="図 4">
            <a:extLst>
              <a:ext uri="{FF2B5EF4-FFF2-40B4-BE49-F238E27FC236}">
                <a16:creationId xmlns:a16="http://schemas.microsoft.com/office/drawing/2014/main" id="{C7A650A0-C8FF-E74B-8261-B1914F7282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062" y="895350"/>
            <a:ext cx="2389839" cy="3228247"/>
          </a:xfrm>
          <a:prstGeom prst="rect">
            <a:avLst/>
          </a:prstGeom>
        </p:spPr>
      </p:pic>
    </p:spTree>
    <p:extLst>
      <p:ext uri="{BB962C8B-B14F-4D97-AF65-F5344CB8AC3E}">
        <p14:creationId xmlns:p14="http://schemas.microsoft.com/office/powerpoint/2010/main" val="139872743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問題：それぞれ</a:t>
            </a:r>
            <a:r>
              <a:rPr kumimoji="1" lang="en-US" altLang="ja-JP" dirty="0"/>
              <a:t>t</a:t>
            </a:r>
            <a:r>
              <a:rPr kumimoji="1" lang="ja-JP" altLang="en-US" dirty="0"/>
              <a:t>値を求めよ（９５％）</a:t>
            </a:r>
          </a:p>
        </p:txBody>
      </p:sp>
      <p:graphicFrame>
        <p:nvGraphicFramePr>
          <p:cNvPr id="6" name="表 5"/>
          <p:cNvGraphicFramePr>
            <a:graphicFrameLocks noGrp="1"/>
          </p:cNvGraphicFramePr>
          <p:nvPr>
            <p:extLst>
              <p:ext uri="{D42A27DB-BD31-4B8C-83A1-F6EECF244321}">
                <p14:modId xmlns:p14="http://schemas.microsoft.com/office/powerpoint/2010/main" val="944870299"/>
              </p:ext>
            </p:extLst>
          </p:nvPr>
        </p:nvGraphicFramePr>
        <p:xfrm>
          <a:off x="2171700" y="1428751"/>
          <a:ext cx="2014240" cy="1383320"/>
        </p:xfrm>
        <a:graphic>
          <a:graphicData uri="http://schemas.openxmlformats.org/drawingml/2006/table">
            <a:tbl>
              <a:tblPr firstRow="1" bandRow="1">
                <a:tableStyleId>{793D81CF-94F2-401A-BA57-92F5A7B2D0C5}</a:tableStyleId>
              </a:tblPr>
              <a:tblGrid>
                <a:gridCol w="1007120">
                  <a:extLst>
                    <a:ext uri="{9D8B030D-6E8A-4147-A177-3AD203B41FA5}">
                      <a16:colId xmlns:a16="http://schemas.microsoft.com/office/drawing/2014/main" val="20000"/>
                    </a:ext>
                  </a:extLst>
                </a:gridCol>
                <a:gridCol w="1007120">
                  <a:extLst>
                    <a:ext uri="{9D8B030D-6E8A-4147-A177-3AD203B41FA5}">
                      <a16:colId xmlns:a16="http://schemas.microsoft.com/office/drawing/2014/main" val="20001"/>
                    </a:ext>
                  </a:extLst>
                </a:gridCol>
              </a:tblGrid>
              <a:tr h="274320">
                <a:tc>
                  <a:txBody>
                    <a:bodyPr/>
                    <a:lstStyle/>
                    <a:p>
                      <a:pPr algn="ctr"/>
                      <a:r>
                        <a:rPr kumimoji="1" lang="ja-JP" altLang="en-US" sz="1400" dirty="0"/>
                        <a:t>データ数</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kumimoji="1" lang="en-US" altLang="ja-JP" sz="1400" dirty="0"/>
                        <a:t>T</a:t>
                      </a:r>
                      <a:r>
                        <a:rPr kumimoji="1" lang="ja-JP" altLang="en-US" sz="1400" dirty="0"/>
                        <a:t>値</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74320">
                <a:tc>
                  <a:txBody>
                    <a:bodyPr/>
                    <a:lstStyle/>
                    <a:p>
                      <a:pPr algn="ctr"/>
                      <a:r>
                        <a:rPr kumimoji="1" lang="en-US" altLang="ja-JP" sz="1400" dirty="0"/>
                        <a:t>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4.303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4320">
                <a:tc>
                  <a:txBody>
                    <a:bodyPr/>
                    <a:lstStyle/>
                    <a:p>
                      <a:pPr algn="ctr"/>
                      <a:r>
                        <a:rPr kumimoji="1" lang="en-US" altLang="ja-JP" sz="1400" dirty="0"/>
                        <a:t>11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400" dirty="0"/>
                        <a:t>　</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4320">
                <a:tc>
                  <a:txBody>
                    <a:bodyPr/>
                    <a:lstStyle/>
                    <a:p>
                      <a:pPr algn="ctr"/>
                      <a:r>
                        <a:rPr kumimoji="1" lang="en-US" altLang="ja-JP" sz="1400" dirty="0"/>
                        <a:t>31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400" dirty="0"/>
                        <a:t>　</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4320">
                <a:tc>
                  <a:txBody>
                    <a:bodyPr/>
                    <a:lstStyle/>
                    <a:p>
                      <a:pPr algn="ctr"/>
                      <a:r>
                        <a:rPr kumimoji="1" lang="en-US" altLang="ja-JP" sz="1400" dirty="0"/>
                        <a:t>101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5" name="図 4">
            <a:extLst>
              <a:ext uri="{FF2B5EF4-FFF2-40B4-BE49-F238E27FC236}">
                <a16:creationId xmlns:a16="http://schemas.microsoft.com/office/drawing/2014/main" id="{C7A650A0-C8FF-E74B-8261-B1914F7282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062" y="895350"/>
            <a:ext cx="2389839" cy="3228247"/>
          </a:xfrm>
          <a:prstGeom prst="rect">
            <a:avLst/>
          </a:prstGeom>
        </p:spPr>
      </p:pic>
      <p:sp>
        <p:nvSpPr>
          <p:cNvPr id="4" name="正方形/長方形 3">
            <a:extLst>
              <a:ext uri="{FF2B5EF4-FFF2-40B4-BE49-F238E27FC236}">
                <a16:creationId xmlns:a16="http://schemas.microsoft.com/office/drawing/2014/main" id="{3F53F808-120B-3F4E-B9FA-3881E31074AB}"/>
              </a:ext>
            </a:extLst>
          </p:cNvPr>
          <p:cNvSpPr/>
          <p:nvPr/>
        </p:nvSpPr>
        <p:spPr bwMode="auto">
          <a:xfrm>
            <a:off x="6019800" y="1352550"/>
            <a:ext cx="381000" cy="124554"/>
          </a:xfrm>
          <a:prstGeom prst="rect">
            <a:avLst/>
          </a:prstGeom>
          <a:solidFill>
            <a:srgbClr val="FF0000">
              <a:alpha val="1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618594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p:cxnSp>
        <p:nvCxnSpPr>
          <p:cNvPr id="39" name="直線コネクタ 38">
            <a:extLst>
              <a:ext uri="{FF2B5EF4-FFF2-40B4-BE49-F238E27FC236}">
                <a16:creationId xmlns:a16="http://schemas.microsoft.com/office/drawing/2014/main" id="{A66923F6-B3B9-D24B-B090-1C192BBB4C40}"/>
              </a:ext>
            </a:extLst>
          </p:cNvPr>
          <p:cNvCxnSpPr/>
          <p:nvPr/>
        </p:nvCxnSpPr>
        <p:spPr bwMode="auto">
          <a:xfrm>
            <a:off x="66294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DF3E0AC8-4A7C-9249-8899-5A29B452C156}"/>
              </a:ext>
            </a:extLst>
          </p:cNvPr>
          <p:cNvCxnSpPr/>
          <p:nvPr/>
        </p:nvCxnSpPr>
        <p:spPr bwMode="auto">
          <a:xfrm>
            <a:off x="73152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D153970-A884-D142-B15A-50E24E6F8B19}"/>
                  </a:ext>
                </a:extLst>
              </p:cNvPr>
              <p:cNvSpPr/>
              <p:nvPr/>
            </p:nvSpPr>
            <p:spPr>
              <a:xfrm>
                <a:off x="6477000" y="348615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2" name="正方形/長方形 41">
                <a:extLst>
                  <a:ext uri="{FF2B5EF4-FFF2-40B4-BE49-F238E27FC236}">
                    <a16:creationId xmlns:a16="http://schemas.microsoft.com/office/drawing/2014/main" id="{DD153970-A884-D142-B15A-50E24E6F8B19}"/>
                  </a:ext>
                </a:extLst>
              </p:cNvPr>
              <p:cNvSpPr>
                <a:spLocks noRot="1" noChangeAspect="1" noMove="1" noResize="1" noEditPoints="1" noAdjustHandles="1" noChangeArrowheads="1" noChangeShapeType="1" noTextEdit="1"/>
              </p:cNvSpPr>
              <p:nvPr/>
            </p:nvSpPr>
            <p:spPr>
              <a:xfrm>
                <a:off x="6477000" y="3486150"/>
                <a:ext cx="385041"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14EC741-2E10-2940-908C-58FE9F752C78}"/>
                  </a:ext>
                </a:extLst>
              </p:cNvPr>
              <p:cNvSpPr/>
              <p:nvPr/>
            </p:nvSpPr>
            <p:spPr>
              <a:xfrm>
                <a:off x="7158759" y="349436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43" name="正方形/長方形 42">
                <a:extLst>
                  <a:ext uri="{FF2B5EF4-FFF2-40B4-BE49-F238E27FC236}">
                    <a16:creationId xmlns:a16="http://schemas.microsoft.com/office/drawing/2014/main" id="{614EC741-2E10-2940-908C-58FE9F752C78}"/>
                  </a:ext>
                </a:extLst>
              </p:cNvPr>
              <p:cNvSpPr>
                <a:spLocks noRot="1" noChangeAspect="1" noMove="1" noResize="1" noEditPoints="1" noAdjustHandles="1" noChangeArrowheads="1" noChangeShapeType="1" noTextEdit="1"/>
              </p:cNvSpPr>
              <p:nvPr/>
            </p:nvSpPr>
            <p:spPr>
              <a:xfrm>
                <a:off x="7158759" y="3494360"/>
                <a:ext cx="385041"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7553D9D-7CCC-964D-8F6F-D4C66A21E099}"/>
                  </a:ext>
                </a:extLst>
              </p:cNvPr>
              <p:cNvSpPr/>
              <p:nvPr/>
            </p:nvSpPr>
            <p:spPr>
              <a:xfrm>
                <a:off x="5867399" y="348615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6" name="正方形/長方形 45">
                <a:extLst>
                  <a:ext uri="{FF2B5EF4-FFF2-40B4-BE49-F238E27FC236}">
                    <a16:creationId xmlns:a16="http://schemas.microsoft.com/office/drawing/2014/main" id="{A7553D9D-7CCC-964D-8F6F-D4C66A21E099}"/>
                  </a:ext>
                </a:extLst>
              </p:cNvPr>
              <p:cNvSpPr>
                <a:spLocks noRot="1" noChangeAspect="1" noMove="1" noResize="1" noEditPoints="1" noAdjustHandles="1" noChangeArrowheads="1" noChangeShapeType="1" noTextEdit="1"/>
              </p:cNvSpPr>
              <p:nvPr/>
            </p:nvSpPr>
            <p:spPr>
              <a:xfrm>
                <a:off x="5867399" y="3486150"/>
                <a:ext cx="385042" cy="400110"/>
              </a:xfrm>
              <a:prstGeom prst="rect">
                <a:avLst/>
              </a:prstGeom>
              <a:blipFill>
                <a:blip r:embed="rId4"/>
                <a:stretch>
                  <a:fillRect/>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D15EBCF-E89A-144E-AD1A-11E96008A9AA}"/>
              </a:ext>
            </a:extLst>
          </p:cNvPr>
          <p:cNvCxnSpPr/>
          <p:nvPr/>
        </p:nvCxnSpPr>
        <p:spPr bwMode="auto">
          <a:xfrm>
            <a:off x="60198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直線矢印コネクタ 48">
            <a:extLst>
              <a:ext uri="{FF2B5EF4-FFF2-40B4-BE49-F238E27FC236}">
                <a16:creationId xmlns:a16="http://schemas.microsoft.com/office/drawing/2014/main" id="{E70DAD3E-049E-6E46-8CA3-73DEB916C97F}"/>
              </a:ext>
            </a:extLst>
          </p:cNvPr>
          <p:cNvCxnSpPr>
            <a:cxnSpLocks/>
          </p:cNvCxnSpPr>
          <p:nvPr/>
        </p:nvCxnSpPr>
        <p:spPr bwMode="auto">
          <a:xfrm>
            <a:off x="4605960" y="2704425"/>
            <a:ext cx="2023440" cy="4860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006F7DF7-60AE-4348-8AC1-573CBF37D9A8}"/>
                  </a:ext>
                </a:extLst>
              </p:cNvPr>
              <p:cNvSpPr/>
              <p:nvPr/>
            </p:nvSpPr>
            <p:spPr>
              <a:xfrm>
                <a:off x="5564180" y="2073300"/>
                <a:ext cx="160909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ea typeface="Meiryo" charset="-128"/>
                          <a:cs typeface="Meiryo" charset="-128"/>
                        </a:rPr>
                        <m:t>𝑋</m:t>
                      </m:r>
                      <m:d>
                        <m:dPr>
                          <m:ctrlPr>
                            <a:rPr kumimoji="1" lang="en-US" altLang="ja-JP" b="0" i="1" dirty="0" smtClean="0">
                              <a:latin typeface="Cambria Math" panose="02040503050406030204" pitchFamily="18" charset="0"/>
                              <a:ea typeface="Meiryo" charset="-128"/>
                              <a:cs typeface="Meiryo" charset="-128"/>
                            </a:rPr>
                          </m:ctrlPr>
                        </m:dPr>
                        <m:e>
                          <m:r>
                            <a:rPr kumimoji="1" lang="en-US" altLang="ja-JP" b="0" i="1" dirty="0" smtClean="0">
                              <a:latin typeface="Cambria Math" panose="02040503050406030204" pitchFamily="18" charset="0"/>
                              <a:ea typeface="Meiryo" charset="-128"/>
                              <a:cs typeface="Meiryo" charset="-128"/>
                            </a:rPr>
                            <m:t>         </m:t>
                          </m:r>
                        </m:e>
                      </m:d>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5" name="正方形/長方形 44">
                <a:extLst>
                  <a:ext uri="{FF2B5EF4-FFF2-40B4-BE49-F238E27FC236}">
                    <a16:creationId xmlns:a16="http://schemas.microsoft.com/office/drawing/2014/main" id="{006F7DF7-60AE-4348-8AC1-573CBF37D9A8}"/>
                  </a:ext>
                </a:extLst>
              </p:cNvPr>
              <p:cNvSpPr>
                <a:spLocks noRot="1" noChangeAspect="1" noMove="1" noResize="1" noEditPoints="1" noAdjustHandles="1" noChangeArrowheads="1" noChangeShapeType="1" noTextEdit="1"/>
              </p:cNvSpPr>
              <p:nvPr/>
            </p:nvSpPr>
            <p:spPr>
              <a:xfrm>
                <a:off x="5564180" y="2073300"/>
                <a:ext cx="1609095" cy="400110"/>
              </a:xfrm>
              <a:prstGeom prst="rect">
                <a:avLst/>
              </a:prstGeom>
              <a:blipFill>
                <a:blip r:embed="rId5"/>
                <a:stretch>
                  <a:fillRect b="-15152"/>
                </a:stretch>
              </a:blipFill>
            </p:spPr>
            <p:txBody>
              <a:bodyPr/>
              <a:lstStyle/>
              <a:p>
                <a:r>
                  <a:rPr lang="ja-JP" altLang="en-US">
                    <a:noFill/>
                  </a:rPr>
                  <a:t> </a:t>
                </a:r>
              </a:p>
            </p:txBody>
          </p:sp>
        </mc:Fallback>
      </mc:AlternateContent>
      <p:cxnSp>
        <p:nvCxnSpPr>
          <p:cNvPr id="48" name="直線コネクタ 47">
            <a:extLst>
              <a:ext uri="{FF2B5EF4-FFF2-40B4-BE49-F238E27FC236}">
                <a16:creationId xmlns:a16="http://schemas.microsoft.com/office/drawing/2014/main" id="{80EA733D-0B56-1843-995F-B323D3B8E039}"/>
              </a:ext>
            </a:extLst>
          </p:cNvPr>
          <p:cNvCxnSpPr>
            <a:cxnSpLocks/>
          </p:cNvCxnSpPr>
          <p:nvPr/>
        </p:nvCxnSpPr>
        <p:spPr bwMode="auto">
          <a:xfrm>
            <a:off x="5725886" y="3297035"/>
            <a:ext cx="2351314" cy="22564"/>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E4EA1C4F-E762-704A-AC9E-D4B2E59EB822}"/>
                  </a:ext>
                </a:extLst>
              </p:cNvPr>
              <p:cNvSpPr/>
              <p:nvPr/>
            </p:nvSpPr>
            <p:spPr>
              <a:xfrm>
                <a:off x="7783399" y="3472896"/>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50" name="正方形/長方形 49">
                <a:extLst>
                  <a:ext uri="{FF2B5EF4-FFF2-40B4-BE49-F238E27FC236}">
                    <a16:creationId xmlns:a16="http://schemas.microsoft.com/office/drawing/2014/main" id="{E4EA1C4F-E762-704A-AC9E-D4B2E59EB822}"/>
                  </a:ext>
                </a:extLst>
              </p:cNvPr>
              <p:cNvSpPr>
                <a:spLocks noRot="1" noChangeAspect="1" noMove="1" noResize="1" noEditPoints="1" noAdjustHandles="1" noChangeArrowheads="1" noChangeShapeType="1" noTextEdit="1"/>
              </p:cNvSpPr>
              <p:nvPr/>
            </p:nvSpPr>
            <p:spPr>
              <a:xfrm>
                <a:off x="7783399" y="3472896"/>
                <a:ext cx="413768"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D2D504A4-4A4B-504D-A870-98F672769369}"/>
                  </a:ext>
                </a:extLst>
              </p:cNvPr>
              <p:cNvSpPr txBox="1"/>
              <p:nvPr/>
            </p:nvSpPr>
            <p:spPr>
              <a:xfrm>
                <a:off x="5325948" y="1290743"/>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：赤の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51" name="テキスト ボックス 50">
                <a:extLst>
                  <a:ext uri="{FF2B5EF4-FFF2-40B4-BE49-F238E27FC236}">
                    <a16:creationId xmlns:a16="http://schemas.microsoft.com/office/drawing/2014/main" id="{D2D504A4-4A4B-504D-A870-98F672769369}"/>
                  </a:ext>
                </a:extLst>
              </p:cNvPr>
              <p:cNvSpPr txBox="1">
                <a:spLocks noRot="1" noChangeAspect="1" noMove="1" noResize="1" noEditPoints="1" noAdjustHandles="1" noChangeArrowheads="1" noChangeShapeType="1" noTextEdit="1"/>
              </p:cNvSpPr>
              <p:nvPr/>
            </p:nvSpPr>
            <p:spPr>
              <a:xfrm>
                <a:off x="5325948" y="1290743"/>
                <a:ext cx="2302104" cy="323165"/>
              </a:xfrm>
              <a:prstGeom prst="rect">
                <a:avLst/>
              </a:prstGeom>
              <a:blipFill>
                <a:blip r:embed="rId7"/>
                <a:stretch>
                  <a:fillRect t="-3846" b="-19231"/>
                </a:stretch>
              </a:blipFill>
            </p:spPr>
            <p:txBody>
              <a:bodyPr/>
              <a:lstStyle/>
              <a:p>
                <a:r>
                  <a:rPr lang="ja-JP" altLang="en-US">
                    <a:noFill/>
                  </a:rPr>
                  <a:t> </a:t>
                </a:r>
              </a:p>
            </p:txBody>
          </p:sp>
        </mc:Fallback>
      </mc:AlternateContent>
      <p:sp>
        <p:nvSpPr>
          <p:cNvPr id="38" name="円/楕円 37">
            <a:extLst>
              <a:ext uri="{FF2B5EF4-FFF2-40B4-BE49-F238E27FC236}">
                <a16:creationId xmlns:a16="http://schemas.microsoft.com/office/drawing/2014/main" id="{10FD3DA0-C67F-AB47-9291-0F6F88D683AB}"/>
              </a:ext>
            </a:extLst>
          </p:cNvPr>
          <p:cNvSpPr/>
          <p:nvPr/>
        </p:nvSpPr>
        <p:spPr>
          <a:xfrm>
            <a:off x="5935304" y="2156487"/>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1" name="円/楕円 40">
            <a:extLst>
              <a:ext uri="{FF2B5EF4-FFF2-40B4-BE49-F238E27FC236}">
                <a16:creationId xmlns:a16="http://schemas.microsoft.com/office/drawing/2014/main" id="{FE58A74E-53DE-4340-BFFC-16FCC2359CC6}"/>
              </a:ext>
            </a:extLst>
          </p:cNvPr>
          <p:cNvSpPr/>
          <p:nvPr/>
        </p:nvSpPr>
        <p:spPr>
          <a:xfrm>
            <a:off x="6200763" y="2156486"/>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24459616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問題：それぞれ</a:t>
            </a:r>
            <a:r>
              <a:rPr kumimoji="1" lang="en-US" altLang="ja-JP" dirty="0"/>
              <a:t>t</a:t>
            </a:r>
            <a:r>
              <a:rPr kumimoji="1" lang="ja-JP" altLang="en-US" dirty="0"/>
              <a:t>値を求めよ（９５％）</a:t>
            </a:r>
          </a:p>
        </p:txBody>
      </p:sp>
      <p:graphicFrame>
        <p:nvGraphicFramePr>
          <p:cNvPr id="6" name="表 5"/>
          <p:cNvGraphicFramePr>
            <a:graphicFrameLocks noGrp="1"/>
          </p:cNvGraphicFramePr>
          <p:nvPr>
            <p:extLst>
              <p:ext uri="{D42A27DB-BD31-4B8C-83A1-F6EECF244321}">
                <p14:modId xmlns:p14="http://schemas.microsoft.com/office/powerpoint/2010/main" val="1364365519"/>
              </p:ext>
            </p:extLst>
          </p:nvPr>
        </p:nvGraphicFramePr>
        <p:xfrm>
          <a:off x="2171700" y="1428751"/>
          <a:ext cx="2014240" cy="1383320"/>
        </p:xfrm>
        <a:graphic>
          <a:graphicData uri="http://schemas.openxmlformats.org/drawingml/2006/table">
            <a:tbl>
              <a:tblPr firstRow="1" bandRow="1">
                <a:tableStyleId>{793D81CF-94F2-401A-BA57-92F5A7B2D0C5}</a:tableStyleId>
              </a:tblPr>
              <a:tblGrid>
                <a:gridCol w="1007120">
                  <a:extLst>
                    <a:ext uri="{9D8B030D-6E8A-4147-A177-3AD203B41FA5}">
                      <a16:colId xmlns:a16="http://schemas.microsoft.com/office/drawing/2014/main" val="20000"/>
                    </a:ext>
                  </a:extLst>
                </a:gridCol>
                <a:gridCol w="1007120">
                  <a:extLst>
                    <a:ext uri="{9D8B030D-6E8A-4147-A177-3AD203B41FA5}">
                      <a16:colId xmlns:a16="http://schemas.microsoft.com/office/drawing/2014/main" val="20001"/>
                    </a:ext>
                  </a:extLst>
                </a:gridCol>
              </a:tblGrid>
              <a:tr h="274320">
                <a:tc>
                  <a:txBody>
                    <a:bodyPr/>
                    <a:lstStyle/>
                    <a:p>
                      <a:pPr algn="ctr"/>
                      <a:r>
                        <a:rPr kumimoji="1" lang="ja-JP" altLang="en-US" sz="1400" dirty="0"/>
                        <a:t>データ数</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kumimoji="1" lang="en-US" altLang="ja-JP" sz="1400" dirty="0"/>
                        <a:t>T</a:t>
                      </a:r>
                      <a:r>
                        <a:rPr kumimoji="1" lang="ja-JP" altLang="en-US" sz="1400" dirty="0"/>
                        <a:t>値</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74320">
                <a:tc>
                  <a:txBody>
                    <a:bodyPr/>
                    <a:lstStyle/>
                    <a:p>
                      <a:pPr algn="ctr"/>
                      <a:r>
                        <a:rPr kumimoji="1" lang="en-US" altLang="ja-JP" sz="1400" dirty="0"/>
                        <a:t>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4.303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4320">
                <a:tc>
                  <a:txBody>
                    <a:bodyPr/>
                    <a:lstStyle/>
                    <a:p>
                      <a:pPr algn="ctr"/>
                      <a:r>
                        <a:rPr kumimoji="1" lang="en-US" altLang="ja-JP" sz="1400" dirty="0"/>
                        <a:t>11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2.228</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4320">
                <a:tc>
                  <a:txBody>
                    <a:bodyPr/>
                    <a:lstStyle/>
                    <a:p>
                      <a:pPr algn="ctr"/>
                      <a:r>
                        <a:rPr kumimoji="1" lang="en-US" altLang="ja-JP" sz="1400" dirty="0"/>
                        <a:t>31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400" dirty="0"/>
                        <a:t>　</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4320">
                <a:tc>
                  <a:txBody>
                    <a:bodyPr/>
                    <a:lstStyle/>
                    <a:p>
                      <a:pPr algn="ctr"/>
                      <a:r>
                        <a:rPr kumimoji="1" lang="en-US" altLang="ja-JP" sz="1400" dirty="0"/>
                        <a:t>101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5" name="図 4">
            <a:extLst>
              <a:ext uri="{FF2B5EF4-FFF2-40B4-BE49-F238E27FC236}">
                <a16:creationId xmlns:a16="http://schemas.microsoft.com/office/drawing/2014/main" id="{C7A650A0-C8FF-E74B-8261-B1914F7282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062" y="895350"/>
            <a:ext cx="2389839" cy="3228247"/>
          </a:xfrm>
          <a:prstGeom prst="rect">
            <a:avLst/>
          </a:prstGeom>
        </p:spPr>
      </p:pic>
      <p:sp>
        <p:nvSpPr>
          <p:cNvPr id="7" name="正方形/長方形 6">
            <a:extLst>
              <a:ext uri="{FF2B5EF4-FFF2-40B4-BE49-F238E27FC236}">
                <a16:creationId xmlns:a16="http://schemas.microsoft.com/office/drawing/2014/main" id="{E94383E4-78A9-8941-B2BB-1FB68E554873}"/>
              </a:ext>
            </a:extLst>
          </p:cNvPr>
          <p:cNvSpPr/>
          <p:nvPr/>
        </p:nvSpPr>
        <p:spPr bwMode="auto">
          <a:xfrm>
            <a:off x="6019800" y="2058134"/>
            <a:ext cx="381000" cy="124554"/>
          </a:xfrm>
          <a:prstGeom prst="rect">
            <a:avLst/>
          </a:prstGeom>
          <a:solidFill>
            <a:srgbClr val="FF0000">
              <a:alpha val="1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18237682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問題：それぞれ</a:t>
            </a:r>
            <a:r>
              <a:rPr kumimoji="1" lang="en-US" altLang="ja-JP" dirty="0"/>
              <a:t>t</a:t>
            </a:r>
            <a:r>
              <a:rPr kumimoji="1" lang="ja-JP" altLang="en-US" dirty="0"/>
              <a:t>値を求めよ（９５％）</a:t>
            </a:r>
          </a:p>
        </p:txBody>
      </p:sp>
      <p:pic>
        <p:nvPicPr>
          <p:cNvPr id="5" name="図 4">
            <a:extLst>
              <a:ext uri="{FF2B5EF4-FFF2-40B4-BE49-F238E27FC236}">
                <a16:creationId xmlns:a16="http://schemas.microsoft.com/office/drawing/2014/main" id="{C7A650A0-C8FF-E74B-8261-B1914F7282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062" y="895350"/>
            <a:ext cx="2389839" cy="3228247"/>
          </a:xfrm>
          <a:prstGeom prst="rect">
            <a:avLst/>
          </a:prstGeom>
        </p:spPr>
      </p:pic>
      <p:graphicFrame>
        <p:nvGraphicFramePr>
          <p:cNvPr id="7" name="表 6">
            <a:extLst>
              <a:ext uri="{FF2B5EF4-FFF2-40B4-BE49-F238E27FC236}">
                <a16:creationId xmlns:a16="http://schemas.microsoft.com/office/drawing/2014/main" id="{EDF3085D-8557-134B-9058-1CA5F68DD322}"/>
              </a:ext>
            </a:extLst>
          </p:cNvPr>
          <p:cNvGraphicFramePr>
            <a:graphicFrameLocks noGrp="1"/>
          </p:cNvGraphicFramePr>
          <p:nvPr>
            <p:extLst>
              <p:ext uri="{D42A27DB-BD31-4B8C-83A1-F6EECF244321}">
                <p14:modId xmlns:p14="http://schemas.microsoft.com/office/powerpoint/2010/main" val="2888475812"/>
              </p:ext>
            </p:extLst>
          </p:nvPr>
        </p:nvGraphicFramePr>
        <p:xfrm>
          <a:off x="2171700" y="1428751"/>
          <a:ext cx="2014240" cy="1383320"/>
        </p:xfrm>
        <a:graphic>
          <a:graphicData uri="http://schemas.openxmlformats.org/drawingml/2006/table">
            <a:tbl>
              <a:tblPr firstRow="1" bandRow="1">
                <a:tableStyleId>{793D81CF-94F2-401A-BA57-92F5A7B2D0C5}</a:tableStyleId>
              </a:tblPr>
              <a:tblGrid>
                <a:gridCol w="1007120">
                  <a:extLst>
                    <a:ext uri="{9D8B030D-6E8A-4147-A177-3AD203B41FA5}">
                      <a16:colId xmlns:a16="http://schemas.microsoft.com/office/drawing/2014/main" val="20000"/>
                    </a:ext>
                  </a:extLst>
                </a:gridCol>
                <a:gridCol w="1007120">
                  <a:extLst>
                    <a:ext uri="{9D8B030D-6E8A-4147-A177-3AD203B41FA5}">
                      <a16:colId xmlns:a16="http://schemas.microsoft.com/office/drawing/2014/main" val="20001"/>
                    </a:ext>
                  </a:extLst>
                </a:gridCol>
              </a:tblGrid>
              <a:tr h="274320">
                <a:tc>
                  <a:txBody>
                    <a:bodyPr/>
                    <a:lstStyle/>
                    <a:p>
                      <a:pPr algn="ctr"/>
                      <a:r>
                        <a:rPr kumimoji="1" lang="ja-JP" altLang="en-US" sz="1400" dirty="0"/>
                        <a:t>データ数</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kumimoji="1" lang="en-US" altLang="ja-JP" sz="1400" dirty="0"/>
                        <a:t>T</a:t>
                      </a:r>
                      <a:r>
                        <a:rPr kumimoji="1" lang="ja-JP" altLang="en-US" sz="1400" dirty="0"/>
                        <a:t>値</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74320">
                <a:tc>
                  <a:txBody>
                    <a:bodyPr/>
                    <a:lstStyle/>
                    <a:p>
                      <a:pPr algn="ctr"/>
                      <a:r>
                        <a:rPr kumimoji="1" lang="en-US" altLang="ja-JP" sz="1400" dirty="0"/>
                        <a:t>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4.303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4320">
                <a:tc>
                  <a:txBody>
                    <a:bodyPr/>
                    <a:lstStyle/>
                    <a:p>
                      <a:pPr algn="ctr"/>
                      <a:r>
                        <a:rPr kumimoji="1" lang="en-US" altLang="ja-JP" sz="1400" dirty="0"/>
                        <a:t>11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2.228</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4320">
                <a:tc>
                  <a:txBody>
                    <a:bodyPr/>
                    <a:lstStyle/>
                    <a:p>
                      <a:pPr algn="ctr"/>
                      <a:r>
                        <a:rPr kumimoji="1" lang="en-US" altLang="ja-JP" sz="1400" dirty="0"/>
                        <a:t>31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2.042</a:t>
                      </a:r>
                      <a:r>
                        <a:rPr kumimoji="1" lang="ja-JP" altLang="en-US" sz="1400"/>
                        <a:t>　</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4320">
                <a:tc>
                  <a:txBody>
                    <a:bodyPr/>
                    <a:lstStyle/>
                    <a:p>
                      <a:pPr algn="ctr"/>
                      <a:r>
                        <a:rPr kumimoji="1" lang="en-US" altLang="ja-JP" sz="1400" dirty="0"/>
                        <a:t>101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正方形/長方形 7">
            <a:extLst>
              <a:ext uri="{FF2B5EF4-FFF2-40B4-BE49-F238E27FC236}">
                <a16:creationId xmlns:a16="http://schemas.microsoft.com/office/drawing/2014/main" id="{16C062E6-A93E-0D48-BCAB-CF36A825D192}"/>
              </a:ext>
            </a:extLst>
          </p:cNvPr>
          <p:cNvSpPr/>
          <p:nvPr/>
        </p:nvSpPr>
        <p:spPr bwMode="auto">
          <a:xfrm>
            <a:off x="6019800" y="3999043"/>
            <a:ext cx="381000" cy="124554"/>
          </a:xfrm>
          <a:prstGeom prst="rect">
            <a:avLst/>
          </a:prstGeom>
          <a:solidFill>
            <a:srgbClr val="FF0000">
              <a:alpha val="1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5111573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問題：それぞれ</a:t>
            </a:r>
            <a:r>
              <a:rPr kumimoji="1" lang="en-US" altLang="ja-JP" dirty="0"/>
              <a:t>t</a:t>
            </a:r>
            <a:r>
              <a:rPr kumimoji="1" lang="ja-JP" altLang="en-US" dirty="0"/>
              <a:t>値を求めよ（９５％）</a:t>
            </a:r>
          </a:p>
        </p:txBody>
      </p:sp>
      <p:pic>
        <p:nvPicPr>
          <p:cNvPr id="5" name="図 4">
            <a:extLst>
              <a:ext uri="{FF2B5EF4-FFF2-40B4-BE49-F238E27FC236}">
                <a16:creationId xmlns:a16="http://schemas.microsoft.com/office/drawing/2014/main" id="{C7A650A0-C8FF-E74B-8261-B1914F7282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062" y="895350"/>
            <a:ext cx="2389839" cy="3228247"/>
          </a:xfrm>
          <a:prstGeom prst="rect">
            <a:avLst/>
          </a:prstGeom>
        </p:spPr>
      </p:pic>
      <p:graphicFrame>
        <p:nvGraphicFramePr>
          <p:cNvPr id="7" name="表 6">
            <a:extLst>
              <a:ext uri="{FF2B5EF4-FFF2-40B4-BE49-F238E27FC236}">
                <a16:creationId xmlns:a16="http://schemas.microsoft.com/office/drawing/2014/main" id="{E74D4020-48F7-0B4B-B35C-1EC32A664CB9}"/>
              </a:ext>
            </a:extLst>
          </p:cNvPr>
          <p:cNvGraphicFramePr>
            <a:graphicFrameLocks noGrp="1"/>
          </p:cNvGraphicFramePr>
          <p:nvPr>
            <p:extLst>
              <p:ext uri="{D42A27DB-BD31-4B8C-83A1-F6EECF244321}">
                <p14:modId xmlns:p14="http://schemas.microsoft.com/office/powerpoint/2010/main" val="3343688978"/>
              </p:ext>
            </p:extLst>
          </p:nvPr>
        </p:nvGraphicFramePr>
        <p:xfrm>
          <a:off x="2171700" y="1428751"/>
          <a:ext cx="2014240" cy="1383320"/>
        </p:xfrm>
        <a:graphic>
          <a:graphicData uri="http://schemas.openxmlformats.org/drawingml/2006/table">
            <a:tbl>
              <a:tblPr firstRow="1" bandRow="1">
                <a:tableStyleId>{793D81CF-94F2-401A-BA57-92F5A7B2D0C5}</a:tableStyleId>
              </a:tblPr>
              <a:tblGrid>
                <a:gridCol w="1007120">
                  <a:extLst>
                    <a:ext uri="{9D8B030D-6E8A-4147-A177-3AD203B41FA5}">
                      <a16:colId xmlns:a16="http://schemas.microsoft.com/office/drawing/2014/main" val="20000"/>
                    </a:ext>
                  </a:extLst>
                </a:gridCol>
                <a:gridCol w="1007120">
                  <a:extLst>
                    <a:ext uri="{9D8B030D-6E8A-4147-A177-3AD203B41FA5}">
                      <a16:colId xmlns:a16="http://schemas.microsoft.com/office/drawing/2014/main" val="20001"/>
                    </a:ext>
                  </a:extLst>
                </a:gridCol>
              </a:tblGrid>
              <a:tr h="274320">
                <a:tc>
                  <a:txBody>
                    <a:bodyPr/>
                    <a:lstStyle/>
                    <a:p>
                      <a:pPr algn="ctr"/>
                      <a:r>
                        <a:rPr kumimoji="1" lang="ja-JP" altLang="en-US" sz="1400" dirty="0"/>
                        <a:t>データ数</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kumimoji="1" lang="en-US" altLang="ja-JP" sz="1400" dirty="0"/>
                        <a:t>T</a:t>
                      </a:r>
                      <a:r>
                        <a:rPr kumimoji="1" lang="ja-JP" altLang="en-US" sz="1400" dirty="0"/>
                        <a:t>値</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74320">
                <a:tc>
                  <a:txBody>
                    <a:bodyPr/>
                    <a:lstStyle/>
                    <a:p>
                      <a:pPr algn="ctr"/>
                      <a:r>
                        <a:rPr kumimoji="1" lang="en-US" altLang="ja-JP" sz="1400" dirty="0"/>
                        <a:t>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4.303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4320">
                <a:tc>
                  <a:txBody>
                    <a:bodyPr/>
                    <a:lstStyle/>
                    <a:p>
                      <a:pPr algn="ctr"/>
                      <a:r>
                        <a:rPr kumimoji="1" lang="en-US" altLang="ja-JP" sz="1400" dirty="0"/>
                        <a:t>11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2.228</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4320">
                <a:tc>
                  <a:txBody>
                    <a:bodyPr/>
                    <a:lstStyle/>
                    <a:p>
                      <a:pPr algn="ctr"/>
                      <a:r>
                        <a:rPr kumimoji="1" lang="en-US" altLang="ja-JP" sz="1400" dirty="0"/>
                        <a:t>31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2.042</a:t>
                      </a:r>
                      <a:r>
                        <a:rPr kumimoji="1" lang="ja-JP" altLang="en-US" sz="1400"/>
                        <a:t>　</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4320">
                <a:tc>
                  <a:txBody>
                    <a:bodyPr/>
                    <a:lstStyle/>
                    <a:p>
                      <a:pPr algn="ctr"/>
                      <a:r>
                        <a:rPr kumimoji="1" lang="en-US" altLang="ja-JP" sz="1400" dirty="0"/>
                        <a:t>101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charset="-128"/>
                          <a:ea typeface="Meiryo" charset="-128"/>
                          <a:cs typeface="Meiryo" charset="-128"/>
                        </a:rPr>
                        <a:t>?</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996125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エクセル関数を使った</a:t>
            </a:r>
            <a:r>
              <a:rPr lang="en-US" altLang="ja-JP" b="1" dirty="0"/>
              <a:t>t</a:t>
            </a:r>
            <a:r>
              <a:rPr lang="ja-JP" altLang="en-US" b="1"/>
              <a:t>値の</a:t>
            </a:r>
            <a:r>
              <a:rPr lang="ja-JP" altLang="en-US" b="1" dirty="0"/>
              <a:t>求め方</a:t>
            </a:r>
            <a:endParaRPr kumimoji="1" lang="ja-JP" altLang="en-US" dirty="0"/>
          </a:p>
        </p:txBody>
      </p:sp>
      <p:pic>
        <p:nvPicPr>
          <p:cNvPr id="6" name="図 5"/>
          <p:cNvPicPr>
            <a:picLocks/>
          </p:cNvPicPr>
          <p:nvPr/>
        </p:nvPicPr>
        <p:blipFill>
          <a:blip r:embed="rId3" cstate="email">
            <a:extLst>
              <a:ext uri="{28A0092B-C50C-407E-A947-70E740481C1C}">
                <a14:useLocalDpi xmlns:a14="http://schemas.microsoft.com/office/drawing/2010/main"/>
              </a:ext>
            </a:extLst>
          </a:blip>
          <a:stretch>
            <a:fillRect/>
          </a:stretch>
        </p:blipFill>
        <p:spPr>
          <a:xfrm>
            <a:off x="1565810" y="1723874"/>
            <a:ext cx="6230769" cy="2243077"/>
          </a:xfrm>
          <a:prstGeom prst="rect">
            <a:avLst/>
          </a:prstGeom>
        </p:spPr>
      </p:pic>
      <p:sp>
        <p:nvSpPr>
          <p:cNvPr id="7" name="四角形吹き出し 6"/>
          <p:cNvSpPr/>
          <p:nvPr/>
        </p:nvSpPr>
        <p:spPr>
          <a:xfrm>
            <a:off x="1714500" y="1222502"/>
            <a:ext cx="2204186" cy="653843"/>
          </a:xfrm>
          <a:prstGeom prst="wedgeRectCallout">
            <a:avLst>
              <a:gd name="adj1" fmla="val 73516"/>
              <a:gd name="adj2" fmla="val 2132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85" dirty="0">
                <a:solidFill>
                  <a:schemeClr val="tx1"/>
                </a:solidFill>
                <a:latin typeface="Meiryo" charset="-128"/>
                <a:ea typeface="Meiryo" charset="-128"/>
                <a:cs typeface="Meiryo" charset="-128"/>
              </a:rPr>
              <a:t>=</a:t>
            </a:r>
            <a:r>
              <a:rPr lang="en-US" altLang="ja-JP" sz="1385" b="1" dirty="0">
                <a:solidFill>
                  <a:schemeClr val="tx1"/>
                </a:solidFill>
                <a:latin typeface="Meiryo" charset="-128"/>
                <a:ea typeface="Meiryo" charset="-128"/>
                <a:cs typeface="Meiryo" charset="-128"/>
              </a:rPr>
              <a:t>T.INV(</a:t>
            </a:r>
            <a:r>
              <a:rPr lang="ja-JP" altLang="en-US" sz="1385" b="1" dirty="0">
                <a:solidFill>
                  <a:schemeClr val="tx1"/>
                </a:solidFill>
                <a:latin typeface="Meiryo" charset="-128"/>
                <a:ea typeface="Meiryo" charset="-128"/>
                <a:cs typeface="Meiryo" charset="-128"/>
              </a:rPr>
              <a:t>確率、自由度</a:t>
            </a:r>
            <a:r>
              <a:rPr lang="en-US" altLang="ja-JP" sz="1385" b="1" dirty="0">
                <a:solidFill>
                  <a:schemeClr val="tx1"/>
                </a:solidFill>
                <a:latin typeface="Meiryo" charset="-128"/>
                <a:ea typeface="Meiryo" charset="-128"/>
                <a:cs typeface="Meiryo" charset="-128"/>
              </a:rPr>
              <a:t>)</a:t>
            </a:r>
          </a:p>
          <a:p>
            <a:r>
              <a:rPr lang="ja-JP" altLang="en-US" sz="1108" b="1" dirty="0">
                <a:solidFill>
                  <a:srgbClr val="FF0000"/>
                </a:solidFill>
                <a:latin typeface="Meiryo" charset="-128"/>
                <a:ea typeface="Meiryo" charset="-128"/>
                <a:cs typeface="Meiryo" charset="-128"/>
              </a:rPr>
              <a:t>自由度＝データの数ー１</a:t>
            </a:r>
            <a:endParaRPr lang="en-US" altLang="ja-JP" sz="1108" b="1" dirty="0">
              <a:solidFill>
                <a:srgbClr val="FF0000"/>
              </a:solidFill>
              <a:latin typeface="Meiryo" charset="-128"/>
              <a:ea typeface="Meiryo" charset="-128"/>
              <a:cs typeface="Meiryo" charset="-128"/>
            </a:endParaRPr>
          </a:p>
        </p:txBody>
      </p:sp>
      <p:sp>
        <p:nvSpPr>
          <p:cNvPr id="8" name="テキスト ボックス 7"/>
          <p:cNvSpPr txBox="1"/>
          <p:nvPr/>
        </p:nvSpPr>
        <p:spPr>
          <a:xfrm>
            <a:off x="5200650" y="4073324"/>
            <a:ext cx="946037" cy="390748"/>
          </a:xfrm>
          <a:prstGeom prst="rect">
            <a:avLst/>
          </a:prstGeom>
          <a:noFill/>
        </p:spPr>
        <p:txBody>
          <a:bodyPr wrap="square" rtlCol="0">
            <a:spAutoFit/>
          </a:bodyPr>
          <a:lstStyle/>
          <a:p>
            <a:r>
              <a:rPr lang="en-US" altLang="ja-JP" sz="1939" i="1" dirty="0">
                <a:latin typeface="Meiryo" charset="-128"/>
                <a:ea typeface="Meiryo" charset="-128"/>
                <a:cs typeface="Meiryo" charset="-128"/>
              </a:rPr>
              <a:t>t</a:t>
            </a:r>
            <a:r>
              <a:rPr lang="en-US" altLang="ja-JP" sz="1939" dirty="0">
                <a:latin typeface="Meiryo" charset="-128"/>
                <a:ea typeface="Meiryo" charset="-128"/>
                <a:cs typeface="Meiryo" charset="-128"/>
              </a:rPr>
              <a:t> </a:t>
            </a:r>
            <a:endParaRPr lang="ja-JP" altLang="en-US" sz="1939" dirty="0">
              <a:latin typeface="Meiryo" charset="-128"/>
              <a:ea typeface="Meiryo" charset="-128"/>
              <a:cs typeface="Meiryo" charset="-128"/>
            </a:endParaRPr>
          </a:p>
        </p:txBody>
      </p:sp>
      <p:sp>
        <p:nvSpPr>
          <p:cNvPr id="9" name="正方形/長方形 8"/>
          <p:cNvSpPr/>
          <p:nvPr/>
        </p:nvSpPr>
        <p:spPr>
          <a:xfrm>
            <a:off x="4586749" y="2709576"/>
            <a:ext cx="540534" cy="305468"/>
          </a:xfrm>
          <a:prstGeom prst="rect">
            <a:avLst/>
          </a:prstGeom>
        </p:spPr>
        <p:txBody>
          <a:bodyPr wrap="none">
            <a:spAutoFit/>
          </a:bodyPr>
          <a:lstStyle/>
          <a:p>
            <a:r>
              <a:rPr lang="ja-JP" altLang="en-US" sz="1385" b="1" dirty="0">
                <a:latin typeface="Meiryo" charset="-128"/>
                <a:ea typeface="Meiryo" charset="-128"/>
                <a:cs typeface="Meiryo" charset="-128"/>
              </a:rPr>
              <a:t>確率</a:t>
            </a:r>
            <a:endParaRPr lang="ja-JP" altLang="en-US" sz="1385" dirty="0">
              <a:latin typeface="Meiryo" charset="-128"/>
              <a:ea typeface="Meiryo" charset="-128"/>
              <a:cs typeface="Meiryo" charset="-128"/>
            </a:endParaRPr>
          </a:p>
        </p:txBody>
      </p:sp>
    </p:spTree>
    <p:extLst>
      <p:ext uri="{BB962C8B-B14F-4D97-AF65-F5344CB8AC3E}">
        <p14:creationId xmlns:p14="http://schemas.microsoft.com/office/powerpoint/2010/main" val="67727246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エクセル関数を使った</a:t>
            </a:r>
            <a:r>
              <a:rPr lang="en-US" altLang="ja-JP" b="1" dirty="0"/>
              <a:t>t</a:t>
            </a:r>
            <a:r>
              <a:rPr lang="ja-JP" altLang="en-US" b="1"/>
              <a:t>値の</a:t>
            </a:r>
            <a:r>
              <a:rPr lang="ja-JP" altLang="en-US" b="1" dirty="0"/>
              <a:t>求め方</a:t>
            </a:r>
            <a:endParaRPr kumimoji="1" lang="ja-JP" altLang="en-US" dirty="0"/>
          </a:p>
        </p:txBody>
      </p:sp>
      <p:pic>
        <p:nvPicPr>
          <p:cNvPr id="6" name="図 5"/>
          <p:cNvPicPr>
            <a:picLocks/>
          </p:cNvPicPr>
          <p:nvPr/>
        </p:nvPicPr>
        <p:blipFill>
          <a:blip r:embed="rId3" cstate="email">
            <a:extLst>
              <a:ext uri="{28A0092B-C50C-407E-A947-70E740481C1C}">
                <a14:useLocalDpi xmlns:a14="http://schemas.microsoft.com/office/drawing/2010/main"/>
              </a:ext>
            </a:extLst>
          </a:blip>
          <a:stretch>
            <a:fillRect/>
          </a:stretch>
        </p:blipFill>
        <p:spPr>
          <a:xfrm>
            <a:off x="1565810" y="1723874"/>
            <a:ext cx="6230769" cy="2243077"/>
          </a:xfrm>
          <a:prstGeom prst="rect">
            <a:avLst/>
          </a:prstGeom>
        </p:spPr>
      </p:pic>
      <p:sp>
        <p:nvSpPr>
          <p:cNvPr id="7" name="四角形吹き出し 6"/>
          <p:cNvSpPr/>
          <p:nvPr/>
        </p:nvSpPr>
        <p:spPr>
          <a:xfrm>
            <a:off x="1714500" y="1222502"/>
            <a:ext cx="2204186" cy="653843"/>
          </a:xfrm>
          <a:prstGeom prst="wedgeRectCallout">
            <a:avLst>
              <a:gd name="adj1" fmla="val 73516"/>
              <a:gd name="adj2" fmla="val 2132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85" dirty="0">
                <a:solidFill>
                  <a:schemeClr val="tx1"/>
                </a:solidFill>
                <a:latin typeface="Meiryo" charset="-128"/>
                <a:ea typeface="Meiryo" charset="-128"/>
                <a:cs typeface="Meiryo" charset="-128"/>
              </a:rPr>
              <a:t>=</a:t>
            </a:r>
            <a:r>
              <a:rPr lang="en-US" altLang="ja-JP" sz="1385" b="1" dirty="0">
                <a:solidFill>
                  <a:schemeClr val="tx1"/>
                </a:solidFill>
                <a:latin typeface="Meiryo" charset="-128"/>
                <a:ea typeface="Meiryo" charset="-128"/>
                <a:cs typeface="Meiryo" charset="-128"/>
              </a:rPr>
              <a:t>T.INV(0.975</a:t>
            </a:r>
            <a:r>
              <a:rPr lang="ja-JP" altLang="en-US" sz="1385" b="1">
                <a:solidFill>
                  <a:schemeClr val="tx1"/>
                </a:solidFill>
                <a:latin typeface="Meiryo" charset="-128"/>
                <a:ea typeface="Meiryo" charset="-128"/>
                <a:cs typeface="Meiryo" charset="-128"/>
              </a:rPr>
              <a:t>、</a:t>
            </a:r>
            <a:r>
              <a:rPr lang="en-US" altLang="ja-JP" sz="1385" b="1" dirty="0">
                <a:solidFill>
                  <a:schemeClr val="tx1"/>
                </a:solidFill>
                <a:latin typeface="Meiryo" charset="-128"/>
                <a:ea typeface="Meiryo" charset="-128"/>
                <a:cs typeface="Meiryo" charset="-128"/>
              </a:rPr>
              <a:t>100)</a:t>
            </a:r>
          </a:p>
          <a:p>
            <a:r>
              <a:rPr lang="ja-JP" altLang="en-US" sz="1108" b="1" dirty="0">
                <a:solidFill>
                  <a:srgbClr val="FF0000"/>
                </a:solidFill>
                <a:latin typeface="Meiryo" charset="-128"/>
                <a:ea typeface="Meiryo" charset="-128"/>
                <a:cs typeface="Meiryo" charset="-128"/>
              </a:rPr>
              <a:t>自由度＝データの数ー１</a:t>
            </a:r>
            <a:endParaRPr lang="en-US" altLang="ja-JP" sz="1108" b="1" dirty="0">
              <a:solidFill>
                <a:srgbClr val="FF0000"/>
              </a:solidFill>
              <a:latin typeface="Meiryo" charset="-128"/>
              <a:ea typeface="Meiryo" charset="-128"/>
              <a:cs typeface="Meiryo" charset="-128"/>
            </a:endParaRPr>
          </a:p>
        </p:txBody>
      </p:sp>
      <p:sp>
        <p:nvSpPr>
          <p:cNvPr id="8" name="テキスト ボックス 7"/>
          <p:cNvSpPr txBox="1"/>
          <p:nvPr/>
        </p:nvSpPr>
        <p:spPr>
          <a:xfrm>
            <a:off x="5200650" y="4073324"/>
            <a:ext cx="946037" cy="390748"/>
          </a:xfrm>
          <a:prstGeom prst="rect">
            <a:avLst/>
          </a:prstGeom>
          <a:noFill/>
        </p:spPr>
        <p:txBody>
          <a:bodyPr wrap="square" rtlCol="0">
            <a:spAutoFit/>
          </a:bodyPr>
          <a:lstStyle/>
          <a:p>
            <a:r>
              <a:rPr lang="en-US" altLang="ja-JP" sz="1939" i="1" dirty="0">
                <a:latin typeface="Meiryo" charset="-128"/>
                <a:ea typeface="Meiryo" charset="-128"/>
                <a:cs typeface="Meiryo" charset="-128"/>
              </a:rPr>
              <a:t>t</a:t>
            </a:r>
            <a:r>
              <a:rPr lang="en-US" altLang="ja-JP" sz="1939" dirty="0">
                <a:latin typeface="Meiryo" charset="-128"/>
                <a:ea typeface="Meiryo" charset="-128"/>
                <a:cs typeface="Meiryo" charset="-128"/>
              </a:rPr>
              <a:t> </a:t>
            </a:r>
            <a:endParaRPr lang="ja-JP" altLang="en-US" sz="1939" dirty="0">
              <a:latin typeface="Meiryo" charset="-128"/>
              <a:ea typeface="Meiryo" charset="-128"/>
              <a:cs typeface="Meiryo" charset="-128"/>
            </a:endParaRPr>
          </a:p>
        </p:txBody>
      </p:sp>
      <p:sp>
        <p:nvSpPr>
          <p:cNvPr id="9" name="正方形/長方形 8"/>
          <p:cNvSpPr/>
          <p:nvPr/>
        </p:nvSpPr>
        <p:spPr>
          <a:xfrm>
            <a:off x="4586749" y="2709576"/>
            <a:ext cx="540534" cy="305468"/>
          </a:xfrm>
          <a:prstGeom prst="rect">
            <a:avLst/>
          </a:prstGeom>
        </p:spPr>
        <p:txBody>
          <a:bodyPr wrap="none">
            <a:spAutoFit/>
          </a:bodyPr>
          <a:lstStyle/>
          <a:p>
            <a:r>
              <a:rPr lang="ja-JP" altLang="en-US" sz="1385" b="1" dirty="0">
                <a:latin typeface="Meiryo" charset="-128"/>
                <a:ea typeface="Meiryo" charset="-128"/>
                <a:cs typeface="Meiryo" charset="-128"/>
              </a:rPr>
              <a:t>確率</a:t>
            </a:r>
            <a:endParaRPr lang="ja-JP" altLang="en-US" sz="1385" dirty="0">
              <a:latin typeface="Meiryo" charset="-128"/>
              <a:ea typeface="Meiryo" charset="-128"/>
              <a:cs typeface="Meiryo" charset="-128"/>
            </a:endParaRPr>
          </a:p>
        </p:txBody>
      </p:sp>
    </p:spTree>
    <p:extLst>
      <p:ext uri="{BB962C8B-B14F-4D97-AF65-F5344CB8AC3E}">
        <p14:creationId xmlns:p14="http://schemas.microsoft.com/office/powerpoint/2010/main" val="24976686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エクセル関数を使った</a:t>
            </a:r>
            <a:r>
              <a:rPr lang="en-US" altLang="ja-JP" b="1" dirty="0"/>
              <a:t>t</a:t>
            </a:r>
            <a:r>
              <a:rPr lang="ja-JP" altLang="en-US" b="1"/>
              <a:t>値の</a:t>
            </a:r>
            <a:r>
              <a:rPr lang="ja-JP" altLang="en-US" b="1" dirty="0"/>
              <a:t>求め方</a:t>
            </a:r>
            <a:endParaRPr kumimoji="1" lang="ja-JP" altLang="en-US" dirty="0"/>
          </a:p>
        </p:txBody>
      </p:sp>
      <p:pic>
        <p:nvPicPr>
          <p:cNvPr id="6" name="図 5"/>
          <p:cNvPicPr>
            <a:picLocks/>
          </p:cNvPicPr>
          <p:nvPr/>
        </p:nvPicPr>
        <p:blipFill>
          <a:blip r:embed="rId3" cstate="email">
            <a:extLst>
              <a:ext uri="{28A0092B-C50C-407E-A947-70E740481C1C}">
                <a14:useLocalDpi xmlns:a14="http://schemas.microsoft.com/office/drawing/2010/main"/>
              </a:ext>
            </a:extLst>
          </a:blip>
          <a:stretch>
            <a:fillRect/>
          </a:stretch>
        </p:blipFill>
        <p:spPr>
          <a:xfrm>
            <a:off x="1565810" y="1723874"/>
            <a:ext cx="6230769" cy="2243077"/>
          </a:xfrm>
          <a:prstGeom prst="rect">
            <a:avLst/>
          </a:prstGeom>
        </p:spPr>
      </p:pic>
      <p:sp>
        <p:nvSpPr>
          <p:cNvPr id="7" name="四角形吹き出し 6"/>
          <p:cNvSpPr/>
          <p:nvPr/>
        </p:nvSpPr>
        <p:spPr>
          <a:xfrm>
            <a:off x="1714500" y="1222502"/>
            <a:ext cx="2204186" cy="653843"/>
          </a:xfrm>
          <a:prstGeom prst="wedgeRectCallout">
            <a:avLst>
              <a:gd name="adj1" fmla="val 73516"/>
              <a:gd name="adj2" fmla="val 2132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385" dirty="0">
                <a:solidFill>
                  <a:schemeClr val="tx1"/>
                </a:solidFill>
                <a:latin typeface="Meiryo" charset="-128"/>
                <a:ea typeface="Meiryo" charset="-128"/>
                <a:cs typeface="Meiryo" charset="-128"/>
              </a:rPr>
              <a:t>=</a:t>
            </a:r>
            <a:r>
              <a:rPr lang="en-US" altLang="ja-JP" sz="1385" b="1" dirty="0">
                <a:solidFill>
                  <a:schemeClr val="tx1"/>
                </a:solidFill>
                <a:latin typeface="Meiryo" charset="-128"/>
                <a:ea typeface="Meiryo" charset="-128"/>
                <a:cs typeface="Meiryo" charset="-128"/>
              </a:rPr>
              <a:t>T.INV(0.975</a:t>
            </a:r>
            <a:r>
              <a:rPr lang="ja-JP" altLang="en-US" sz="1385" b="1">
                <a:solidFill>
                  <a:schemeClr val="tx1"/>
                </a:solidFill>
                <a:latin typeface="Meiryo" charset="-128"/>
                <a:ea typeface="Meiryo" charset="-128"/>
                <a:cs typeface="Meiryo" charset="-128"/>
              </a:rPr>
              <a:t>、</a:t>
            </a:r>
            <a:r>
              <a:rPr lang="en-US" altLang="ja-JP" sz="1385" b="1" dirty="0">
                <a:solidFill>
                  <a:schemeClr val="tx1"/>
                </a:solidFill>
                <a:latin typeface="Meiryo" charset="-128"/>
                <a:ea typeface="Meiryo" charset="-128"/>
                <a:cs typeface="Meiryo" charset="-128"/>
              </a:rPr>
              <a:t>100)</a:t>
            </a:r>
          </a:p>
          <a:p>
            <a:r>
              <a:rPr lang="ja-JP" altLang="en-US" sz="1108" b="1" dirty="0">
                <a:solidFill>
                  <a:srgbClr val="FF0000"/>
                </a:solidFill>
                <a:latin typeface="Meiryo" charset="-128"/>
                <a:ea typeface="Meiryo" charset="-128"/>
                <a:cs typeface="Meiryo" charset="-128"/>
              </a:rPr>
              <a:t>自由度＝データの数ー１</a:t>
            </a:r>
            <a:endParaRPr lang="en-US" altLang="ja-JP" sz="1108" b="1" dirty="0">
              <a:solidFill>
                <a:srgbClr val="FF0000"/>
              </a:solidFill>
              <a:latin typeface="Meiryo" charset="-128"/>
              <a:ea typeface="Meiryo" charset="-128"/>
              <a:cs typeface="Meiryo" charset="-128"/>
            </a:endParaRPr>
          </a:p>
        </p:txBody>
      </p:sp>
      <p:sp>
        <p:nvSpPr>
          <p:cNvPr id="8" name="テキスト ボックス 7"/>
          <p:cNvSpPr txBox="1"/>
          <p:nvPr/>
        </p:nvSpPr>
        <p:spPr>
          <a:xfrm>
            <a:off x="5200650" y="4073324"/>
            <a:ext cx="946037" cy="390748"/>
          </a:xfrm>
          <a:prstGeom prst="rect">
            <a:avLst/>
          </a:prstGeom>
          <a:noFill/>
        </p:spPr>
        <p:txBody>
          <a:bodyPr wrap="square" rtlCol="0">
            <a:spAutoFit/>
          </a:bodyPr>
          <a:lstStyle/>
          <a:p>
            <a:r>
              <a:rPr lang="en-US" altLang="ja-JP" sz="1939" i="1" dirty="0">
                <a:latin typeface="Meiryo" charset="-128"/>
                <a:ea typeface="Meiryo" charset="-128"/>
                <a:cs typeface="Meiryo" charset="-128"/>
              </a:rPr>
              <a:t>t</a:t>
            </a:r>
            <a:r>
              <a:rPr lang="en-US" altLang="ja-JP" sz="1939" dirty="0">
                <a:latin typeface="Meiryo" charset="-128"/>
                <a:ea typeface="Meiryo" charset="-128"/>
                <a:cs typeface="Meiryo" charset="-128"/>
              </a:rPr>
              <a:t> </a:t>
            </a:r>
            <a:endParaRPr lang="ja-JP" altLang="en-US" sz="1939" dirty="0">
              <a:latin typeface="Meiryo" charset="-128"/>
              <a:ea typeface="Meiryo" charset="-128"/>
              <a:cs typeface="Meiryo" charset="-128"/>
            </a:endParaRPr>
          </a:p>
        </p:txBody>
      </p:sp>
      <p:sp>
        <p:nvSpPr>
          <p:cNvPr id="9" name="正方形/長方形 8"/>
          <p:cNvSpPr/>
          <p:nvPr/>
        </p:nvSpPr>
        <p:spPr>
          <a:xfrm>
            <a:off x="4586749" y="2709576"/>
            <a:ext cx="540534" cy="305468"/>
          </a:xfrm>
          <a:prstGeom prst="rect">
            <a:avLst/>
          </a:prstGeom>
        </p:spPr>
        <p:txBody>
          <a:bodyPr wrap="none">
            <a:spAutoFit/>
          </a:bodyPr>
          <a:lstStyle/>
          <a:p>
            <a:r>
              <a:rPr lang="ja-JP" altLang="en-US" sz="1385" b="1" dirty="0">
                <a:latin typeface="Meiryo" charset="-128"/>
                <a:ea typeface="Meiryo" charset="-128"/>
                <a:cs typeface="Meiryo" charset="-128"/>
              </a:rPr>
              <a:t>確率</a:t>
            </a:r>
            <a:endParaRPr lang="ja-JP" altLang="en-US" sz="1385" dirty="0">
              <a:latin typeface="Meiryo" charset="-128"/>
              <a:ea typeface="Meiryo" charset="-128"/>
              <a:cs typeface="Meiryo" charset="-128"/>
            </a:endParaRPr>
          </a:p>
        </p:txBody>
      </p:sp>
      <p:sp>
        <p:nvSpPr>
          <p:cNvPr id="3" name="正方形/長方形 2">
            <a:extLst>
              <a:ext uri="{FF2B5EF4-FFF2-40B4-BE49-F238E27FC236}">
                <a16:creationId xmlns:a16="http://schemas.microsoft.com/office/drawing/2014/main" id="{BC94C293-C2DE-E444-BFD4-8BA0D66297BF}"/>
              </a:ext>
            </a:extLst>
          </p:cNvPr>
          <p:cNvSpPr/>
          <p:nvPr/>
        </p:nvSpPr>
        <p:spPr>
          <a:xfrm>
            <a:off x="5673668" y="4063962"/>
            <a:ext cx="1026243" cy="400110"/>
          </a:xfrm>
          <a:prstGeom prst="rect">
            <a:avLst/>
          </a:prstGeom>
        </p:spPr>
        <p:txBody>
          <a:bodyPr wrap="none">
            <a:spAutoFit/>
          </a:bodyPr>
          <a:lstStyle/>
          <a:p>
            <a:pPr fontAlgn="auto">
              <a:spcBef>
                <a:spcPts val="0"/>
              </a:spcBef>
              <a:spcAft>
                <a:spcPts val="0"/>
              </a:spcAft>
              <a:defRPr/>
            </a:pPr>
            <a:r>
              <a:rPr kumimoji="1" lang="en-US" altLang="ja-JP" dirty="0"/>
              <a:t>=1.9839</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26267576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問題：それぞれ</a:t>
            </a:r>
            <a:r>
              <a:rPr kumimoji="1" lang="en-US" altLang="ja-JP" dirty="0"/>
              <a:t>t</a:t>
            </a:r>
            <a:r>
              <a:rPr kumimoji="1" lang="ja-JP" altLang="en-US" dirty="0"/>
              <a:t>値を求めよ（９５％）</a:t>
            </a:r>
          </a:p>
        </p:txBody>
      </p:sp>
      <p:pic>
        <p:nvPicPr>
          <p:cNvPr id="5" name="図 4">
            <a:extLst>
              <a:ext uri="{FF2B5EF4-FFF2-40B4-BE49-F238E27FC236}">
                <a16:creationId xmlns:a16="http://schemas.microsoft.com/office/drawing/2014/main" id="{C7A650A0-C8FF-E74B-8261-B1914F7282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062" y="895350"/>
            <a:ext cx="2389839" cy="3228247"/>
          </a:xfrm>
          <a:prstGeom prst="rect">
            <a:avLst/>
          </a:prstGeom>
        </p:spPr>
      </p:pic>
      <p:graphicFrame>
        <p:nvGraphicFramePr>
          <p:cNvPr id="7" name="表 6">
            <a:extLst>
              <a:ext uri="{FF2B5EF4-FFF2-40B4-BE49-F238E27FC236}">
                <a16:creationId xmlns:a16="http://schemas.microsoft.com/office/drawing/2014/main" id="{E74D4020-48F7-0B4B-B35C-1EC32A664CB9}"/>
              </a:ext>
            </a:extLst>
          </p:cNvPr>
          <p:cNvGraphicFramePr>
            <a:graphicFrameLocks noGrp="1"/>
          </p:cNvGraphicFramePr>
          <p:nvPr>
            <p:extLst>
              <p:ext uri="{D42A27DB-BD31-4B8C-83A1-F6EECF244321}">
                <p14:modId xmlns:p14="http://schemas.microsoft.com/office/powerpoint/2010/main" val="3317607537"/>
              </p:ext>
            </p:extLst>
          </p:nvPr>
        </p:nvGraphicFramePr>
        <p:xfrm>
          <a:off x="2171700" y="1428751"/>
          <a:ext cx="2014240" cy="1383320"/>
        </p:xfrm>
        <a:graphic>
          <a:graphicData uri="http://schemas.openxmlformats.org/drawingml/2006/table">
            <a:tbl>
              <a:tblPr firstRow="1" bandRow="1">
                <a:tableStyleId>{793D81CF-94F2-401A-BA57-92F5A7B2D0C5}</a:tableStyleId>
              </a:tblPr>
              <a:tblGrid>
                <a:gridCol w="1007120">
                  <a:extLst>
                    <a:ext uri="{9D8B030D-6E8A-4147-A177-3AD203B41FA5}">
                      <a16:colId xmlns:a16="http://schemas.microsoft.com/office/drawing/2014/main" val="20000"/>
                    </a:ext>
                  </a:extLst>
                </a:gridCol>
                <a:gridCol w="1007120">
                  <a:extLst>
                    <a:ext uri="{9D8B030D-6E8A-4147-A177-3AD203B41FA5}">
                      <a16:colId xmlns:a16="http://schemas.microsoft.com/office/drawing/2014/main" val="20001"/>
                    </a:ext>
                  </a:extLst>
                </a:gridCol>
              </a:tblGrid>
              <a:tr h="274320">
                <a:tc>
                  <a:txBody>
                    <a:bodyPr/>
                    <a:lstStyle/>
                    <a:p>
                      <a:pPr algn="ctr"/>
                      <a:r>
                        <a:rPr kumimoji="1" lang="ja-JP" altLang="en-US" sz="1400" dirty="0"/>
                        <a:t>データ数</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kumimoji="1" lang="en-US" altLang="ja-JP" sz="1400" dirty="0"/>
                        <a:t>T</a:t>
                      </a:r>
                      <a:r>
                        <a:rPr kumimoji="1" lang="ja-JP" altLang="en-US" sz="1400" dirty="0"/>
                        <a:t>値</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74320">
                <a:tc>
                  <a:txBody>
                    <a:bodyPr/>
                    <a:lstStyle/>
                    <a:p>
                      <a:pPr algn="ctr"/>
                      <a:r>
                        <a:rPr kumimoji="1" lang="en-US" altLang="ja-JP" sz="1400" dirty="0"/>
                        <a:t>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400"/>
                        <a:t>　</a:t>
                      </a:r>
                      <a:r>
                        <a:rPr kumimoji="1" lang="en-US" altLang="ja-JP" sz="1400" dirty="0"/>
                        <a:t>4.303</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4320">
                <a:tc>
                  <a:txBody>
                    <a:bodyPr/>
                    <a:lstStyle/>
                    <a:p>
                      <a:pPr algn="ctr"/>
                      <a:r>
                        <a:rPr kumimoji="1" lang="en-US" altLang="ja-JP" sz="1400" dirty="0"/>
                        <a:t>11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2.228</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4320">
                <a:tc>
                  <a:txBody>
                    <a:bodyPr/>
                    <a:lstStyle/>
                    <a:p>
                      <a:pPr algn="ctr"/>
                      <a:r>
                        <a:rPr kumimoji="1" lang="en-US" altLang="ja-JP" sz="1400" dirty="0"/>
                        <a:t>31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400" dirty="0"/>
                        <a:t>2.042</a:t>
                      </a:r>
                      <a:r>
                        <a:rPr kumimoji="1" lang="ja-JP" altLang="en-US" sz="1400"/>
                        <a:t>　</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4320">
                <a:tc>
                  <a:txBody>
                    <a:bodyPr/>
                    <a:lstStyle/>
                    <a:p>
                      <a:pPr algn="ctr"/>
                      <a:r>
                        <a:rPr kumimoji="1" lang="en-US" altLang="ja-JP" sz="1400" dirty="0"/>
                        <a:t>101</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1.9839</a:t>
                      </a:r>
                      <a:endParaRPr kumimoji="1" lang="ja-JP" altLang="en-US" sz="1400" dirty="0">
                        <a:latin typeface="Meiryo" charset="-128"/>
                        <a:ea typeface="Meiryo" charset="-128"/>
                        <a:cs typeface="Meiryo" charset="-128"/>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4153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p:cxnSp>
        <p:nvCxnSpPr>
          <p:cNvPr id="39" name="直線コネクタ 38">
            <a:extLst>
              <a:ext uri="{FF2B5EF4-FFF2-40B4-BE49-F238E27FC236}">
                <a16:creationId xmlns:a16="http://schemas.microsoft.com/office/drawing/2014/main" id="{A66923F6-B3B9-D24B-B090-1C192BBB4C40}"/>
              </a:ext>
            </a:extLst>
          </p:cNvPr>
          <p:cNvCxnSpPr/>
          <p:nvPr/>
        </p:nvCxnSpPr>
        <p:spPr bwMode="auto">
          <a:xfrm>
            <a:off x="66294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DF3E0AC8-4A7C-9249-8899-5A29B452C156}"/>
              </a:ext>
            </a:extLst>
          </p:cNvPr>
          <p:cNvCxnSpPr/>
          <p:nvPr/>
        </p:nvCxnSpPr>
        <p:spPr bwMode="auto">
          <a:xfrm>
            <a:off x="73152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D153970-A884-D142-B15A-50E24E6F8B19}"/>
                  </a:ext>
                </a:extLst>
              </p:cNvPr>
              <p:cNvSpPr/>
              <p:nvPr/>
            </p:nvSpPr>
            <p:spPr>
              <a:xfrm>
                <a:off x="6477000" y="348615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2" name="正方形/長方形 41">
                <a:extLst>
                  <a:ext uri="{FF2B5EF4-FFF2-40B4-BE49-F238E27FC236}">
                    <a16:creationId xmlns:a16="http://schemas.microsoft.com/office/drawing/2014/main" id="{DD153970-A884-D142-B15A-50E24E6F8B19}"/>
                  </a:ext>
                </a:extLst>
              </p:cNvPr>
              <p:cNvSpPr>
                <a:spLocks noRot="1" noChangeAspect="1" noMove="1" noResize="1" noEditPoints="1" noAdjustHandles="1" noChangeArrowheads="1" noChangeShapeType="1" noTextEdit="1"/>
              </p:cNvSpPr>
              <p:nvPr/>
            </p:nvSpPr>
            <p:spPr>
              <a:xfrm>
                <a:off x="6477000" y="3486150"/>
                <a:ext cx="385041"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14EC741-2E10-2940-908C-58FE9F752C78}"/>
                  </a:ext>
                </a:extLst>
              </p:cNvPr>
              <p:cNvSpPr/>
              <p:nvPr/>
            </p:nvSpPr>
            <p:spPr>
              <a:xfrm>
                <a:off x="7158759" y="349436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43" name="正方形/長方形 42">
                <a:extLst>
                  <a:ext uri="{FF2B5EF4-FFF2-40B4-BE49-F238E27FC236}">
                    <a16:creationId xmlns:a16="http://schemas.microsoft.com/office/drawing/2014/main" id="{614EC741-2E10-2940-908C-58FE9F752C78}"/>
                  </a:ext>
                </a:extLst>
              </p:cNvPr>
              <p:cNvSpPr>
                <a:spLocks noRot="1" noChangeAspect="1" noMove="1" noResize="1" noEditPoints="1" noAdjustHandles="1" noChangeArrowheads="1" noChangeShapeType="1" noTextEdit="1"/>
              </p:cNvSpPr>
              <p:nvPr/>
            </p:nvSpPr>
            <p:spPr>
              <a:xfrm>
                <a:off x="7158759" y="3494360"/>
                <a:ext cx="385041"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7553D9D-7CCC-964D-8F6F-D4C66A21E099}"/>
                  </a:ext>
                </a:extLst>
              </p:cNvPr>
              <p:cNvSpPr/>
              <p:nvPr/>
            </p:nvSpPr>
            <p:spPr>
              <a:xfrm>
                <a:off x="5867399" y="348615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6" name="正方形/長方形 45">
                <a:extLst>
                  <a:ext uri="{FF2B5EF4-FFF2-40B4-BE49-F238E27FC236}">
                    <a16:creationId xmlns:a16="http://schemas.microsoft.com/office/drawing/2014/main" id="{A7553D9D-7CCC-964D-8F6F-D4C66A21E099}"/>
                  </a:ext>
                </a:extLst>
              </p:cNvPr>
              <p:cNvSpPr>
                <a:spLocks noRot="1" noChangeAspect="1" noMove="1" noResize="1" noEditPoints="1" noAdjustHandles="1" noChangeArrowheads="1" noChangeShapeType="1" noTextEdit="1"/>
              </p:cNvSpPr>
              <p:nvPr/>
            </p:nvSpPr>
            <p:spPr>
              <a:xfrm>
                <a:off x="5867399" y="3486150"/>
                <a:ext cx="385042" cy="400110"/>
              </a:xfrm>
              <a:prstGeom prst="rect">
                <a:avLst/>
              </a:prstGeom>
              <a:blipFill>
                <a:blip r:embed="rId4"/>
                <a:stretch>
                  <a:fillRect/>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D15EBCF-E89A-144E-AD1A-11E96008A9AA}"/>
              </a:ext>
            </a:extLst>
          </p:cNvPr>
          <p:cNvCxnSpPr/>
          <p:nvPr/>
        </p:nvCxnSpPr>
        <p:spPr bwMode="auto">
          <a:xfrm>
            <a:off x="60198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直線矢印コネクタ 48">
            <a:extLst>
              <a:ext uri="{FF2B5EF4-FFF2-40B4-BE49-F238E27FC236}">
                <a16:creationId xmlns:a16="http://schemas.microsoft.com/office/drawing/2014/main" id="{E70DAD3E-049E-6E46-8CA3-73DEB916C97F}"/>
              </a:ext>
            </a:extLst>
          </p:cNvPr>
          <p:cNvCxnSpPr>
            <a:cxnSpLocks/>
          </p:cNvCxnSpPr>
          <p:nvPr/>
        </p:nvCxnSpPr>
        <p:spPr bwMode="auto">
          <a:xfrm>
            <a:off x="4605960" y="3190477"/>
            <a:ext cx="202344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006F7DF7-60AE-4348-8AC1-573CBF37D9A8}"/>
                  </a:ext>
                </a:extLst>
              </p:cNvPr>
              <p:cNvSpPr/>
              <p:nvPr/>
            </p:nvSpPr>
            <p:spPr>
              <a:xfrm>
                <a:off x="5536128" y="2073300"/>
                <a:ext cx="16651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ea typeface="Meiryo" charset="-128"/>
                          <a:cs typeface="Meiryo" charset="-128"/>
                        </a:rPr>
                        <m:t>𝑋</m:t>
                      </m:r>
                      <m:d>
                        <m:dPr>
                          <m:ctrlPr>
                            <a:rPr kumimoji="1" lang="en-US" altLang="ja-JP" b="0" i="1" dirty="0" smtClean="0">
                              <a:latin typeface="Cambria Math" panose="02040503050406030204" pitchFamily="18" charset="0"/>
                              <a:ea typeface="Meiryo" charset="-128"/>
                              <a:cs typeface="Meiryo" charset="-128"/>
                            </a:rPr>
                          </m:ctrlPr>
                        </m:dPr>
                        <m:e>
                          <m:r>
                            <a:rPr kumimoji="1" lang="en-US" altLang="ja-JP" b="0" i="1" dirty="0" smtClean="0">
                              <a:latin typeface="Cambria Math" panose="02040503050406030204" pitchFamily="18" charset="0"/>
                              <a:ea typeface="Meiryo" charset="-128"/>
                              <a:cs typeface="Meiryo" charset="-128"/>
                            </a:rPr>
                            <m:t>          </m:t>
                          </m:r>
                        </m:e>
                      </m:d>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5" name="正方形/長方形 44">
                <a:extLst>
                  <a:ext uri="{FF2B5EF4-FFF2-40B4-BE49-F238E27FC236}">
                    <a16:creationId xmlns:a16="http://schemas.microsoft.com/office/drawing/2014/main" id="{006F7DF7-60AE-4348-8AC1-573CBF37D9A8}"/>
                  </a:ext>
                </a:extLst>
              </p:cNvPr>
              <p:cNvSpPr>
                <a:spLocks noRot="1" noChangeAspect="1" noMove="1" noResize="1" noEditPoints="1" noAdjustHandles="1" noChangeArrowheads="1" noChangeShapeType="1" noTextEdit="1"/>
              </p:cNvSpPr>
              <p:nvPr/>
            </p:nvSpPr>
            <p:spPr>
              <a:xfrm>
                <a:off x="5536128" y="2073300"/>
                <a:ext cx="1665199" cy="400110"/>
              </a:xfrm>
              <a:prstGeom prst="rect">
                <a:avLst/>
              </a:prstGeom>
              <a:blipFill>
                <a:blip r:embed="rId5"/>
                <a:stretch>
                  <a:fillRect b="-15152"/>
                </a:stretch>
              </a:blipFill>
            </p:spPr>
            <p:txBody>
              <a:bodyPr/>
              <a:lstStyle/>
              <a:p>
                <a:r>
                  <a:rPr lang="ja-JP" altLang="en-US">
                    <a:noFill/>
                  </a:rPr>
                  <a:t> </a:t>
                </a:r>
              </a:p>
            </p:txBody>
          </p:sp>
        </mc:Fallback>
      </mc:AlternateContent>
      <p:cxnSp>
        <p:nvCxnSpPr>
          <p:cNvPr id="48" name="直線コネクタ 47">
            <a:extLst>
              <a:ext uri="{FF2B5EF4-FFF2-40B4-BE49-F238E27FC236}">
                <a16:creationId xmlns:a16="http://schemas.microsoft.com/office/drawing/2014/main" id="{C55C36BF-6129-0D46-B528-68890974DD70}"/>
              </a:ext>
            </a:extLst>
          </p:cNvPr>
          <p:cNvCxnSpPr>
            <a:cxnSpLocks/>
          </p:cNvCxnSpPr>
          <p:nvPr/>
        </p:nvCxnSpPr>
        <p:spPr bwMode="auto">
          <a:xfrm>
            <a:off x="5725886" y="3297035"/>
            <a:ext cx="2351314" cy="22564"/>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50" name="正方形/長方形 49">
                <a:extLst>
                  <a:ext uri="{FF2B5EF4-FFF2-40B4-BE49-F238E27FC236}">
                    <a16:creationId xmlns:a16="http://schemas.microsoft.com/office/drawing/2014/main" id="{BF4A369A-39C2-A04D-B24E-F6235997F801}"/>
                  </a:ext>
                </a:extLst>
              </p:cNvPr>
              <p:cNvSpPr/>
              <p:nvPr/>
            </p:nvSpPr>
            <p:spPr>
              <a:xfrm>
                <a:off x="7783399" y="3472896"/>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50" name="正方形/長方形 49">
                <a:extLst>
                  <a:ext uri="{FF2B5EF4-FFF2-40B4-BE49-F238E27FC236}">
                    <a16:creationId xmlns:a16="http://schemas.microsoft.com/office/drawing/2014/main" id="{BF4A369A-39C2-A04D-B24E-F6235997F801}"/>
                  </a:ext>
                </a:extLst>
              </p:cNvPr>
              <p:cNvSpPr>
                <a:spLocks noRot="1" noChangeAspect="1" noMove="1" noResize="1" noEditPoints="1" noAdjustHandles="1" noChangeArrowheads="1" noChangeShapeType="1" noTextEdit="1"/>
              </p:cNvSpPr>
              <p:nvPr/>
            </p:nvSpPr>
            <p:spPr>
              <a:xfrm>
                <a:off x="7783399" y="3472896"/>
                <a:ext cx="413768"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474AE049-84BE-B44A-9C92-619B0BE062E8}"/>
                  </a:ext>
                </a:extLst>
              </p:cNvPr>
              <p:cNvSpPr txBox="1"/>
              <p:nvPr/>
            </p:nvSpPr>
            <p:spPr>
              <a:xfrm>
                <a:off x="5325948" y="1290743"/>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：赤の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51" name="テキスト ボックス 50">
                <a:extLst>
                  <a:ext uri="{FF2B5EF4-FFF2-40B4-BE49-F238E27FC236}">
                    <a16:creationId xmlns:a16="http://schemas.microsoft.com/office/drawing/2014/main" id="{474AE049-84BE-B44A-9C92-619B0BE062E8}"/>
                  </a:ext>
                </a:extLst>
              </p:cNvPr>
              <p:cNvSpPr txBox="1">
                <a:spLocks noRot="1" noChangeAspect="1" noMove="1" noResize="1" noEditPoints="1" noAdjustHandles="1" noChangeArrowheads="1" noChangeShapeType="1" noTextEdit="1"/>
              </p:cNvSpPr>
              <p:nvPr/>
            </p:nvSpPr>
            <p:spPr>
              <a:xfrm>
                <a:off x="5325948" y="1290743"/>
                <a:ext cx="2302104" cy="323165"/>
              </a:xfrm>
              <a:prstGeom prst="rect">
                <a:avLst/>
              </a:prstGeom>
              <a:blipFill>
                <a:blip r:embed="rId7"/>
                <a:stretch>
                  <a:fillRect t="-3846" b="-19231"/>
                </a:stretch>
              </a:blipFill>
            </p:spPr>
            <p:txBody>
              <a:bodyPr/>
              <a:lstStyle/>
              <a:p>
                <a:r>
                  <a:rPr lang="ja-JP" altLang="en-US">
                    <a:noFill/>
                  </a:rPr>
                  <a:t> </a:t>
                </a:r>
              </a:p>
            </p:txBody>
          </p:sp>
        </mc:Fallback>
      </mc:AlternateContent>
      <p:sp>
        <p:nvSpPr>
          <p:cNvPr id="38" name="円/楕円 37">
            <a:extLst>
              <a:ext uri="{FF2B5EF4-FFF2-40B4-BE49-F238E27FC236}">
                <a16:creationId xmlns:a16="http://schemas.microsoft.com/office/drawing/2014/main" id="{E94F60D6-28B6-BA42-AC10-BF587B72636E}"/>
              </a:ext>
            </a:extLst>
          </p:cNvPr>
          <p:cNvSpPr/>
          <p:nvPr/>
        </p:nvSpPr>
        <p:spPr>
          <a:xfrm>
            <a:off x="5922968" y="2172831"/>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1" name="円/楕円 40">
            <a:extLst>
              <a:ext uri="{FF2B5EF4-FFF2-40B4-BE49-F238E27FC236}">
                <a16:creationId xmlns:a16="http://schemas.microsoft.com/office/drawing/2014/main" id="{E35D1A20-8E56-F340-A5A7-6C233DDD6143}"/>
              </a:ext>
            </a:extLst>
          </p:cNvPr>
          <p:cNvSpPr/>
          <p:nvPr/>
        </p:nvSpPr>
        <p:spPr>
          <a:xfrm>
            <a:off x="6215499" y="216599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1970282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p:cxnSp>
        <p:nvCxnSpPr>
          <p:cNvPr id="39" name="直線コネクタ 38">
            <a:extLst>
              <a:ext uri="{FF2B5EF4-FFF2-40B4-BE49-F238E27FC236}">
                <a16:creationId xmlns:a16="http://schemas.microsoft.com/office/drawing/2014/main" id="{A66923F6-B3B9-D24B-B090-1C192BBB4C40}"/>
              </a:ext>
            </a:extLst>
          </p:cNvPr>
          <p:cNvCxnSpPr/>
          <p:nvPr/>
        </p:nvCxnSpPr>
        <p:spPr bwMode="auto">
          <a:xfrm>
            <a:off x="66294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DF3E0AC8-4A7C-9249-8899-5A29B452C156}"/>
              </a:ext>
            </a:extLst>
          </p:cNvPr>
          <p:cNvCxnSpPr/>
          <p:nvPr/>
        </p:nvCxnSpPr>
        <p:spPr bwMode="auto">
          <a:xfrm>
            <a:off x="73152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D153970-A884-D142-B15A-50E24E6F8B19}"/>
                  </a:ext>
                </a:extLst>
              </p:cNvPr>
              <p:cNvSpPr/>
              <p:nvPr/>
            </p:nvSpPr>
            <p:spPr>
              <a:xfrm>
                <a:off x="6477000" y="348615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2" name="正方形/長方形 41">
                <a:extLst>
                  <a:ext uri="{FF2B5EF4-FFF2-40B4-BE49-F238E27FC236}">
                    <a16:creationId xmlns:a16="http://schemas.microsoft.com/office/drawing/2014/main" id="{DD153970-A884-D142-B15A-50E24E6F8B19}"/>
                  </a:ext>
                </a:extLst>
              </p:cNvPr>
              <p:cNvSpPr>
                <a:spLocks noRot="1" noChangeAspect="1" noMove="1" noResize="1" noEditPoints="1" noAdjustHandles="1" noChangeArrowheads="1" noChangeShapeType="1" noTextEdit="1"/>
              </p:cNvSpPr>
              <p:nvPr/>
            </p:nvSpPr>
            <p:spPr>
              <a:xfrm>
                <a:off x="6477000" y="3486150"/>
                <a:ext cx="385041" cy="40011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14EC741-2E10-2940-908C-58FE9F752C78}"/>
                  </a:ext>
                </a:extLst>
              </p:cNvPr>
              <p:cNvSpPr/>
              <p:nvPr/>
            </p:nvSpPr>
            <p:spPr>
              <a:xfrm>
                <a:off x="7158759" y="349436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43" name="正方形/長方形 42">
                <a:extLst>
                  <a:ext uri="{FF2B5EF4-FFF2-40B4-BE49-F238E27FC236}">
                    <a16:creationId xmlns:a16="http://schemas.microsoft.com/office/drawing/2014/main" id="{614EC741-2E10-2940-908C-58FE9F752C78}"/>
                  </a:ext>
                </a:extLst>
              </p:cNvPr>
              <p:cNvSpPr>
                <a:spLocks noRot="1" noChangeAspect="1" noMove="1" noResize="1" noEditPoints="1" noAdjustHandles="1" noChangeArrowheads="1" noChangeShapeType="1" noTextEdit="1"/>
              </p:cNvSpPr>
              <p:nvPr/>
            </p:nvSpPr>
            <p:spPr>
              <a:xfrm>
                <a:off x="7158759" y="3494360"/>
                <a:ext cx="385041"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7553D9D-7CCC-964D-8F6F-D4C66A21E099}"/>
                  </a:ext>
                </a:extLst>
              </p:cNvPr>
              <p:cNvSpPr/>
              <p:nvPr/>
            </p:nvSpPr>
            <p:spPr>
              <a:xfrm>
                <a:off x="5867399" y="348615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6" name="正方形/長方形 45">
                <a:extLst>
                  <a:ext uri="{FF2B5EF4-FFF2-40B4-BE49-F238E27FC236}">
                    <a16:creationId xmlns:a16="http://schemas.microsoft.com/office/drawing/2014/main" id="{A7553D9D-7CCC-964D-8F6F-D4C66A21E099}"/>
                  </a:ext>
                </a:extLst>
              </p:cNvPr>
              <p:cNvSpPr>
                <a:spLocks noRot="1" noChangeAspect="1" noMove="1" noResize="1" noEditPoints="1" noAdjustHandles="1" noChangeArrowheads="1" noChangeShapeType="1" noTextEdit="1"/>
              </p:cNvSpPr>
              <p:nvPr/>
            </p:nvSpPr>
            <p:spPr>
              <a:xfrm>
                <a:off x="5867399" y="3486150"/>
                <a:ext cx="385042" cy="400110"/>
              </a:xfrm>
              <a:prstGeom prst="rect">
                <a:avLst/>
              </a:prstGeom>
              <a:blipFill>
                <a:blip r:embed="rId4"/>
                <a:stretch>
                  <a:fillRect/>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D15EBCF-E89A-144E-AD1A-11E96008A9AA}"/>
              </a:ext>
            </a:extLst>
          </p:cNvPr>
          <p:cNvCxnSpPr/>
          <p:nvPr/>
        </p:nvCxnSpPr>
        <p:spPr bwMode="auto">
          <a:xfrm>
            <a:off x="60198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直線矢印コネクタ 48">
            <a:extLst>
              <a:ext uri="{FF2B5EF4-FFF2-40B4-BE49-F238E27FC236}">
                <a16:creationId xmlns:a16="http://schemas.microsoft.com/office/drawing/2014/main" id="{E70DAD3E-049E-6E46-8CA3-73DEB916C97F}"/>
              </a:ext>
            </a:extLst>
          </p:cNvPr>
          <p:cNvCxnSpPr>
            <a:cxnSpLocks/>
            <a:stCxn id="29" idx="6"/>
          </p:cNvCxnSpPr>
          <p:nvPr/>
        </p:nvCxnSpPr>
        <p:spPr bwMode="auto">
          <a:xfrm flipV="1">
            <a:off x="4605961" y="3423720"/>
            <a:ext cx="1261438" cy="3960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006F7DF7-60AE-4348-8AC1-573CBF37D9A8}"/>
                  </a:ext>
                </a:extLst>
              </p:cNvPr>
              <p:cNvSpPr/>
              <p:nvPr/>
            </p:nvSpPr>
            <p:spPr>
              <a:xfrm>
                <a:off x="5536128" y="2073300"/>
                <a:ext cx="16651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panose="02040503050406030204" pitchFamily="18" charset="0"/>
                          <a:ea typeface="Meiryo" charset="-128"/>
                          <a:cs typeface="Meiryo" charset="-128"/>
                        </a:rPr>
                        <m:t>𝑋</m:t>
                      </m:r>
                      <m:d>
                        <m:dPr>
                          <m:ctrlPr>
                            <a:rPr kumimoji="1" lang="en-US" altLang="ja-JP" b="0" i="1" dirty="0" smtClean="0">
                              <a:latin typeface="Cambria Math" panose="02040503050406030204" pitchFamily="18" charset="0"/>
                              <a:ea typeface="Meiryo" charset="-128"/>
                              <a:cs typeface="Meiryo" charset="-128"/>
                            </a:rPr>
                          </m:ctrlPr>
                        </m:dPr>
                        <m:e>
                          <m:r>
                            <a:rPr kumimoji="1" lang="en-US" altLang="ja-JP" b="0" i="1" dirty="0" smtClean="0">
                              <a:latin typeface="Cambria Math" panose="02040503050406030204" pitchFamily="18" charset="0"/>
                              <a:ea typeface="Meiryo" charset="-128"/>
                              <a:cs typeface="Meiryo" charset="-128"/>
                            </a:rPr>
                            <m:t>          </m:t>
                          </m:r>
                        </m:e>
                      </m:d>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5" name="正方形/長方形 44">
                <a:extLst>
                  <a:ext uri="{FF2B5EF4-FFF2-40B4-BE49-F238E27FC236}">
                    <a16:creationId xmlns:a16="http://schemas.microsoft.com/office/drawing/2014/main" id="{006F7DF7-60AE-4348-8AC1-573CBF37D9A8}"/>
                  </a:ext>
                </a:extLst>
              </p:cNvPr>
              <p:cNvSpPr>
                <a:spLocks noRot="1" noChangeAspect="1" noMove="1" noResize="1" noEditPoints="1" noAdjustHandles="1" noChangeArrowheads="1" noChangeShapeType="1" noTextEdit="1"/>
              </p:cNvSpPr>
              <p:nvPr/>
            </p:nvSpPr>
            <p:spPr>
              <a:xfrm>
                <a:off x="5536128" y="2073300"/>
                <a:ext cx="1665199" cy="400110"/>
              </a:xfrm>
              <a:prstGeom prst="rect">
                <a:avLst/>
              </a:prstGeom>
              <a:blipFill>
                <a:blip r:embed="rId5"/>
                <a:stretch>
                  <a:fillRect b="-15152"/>
                </a:stretch>
              </a:blipFill>
            </p:spPr>
            <p:txBody>
              <a:bodyPr/>
              <a:lstStyle/>
              <a:p>
                <a:r>
                  <a:rPr lang="ja-JP" altLang="en-US">
                    <a:noFill/>
                  </a:rPr>
                  <a:t> </a:t>
                </a:r>
              </a:p>
            </p:txBody>
          </p:sp>
        </mc:Fallback>
      </mc:AlternateContent>
      <p:cxnSp>
        <p:nvCxnSpPr>
          <p:cNvPr id="53" name="直線コネクタ 52">
            <a:extLst>
              <a:ext uri="{FF2B5EF4-FFF2-40B4-BE49-F238E27FC236}">
                <a16:creationId xmlns:a16="http://schemas.microsoft.com/office/drawing/2014/main" id="{A6A0B795-63B2-1947-9F3B-62506875D6AB}"/>
              </a:ext>
            </a:extLst>
          </p:cNvPr>
          <p:cNvCxnSpPr>
            <a:cxnSpLocks/>
          </p:cNvCxnSpPr>
          <p:nvPr/>
        </p:nvCxnSpPr>
        <p:spPr bwMode="auto">
          <a:xfrm>
            <a:off x="5725886" y="3297035"/>
            <a:ext cx="2351314" cy="22564"/>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54" name="正方形/長方形 53">
                <a:extLst>
                  <a:ext uri="{FF2B5EF4-FFF2-40B4-BE49-F238E27FC236}">
                    <a16:creationId xmlns:a16="http://schemas.microsoft.com/office/drawing/2014/main" id="{5E27B0C8-5193-7147-A488-E960EE087BF0}"/>
                  </a:ext>
                </a:extLst>
              </p:cNvPr>
              <p:cNvSpPr/>
              <p:nvPr/>
            </p:nvSpPr>
            <p:spPr>
              <a:xfrm>
                <a:off x="7783399" y="3472896"/>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54" name="正方形/長方形 53">
                <a:extLst>
                  <a:ext uri="{FF2B5EF4-FFF2-40B4-BE49-F238E27FC236}">
                    <a16:creationId xmlns:a16="http://schemas.microsoft.com/office/drawing/2014/main" id="{5E27B0C8-5193-7147-A488-E960EE087BF0}"/>
                  </a:ext>
                </a:extLst>
              </p:cNvPr>
              <p:cNvSpPr>
                <a:spLocks noRot="1" noChangeAspect="1" noMove="1" noResize="1" noEditPoints="1" noAdjustHandles="1" noChangeArrowheads="1" noChangeShapeType="1" noTextEdit="1"/>
              </p:cNvSpPr>
              <p:nvPr/>
            </p:nvSpPr>
            <p:spPr>
              <a:xfrm>
                <a:off x="7783399" y="3472896"/>
                <a:ext cx="413768"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702F06F-B264-B14C-BE62-ACFF6845B426}"/>
                  </a:ext>
                </a:extLst>
              </p:cNvPr>
              <p:cNvSpPr txBox="1"/>
              <p:nvPr/>
            </p:nvSpPr>
            <p:spPr>
              <a:xfrm>
                <a:off x="5325948" y="1290743"/>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：赤の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55" name="テキスト ボックス 54">
                <a:extLst>
                  <a:ext uri="{FF2B5EF4-FFF2-40B4-BE49-F238E27FC236}">
                    <a16:creationId xmlns:a16="http://schemas.microsoft.com/office/drawing/2014/main" id="{9702F06F-B264-B14C-BE62-ACFF6845B426}"/>
                  </a:ext>
                </a:extLst>
              </p:cNvPr>
              <p:cNvSpPr txBox="1">
                <a:spLocks noRot="1" noChangeAspect="1" noMove="1" noResize="1" noEditPoints="1" noAdjustHandles="1" noChangeArrowheads="1" noChangeShapeType="1" noTextEdit="1"/>
              </p:cNvSpPr>
              <p:nvPr/>
            </p:nvSpPr>
            <p:spPr>
              <a:xfrm>
                <a:off x="5325948" y="1290743"/>
                <a:ext cx="2302104" cy="323165"/>
              </a:xfrm>
              <a:prstGeom prst="rect">
                <a:avLst/>
              </a:prstGeom>
              <a:blipFill>
                <a:blip r:embed="rId7"/>
                <a:stretch>
                  <a:fillRect t="-3846" b="-19231"/>
                </a:stretch>
              </a:blipFill>
            </p:spPr>
            <p:txBody>
              <a:bodyPr/>
              <a:lstStyle/>
              <a:p>
                <a:r>
                  <a:rPr lang="ja-JP" altLang="en-US">
                    <a:noFill/>
                  </a:rPr>
                  <a:t> </a:t>
                </a:r>
              </a:p>
            </p:txBody>
          </p:sp>
        </mc:Fallback>
      </mc:AlternateContent>
      <p:sp>
        <p:nvSpPr>
          <p:cNvPr id="38" name="円/楕円 37">
            <a:extLst>
              <a:ext uri="{FF2B5EF4-FFF2-40B4-BE49-F238E27FC236}">
                <a16:creationId xmlns:a16="http://schemas.microsoft.com/office/drawing/2014/main" id="{D1429DA7-EA5B-9446-9FFB-F100793BBA6C}"/>
              </a:ext>
            </a:extLst>
          </p:cNvPr>
          <p:cNvSpPr/>
          <p:nvPr/>
        </p:nvSpPr>
        <p:spPr>
          <a:xfrm>
            <a:off x="5922968" y="2160285"/>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1" name="円/楕円 40">
            <a:extLst>
              <a:ext uri="{FF2B5EF4-FFF2-40B4-BE49-F238E27FC236}">
                <a16:creationId xmlns:a16="http://schemas.microsoft.com/office/drawing/2014/main" id="{A44ACC1A-2B7C-B145-8CC5-9D855A2248B6}"/>
              </a:ext>
            </a:extLst>
          </p:cNvPr>
          <p:cNvSpPr/>
          <p:nvPr/>
        </p:nvSpPr>
        <p:spPr>
          <a:xfrm>
            <a:off x="6218594" y="2156487"/>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3667862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31ACDDE3-EC9B-AF4C-A2D7-E7FC5338179C}"/>
                  </a:ext>
                </a:extLst>
              </p:cNvPr>
              <p:cNvSpPr txBox="1"/>
              <p:nvPr/>
            </p:nvSpPr>
            <p:spPr>
              <a:xfrm>
                <a:off x="5838783" y="1189949"/>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en-US" altLang="ja-JP" sz="1500" b="0" dirty="0">
                  <a:latin typeface="Meiryo" panose="020B0604030504040204" pitchFamily="34" charset="-128"/>
                  <a:ea typeface="Meiryo" charset="-128"/>
                  <a:cs typeface="Meiryo" charset="-128"/>
                </a:endParaRPr>
              </a:p>
            </p:txBody>
          </p:sp>
        </mc:Choice>
        <mc:Fallback xmlns="">
          <p:sp>
            <p:nvSpPr>
              <p:cNvPr id="33" name="テキスト ボックス 32">
                <a:extLst>
                  <a:ext uri="{FF2B5EF4-FFF2-40B4-BE49-F238E27FC236}">
                    <a16:creationId xmlns:a16="http://schemas.microsoft.com/office/drawing/2014/main" id="{31ACDDE3-EC9B-AF4C-A2D7-E7FC5338179C}"/>
                  </a:ext>
                </a:extLst>
              </p:cNvPr>
              <p:cNvSpPr txBox="1">
                <a:spLocks noRot="1" noChangeAspect="1" noMove="1" noResize="1" noEditPoints="1" noAdjustHandles="1" noChangeArrowheads="1" noChangeShapeType="1" noTextEdit="1"/>
              </p:cNvSpPr>
              <p:nvPr/>
            </p:nvSpPr>
            <p:spPr>
              <a:xfrm>
                <a:off x="5838783" y="1189949"/>
                <a:ext cx="1720343" cy="324063"/>
              </a:xfrm>
              <a:prstGeom prst="rect">
                <a:avLst/>
              </a:prstGeom>
              <a:blipFill>
                <a:blip r:embed="rId2"/>
                <a:stretch>
                  <a:fillRect l="-735" t="-3846" b="-19231"/>
                </a:stretch>
              </a:blipFill>
            </p:spPr>
            <p:txBody>
              <a:bodyPr/>
              <a:lstStyle/>
              <a:p>
                <a:r>
                  <a:rPr lang="ja-JP" altLang="en-US">
                    <a:noFill/>
                  </a:rPr>
                  <a:t> </a:t>
                </a:r>
              </a:p>
            </p:txBody>
          </p:sp>
        </mc:Fallback>
      </mc:AlternateContent>
      <p:cxnSp>
        <p:nvCxnSpPr>
          <p:cNvPr id="35" name="直線コネクタ 34">
            <a:extLst>
              <a:ext uri="{FF2B5EF4-FFF2-40B4-BE49-F238E27FC236}">
                <a16:creationId xmlns:a16="http://schemas.microsoft.com/office/drawing/2014/main" id="{509935B6-2026-2648-A32A-254A3FC50D17}"/>
              </a:ext>
            </a:extLst>
          </p:cNvPr>
          <p:cNvCxnSpPr>
            <a:cxnSpLocks/>
          </p:cNvCxnSpPr>
          <p:nvPr/>
        </p:nvCxnSpPr>
        <p:spPr bwMode="auto">
          <a:xfrm>
            <a:off x="5725886" y="3297035"/>
            <a:ext cx="2351314" cy="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CA63FBE0-C256-DD40-8C6E-F1881820BACD}"/>
                  </a:ext>
                </a:extLst>
              </p:cNvPr>
              <p:cNvSpPr/>
              <p:nvPr/>
            </p:nvSpPr>
            <p:spPr>
              <a:xfrm>
                <a:off x="8044543" y="3370209"/>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36" name="正方形/長方形 35">
                <a:extLst>
                  <a:ext uri="{FF2B5EF4-FFF2-40B4-BE49-F238E27FC236}">
                    <a16:creationId xmlns:a16="http://schemas.microsoft.com/office/drawing/2014/main" id="{CA63FBE0-C256-DD40-8C6E-F1881820BACD}"/>
                  </a:ext>
                </a:extLst>
              </p:cNvPr>
              <p:cNvSpPr>
                <a:spLocks noRot="1" noChangeAspect="1" noMove="1" noResize="1" noEditPoints="1" noAdjustHandles="1" noChangeArrowheads="1" noChangeShapeType="1" noTextEdit="1"/>
              </p:cNvSpPr>
              <p:nvPr/>
            </p:nvSpPr>
            <p:spPr>
              <a:xfrm>
                <a:off x="8044543" y="3370209"/>
                <a:ext cx="413768" cy="400110"/>
              </a:xfrm>
              <a:prstGeom prst="rect">
                <a:avLst/>
              </a:prstGeom>
              <a:blipFill>
                <a:blip r:embed="rId3"/>
                <a:stretch>
                  <a:fillRect/>
                </a:stretch>
              </a:blipFill>
            </p:spPr>
            <p:txBody>
              <a:bodyPr/>
              <a:lstStyle/>
              <a:p>
                <a:r>
                  <a:rPr lang="ja-JP" altLang="en-US">
                    <a:noFill/>
                  </a:rPr>
                  <a:t> </a:t>
                </a:r>
              </a:p>
            </p:txBody>
          </p:sp>
        </mc:Fallback>
      </mc:AlternateContent>
      <p:cxnSp>
        <p:nvCxnSpPr>
          <p:cNvPr id="39" name="直線コネクタ 38">
            <a:extLst>
              <a:ext uri="{FF2B5EF4-FFF2-40B4-BE49-F238E27FC236}">
                <a16:creationId xmlns:a16="http://schemas.microsoft.com/office/drawing/2014/main" id="{A66923F6-B3B9-D24B-B090-1C192BBB4C40}"/>
              </a:ext>
            </a:extLst>
          </p:cNvPr>
          <p:cNvCxnSpPr/>
          <p:nvPr/>
        </p:nvCxnSpPr>
        <p:spPr bwMode="auto">
          <a:xfrm>
            <a:off x="66294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DF3E0AC8-4A7C-9249-8899-5A29B452C156}"/>
              </a:ext>
            </a:extLst>
          </p:cNvPr>
          <p:cNvCxnSpPr/>
          <p:nvPr/>
        </p:nvCxnSpPr>
        <p:spPr bwMode="auto">
          <a:xfrm>
            <a:off x="73152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D153970-A884-D142-B15A-50E24E6F8B19}"/>
                  </a:ext>
                </a:extLst>
              </p:cNvPr>
              <p:cNvSpPr/>
              <p:nvPr/>
            </p:nvSpPr>
            <p:spPr>
              <a:xfrm>
                <a:off x="6477000" y="348615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2" name="正方形/長方形 41">
                <a:extLst>
                  <a:ext uri="{FF2B5EF4-FFF2-40B4-BE49-F238E27FC236}">
                    <a16:creationId xmlns:a16="http://schemas.microsoft.com/office/drawing/2014/main" id="{DD153970-A884-D142-B15A-50E24E6F8B19}"/>
                  </a:ext>
                </a:extLst>
              </p:cNvPr>
              <p:cNvSpPr>
                <a:spLocks noRot="1" noChangeAspect="1" noMove="1" noResize="1" noEditPoints="1" noAdjustHandles="1" noChangeArrowheads="1" noChangeShapeType="1" noTextEdit="1"/>
              </p:cNvSpPr>
              <p:nvPr/>
            </p:nvSpPr>
            <p:spPr>
              <a:xfrm>
                <a:off x="6477000" y="3486150"/>
                <a:ext cx="38504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14EC741-2E10-2940-908C-58FE9F752C78}"/>
                  </a:ext>
                </a:extLst>
              </p:cNvPr>
              <p:cNvSpPr/>
              <p:nvPr/>
            </p:nvSpPr>
            <p:spPr>
              <a:xfrm>
                <a:off x="7158759" y="349436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43" name="正方形/長方形 42">
                <a:extLst>
                  <a:ext uri="{FF2B5EF4-FFF2-40B4-BE49-F238E27FC236}">
                    <a16:creationId xmlns:a16="http://schemas.microsoft.com/office/drawing/2014/main" id="{614EC741-2E10-2940-908C-58FE9F752C78}"/>
                  </a:ext>
                </a:extLst>
              </p:cNvPr>
              <p:cNvSpPr>
                <a:spLocks noRot="1" noChangeAspect="1" noMove="1" noResize="1" noEditPoints="1" noAdjustHandles="1" noChangeArrowheads="1" noChangeShapeType="1" noTextEdit="1"/>
              </p:cNvSpPr>
              <p:nvPr/>
            </p:nvSpPr>
            <p:spPr>
              <a:xfrm>
                <a:off x="7158759" y="3494360"/>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7553D9D-7CCC-964D-8F6F-D4C66A21E099}"/>
                  </a:ext>
                </a:extLst>
              </p:cNvPr>
              <p:cNvSpPr/>
              <p:nvPr/>
            </p:nvSpPr>
            <p:spPr>
              <a:xfrm>
                <a:off x="5867399" y="348615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6" name="正方形/長方形 45">
                <a:extLst>
                  <a:ext uri="{FF2B5EF4-FFF2-40B4-BE49-F238E27FC236}">
                    <a16:creationId xmlns:a16="http://schemas.microsoft.com/office/drawing/2014/main" id="{A7553D9D-7CCC-964D-8F6F-D4C66A21E099}"/>
                  </a:ext>
                </a:extLst>
              </p:cNvPr>
              <p:cNvSpPr>
                <a:spLocks noRot="1" noChangeAspect="1" noMove="1" noResize="1" noEditPoints="1" noAdjustHandles="1" noChangeArrowheads="1" noChangeShapeType="1" noTextEdit="1"/>
              </p:cNvSpPr>
              <p:nvPr/>
            </p:nvSpPr>
            <p:spPr>
              <a:xfrm>
                <a:off x="5867399" y="3486150"/>
                <a:ext cx="385042" cy="400110"/>
              </a:xfrm>
              <a:prstGeom prst="rect">
                <a:avLst/>
              </a:prstGeom>
              <a:blipFill>
                <a:blip r:embed="rId6"/>
                <a:stretch>
                  <a:fillRect/>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D15EBCF-E89A-144E-AD1A-11E96008A9AA}"/>
              </a:ext>
            </a:extLst>
          </p:cNvPr>
          <p:cNvCxnSpPr/>
          <p:nvPr/>
        </p:nvCxnSpPr>
        <p:spPr bwMode="auto">
          <a:xfrm>
            <a:off x="60198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1" name="円/楕円 40">
            <a:extLst>
              <a:ext uri="{FF2B5EF4-FFF2-40B4-BE49-F238E27FC236}">
                <a16:creationId xmlns:a16="http://schemas.microsoft.com/office/drawing/2014/main" id="{98243E7B-44CC-3B44-B840-45D30A79FD23}"/>
              </a:ext>
            </a:extLst>
          </p:cNvPr>
          <p:cNvSpPr/>
          <p:nvPr/>
        </p:nvSpPr>
        <p:spPr>
          <a:xfrm>
            <a:off x="5715000" y="2912057"/>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4" name="円/楕円 43">
            <a:extLst>
              <a:ext uri="{FF2B5EF4-FFF2-40B4-BE49-F238E27FC236}">
                <a16:creationId xmlns:a16="http://schemas.microsoft.com/office/drawing/2014/main" id="{3AA5F194-6CA5-A24A-BD6E-2DD97CF6213D}"/>
              </a:ext>
            </a:extLst>
          </p:cNvPr>
          <p:cNvSpPr/>
          <p:nvPr/>
        </p:nvSpPr>
        <p:spPr>
          <a:xfrm>
            <a:off x="5972517" y="2906646"/>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8" name="円/楕円 47">
            <a:extLst>
              <a:ext uri="{FF2B5EF4-FFF2-40B4-BE49-F238E27FC236}">
                <a16:creationId xmlns:a16="http://schemas.microsoft.com/office/drawing/2014/main" id="{127C3AAC-E83F-2644-A516-D58B3FB8CC61}"/>
              </a:ext>
            </a:extLst>
          </p:cNvPr>
          <p:cNvSpPr/>
          <p:nvPr/>
        </p:nvSpPr>
        <p:spPr>
          <a:xfrm>
            <a:off x="6590016" y="2899123"/>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9" name="円/楕円 48">
            <a:extLst>
              <a:ext uri="{FF2B5EF4-FFF2-40B4-BE49-F238E27FC236}">
                <a16:creationId xmlns:a16="http://schemas.microsoft.com/office/drawing/2014/main" id="{84C69F4A-0B78-124D-9AB6-F67872101240}"/>
              </a:ext>
            </a:extLst>
          </p:cNvPr>
          <p:cNvSpPr/>
          <p:nvPr/>
        </p:nvSpPr>
        <p:spPr>
          <a:xfrm>
            <a:off x="6323401" y="289742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0" name="円/楕円 49">
            <a:extLst>
              <a:ext uri="{FF2B5EF4-FFF2-40B4-BE49-F238E27FC236}">
                <a16:creationId xmlns:a16="http://schemas.microsoft.com/office/drawing/2014/main" id="{EA82992D-4E13-F646-8ABF-E4D0EA5EC78A}"/>
              </a:ext>
            </a:extLst>
          </p:cNvPr>
          <p:cNvSpPr/>
          <p:nvPr/>
        </p:nvSpPr>
        <p:spPr>
          <a:xfrm>
            <a:off x="6303303" y="259461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1" name="円/楕円 50">
            <a:extLst>
              <a:ext uri="{FF2B5EF4-FFF2-40B4-BE49-F238E27FC236}">
                <a16:creationId xmlns:a16="http://schemas.microsoft.com/office/drawing/2014/main" id="{899D56B6-9CAD-DB4E-A73D-CEAC8AF2D312}"/>
              </a:ext>
            </a:extLst>
          </p:cNvPr>
          <p:cNvSpPr/>
          <p:nvPr/>
        </p:nvSpPr>
        <p:spPr>
          <a:xfrm>
            <a:off x="6602105" y="259195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2" name="円/楕円 51">
            <a:extLst>
              <a:ext uri="{FF2B5EF4-FFF2-40B4-BE49-F238E27FC236}">
                <a16:creationId xmlns:a16="http://schemas.microsoft.com/office/drawing/2014/main" id="{FE051F23-45F9-B34D-ACE2-3E9EB7382115}"/>
              </a:ext>
            </a:extLst>
          </p:cNvPr>
          <p:cNvSpPr/>
          <p:nvPr/>
        </p:nvSpPr>
        <p:spPr>
          <a:xfrm>
            <a:off x="7072550" y="2874901"/>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3" name="円/楕円 52">
            <a:extLst>
              <a:ext uri="{FF2B5EF4-FFF2-40B4-BE49-F238E27FC236}">
                <a16:creationId xmlns:a16="http://schemas.microsoft.com/office/drawing/2014/main" id="{DB7EE2E4-DDB0-D94D-AB31-F2CA218B09E1}"/>
              </a:ext>
            </a:extLst>
          </p:cNvPr>
          <p:cNvSpPr/>
          <p:nvPr/>
        </p:nvSpPr>
        <p:spPr>
          <a:xfrm>
            <a:off x="7339165" y="2874901"/>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Tree>
    <p:extLst>
      <p:ext uri="{BB962C8B-B14F-4D97-AF65-F5344CB8AC3E}">
        <p14:creationId xmlns:p14="http://schemas.microsoft.com/office/powerpoint/2010/main" val="125069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31ACDDE3-EC9B-AF4C-A2D7-E7FC5338179C}"/>
                  </a:ext>
                </a:extLst>
              </p:cNvPr>
              <p:cNvSpPr txBox="1"/>
              <p:nvPr/>
            </p:nvSpPr>
            <p:spPr>
              <a:xfrm>
                <a:off x="5838783" y="1189949"/>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en-US" altLang="ja-JP" sz="1500" b="0" dirty="0">
                  <a:latin typeface="Meiryo" panose="020B0604030504040204" pitchFamily="34" charset="-128"/>
                  <a:ea typeface="Meiryo" charset="-128"/>
                  <a:cs typeface="Meiryo" charset="-128"/>
                </a:endParaRPr>
              </a:p>
            </p:txBody>
          </p:sp>
        </mc:Choice>
        <mc:Fallback xmlns="">
          <p:sp>
            <p:nvSpPr>
              <p:cNvPr id="33" name="テキスト ボックス 32">
                <a:extLst>
                  <a:ext uri="{FF2B5EF4-FFF2-40B4-BE49-F238E27FC236}">
                    <a16:creationId xmlns:a16="http://schemas.microsoft.com/office/drawing/2014/main" id="{31ACDDE3-EC9B-AF4C-A2D7-E7FC5338179C}"/>
                  </a:ext>
                </a:extLst>
              </p:cNvPr>
              <p:cNvSpPr txBox="1">
                <a:spLocks noRot="1" noChangeAspect="1" noMove="1" noResize="1" noEditPoints="1" noAdjustHandles="1" noChangeArrowheads="1" noChangeShapeType="1" noTextEdit="1"/>
              </p:cNvSpPr>
              <p:nvPr/>
            </p:nvSpPr>
            <p:spPr>
              <a:xfrm>
                <a:off x="5838783" y="1189949"/>
                <a:ext cx="1720343" cy="324063"/>
              </a:xfrm>
              <a:prstGeom prst="rect">
                <a:avLst/>
              </a:prstGeom>
              <a:blipFill>
                <a:blip r:embed="rId2"/>
                <a:stretch>
                  <a:fillRect l="-735" t="-3846" b="-19231"/>
                </a:stretch>
              </a:blipFill>
            </p:spPr>
            <p:txBody>
              <a:bodyPr/>
              <a:lstStyle/>
              <a:p>
                <a:r>
                  <a:rPr lang="ja-JP" altLang="en-US">
                    <a:noFill/>
                  </a:rPr>
                  <a:t> </a:t>
                </a:r>
              </a:p>
            </p:txBody>
          </p:sp>
        </mc:Fallback>
      </mc:AlternateContent>
      <p:cxnSp>
        <p:nvCxnSpPr>
          <p:cNvPr id="35" name="直線コネクタ 34">
            <a:extLst>
              <a:ext uri="{FF2B5EF4-FFF2-40B4-BE49-F238E27FC236}">
                <a16:creationId xmlns:a16="http://schemas.microsoft.com/office/drawing/2014/main" id="{509935B6-2026-2648-A32A-254A3FC50D17}"/>
              </a:ext>
            </a:extLst>
          </p:cNvPr>
          <p:cNvCxnSpPr>
            <a:cxnSpLocks/>
          </p:cNvCxnSpPr>
          <p:nvPr/>
        </p:nvCxnSpPr>
        <p:spPr bwMode="auto">
          <a:xfrm>
            <a:off x="5725886" y="3297035"/>
            <a:ext cx="2351314" cy="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CA63FBE0-C256-DD40-8C6E-F1881820BACD}"/>
                  </a:ext>
                </a:extLst>
              </p:cNvPr>
              <p:cNvSpPr/>
              <p:nvPr/>
            </p:nvSpPr>
            <p:spPr>
              <a:xfrm>
                <a:off x="8044543" y="3370209"/>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36" name="正方形/長方形 35">
                <a:extLst>
                  <a:ext uri="{FF2B5EF4-FFF2-40B4-BE49-F238E27FC236}">
                    <a16:creationId xmlns:a16="http://schemas.microsoft.com/office/drawing/2014/main" id="{CA63FBE0-C256-DD40-8C6E-F1881820BACD}"/>
                  </a:ext>
                </a:extLst>
              </p:cNvPr>
              <p:cNvSpPr>
                <a:spLocks noRot="1" noChangeAspect="1" noMove="1" noResize="1" noEditPoints="1" noAdjustHandles="1" noChangeArrowheads="1" noChangeShapeType="1" noTextEdit="1"/>
              </p:cNvSpPr>
              <p:nvPr/>
            </p:nvSpPr>
            <p:spPr>
              <a:xfrm>
                <a:off x="8044543" y="3370209"/>
                <a:ext cx="413768" cy="400110"/>
              </a:xfrm>
              <a:prstGeom prst="rect">
                <a:avLst/>
              </a:prstGeom>
              <a:blipFill>
                <a:blip r:embed="rId3"/>
                <a:stretch>
                  <a:fillRect/>
                </a:stretch>
              </a:blipFill>
            </p:spPr>
            <p:txBody>
              <a:bodyPr/>
              <a:lstStyle/>
              <a:p>
                <a:r>
                  <a:rPr lang="ja-JP" altLang="en-US">
                    <a:noFill/>
                  </a:rPr>
                  <a:t> </a:t>
                </a:r>
              </a:p>
            </p:txBody>
          </p:sp>
        </mc:Fallback>
      </mc:AlternateContent>
      <p:cxnSp>
        <p:nvCxnSpPr>
          <p:cNvPr id="39" name="直線コネクタ 38">
            <a:extLst>
              <a:ext uri="{FF2B5EF4-FFF2-40B4-BE49-F238E27FC236}">
                <a16:creationId xmlns:a16="http://schemas.microsoft.com/office/drawing/2014/main" id="{A66923F6-B3B9-D24B-B090-1C192BBB4C40}"/>
              </a:ext>
            </a:extLst>
          </p:cNvPr>
          <p:cNvCxnSpPr/>
          <p:nvPr/>
        </p:nvCxnSpPr>
        <p:spPr bwMode="auto">
          <a:xfrm>
            <a:off x="66294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DF3E0AC8-4A7C-9249-8899-5A29B452C156}"/>
              </a:ext>
            </a:extLst>
          </p:cNvPr>
          <p:cNvCxnSpPr/>
          <p:nvPr/>
        </p:nvCxnSpPr>
        <p:spPr bwMode="auto">
          <a:xfrm>
            <a:off x="73152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D153970-A884-D142-B15A-50E24E6F8B19}"/>
                  </a:ext>
                </a:extLst>
              </p:cNvPr>
              <p:cNvSpPr/>
              <p:nvPr/>
            </p:nvSpPr>
            <p:spPr>
              <a:xfrm>
                <a:off x="6477000" y="348615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2" name="正方形/長方形 41">
                <a:extLst>
                  <a:ext uri="{FF2B5EF4-FFF2-40B4-BE49-F238E27FC236}">
                    <a16:creationId xmlns:a16="http://schemas.microsoft.com/office/drawing/2014/main" id="{DD153970-A884-D142-B15A-50E24E6F8B19}"/>
                  </a:ext>
                </a:extLst>
              </p:cNvPr>
              <p:cNvSpPr>
                <a:spLocks noRot="1" noChangeAspect="1" noMove="1" noResize="1" noEditPoints="1" noAdjustHandles="1" noChangeArrowheads="1" noChangeShapeType="1" noTextEdit="1"/>
              </p:cNvSpPr>
              <p:nvPr/>
            </p:nvSpPr>
            <p:spPr>
              <a:xfrm>
                <a:off x="6477000" y="3486150"/>
                <a:ext cx="38504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14EC741-2E10-2940-908C-58FE9F752C78}"/>
                  </a:ext>
                </a:extLst>
              </p:cNvPr>
              <p:cNvSpPr/>
              <p:nvPr/>
            </p:nvSpPr>
            <p:spPr>
              <a:xfrm>
                <a:off x="7158759" y="349436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43" name="正方形/長方形 42">
                <a:extLst>
                  <a:ext uri="{FF2B5EF4-FFF2-40B4-BE49-F238E27FC236}">
                    <a16:creationId xmlns:a16="http://schemas.microsoft.com/office/drawing/2014/main" id="{614EC741-2E10-2940-908C-58FE9F752C78}"/>
                  </a:ext>
                </a:extLst>
              </p:cNvPr>
              <p:cNvSpPr>
                <a:spLocks noRot="1" noChangeAspect="1" noMove="1" noResize="1" noEditPoints="1" noAdjustHandles="1" noChangeArrowheads="1" noChangeShapeType="1" noTextEdit="1"/>
              </p:cNvSpPr>
              <p:nvPr/>
            </p:nvSpPr>
            <p:spPr>
              <a:xfrm>
                <a:off x="7158759" y="3494360"/>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7553D9D-7CCC-964D-8F6F-D4C66A21E099}"/>
                  </a:ext>
                </a:extLst>
              </p:cNvPr>
              <p:cNvSpPr/>
              <p:nvPr/>
            </p:nvSpPr>
            <p:spPr>
              <a:xfrm>
                <a:off x="5867399" y="348615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6" name="正方形/長方形 45">
                <a:extLst>
                  <a:ext uri="{FF2B5EF4-FFF2-40B4-BE49-F238E27FC236}">
                    <a16:creationId xmlns:a16="http://schemas.microsoft.com/office/drawing/2014/main" id="{A7553D9D-7CCC-964D-8F6F-D4C66A21E099}"/>
                  </a:ext>
                </a:extLst>
              </p:cNvPr>
              <p:cNvSpPr>
                <a:spLocks noRot="1" noChangeAspect="1" noMove="1" noResize="1" noEditPoints="1" noAdjustHandles="1" noChangeArrowheads="1" noChangeShapeType="1" noTextEdit="1"/>
              </p:cNvSpPr>
              <p:nvPr/>
            </p:nvSpPr>
            <p:spPr>
              <a:xfrm>
                <a:off x="5867399" y="3486150"/>
                <a:ext cx="385042" cy="400110"/>
              </a:xfrm>
              <a:prstGeom prst="rect">
                <a:avLst/>
              </a:prstGeom>
              <a:blipFill>
                <a:blip r:embed="rId6"/>
                <a:stretch>
                  <a:fillRect/>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D15EBCF-E89A-144E-AD1A-11E96008A9AA}"/>
              </a:ext>
            </a:extLst>
          </p:cNvPr>
          <p:cNvCxnSpPr/>
          <p:nvPr/>
        </p:nvCxnSpPr>
        <p:spPr bwMode="auto">
          <a:xfrm>
            <a:off x="60198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 name="正方形/長方形 4">
            <a:extLst>
              <a:ext uri="{FF2B5EF4-FFF2-40B4-BE49-F238E27FC236}">
                <a16:creationId xmlns:a16="http://schemas.microsoft.com/office/drawing/2014/main" id="{E1A2ADC2-9713-6F42-B4FF-A6325DD9E820}"/>
              </a:ext>
            </a:extLst>
          </p:cNvPr>
          <p:cNvSpPr/>
          <p:nvPr/>
        </p:nvSpPr>
        <p:spPr>
          <a:xfrm>
            <a:off x="7266265" y="2800350"/>
            <a:ext cx="184731" cy="400110"/>
          </a:xfrm>
          <a:prstGeom prst="rect">
            <a:avLst/>
          </a:prstGeom>
        </p:spPr>
        <p:txBody>
          <a:bodyPr wrap="none">
            <a:spAutoFit/>
          </a:bodyPr>
          <a:lstStyle/>
          <a:p>
            <a:endParaRPr lang="ja-JP" altLang="en-US"/>
          </a:p>
        </p:txBody>
      </p:sp>
      <p:sp>
        <p:nvSpPr>
          <p:cNvPr id="21" name="正方形/長方形 20">
            <a:extLst>
              <a:ext uri="{FF2B5EF4-FFF2-40B4-BE49-F238E27FC236}">
                <a16:creationId xmlns:a16="http://schemas.microsoft.com/office/drawing/2014/main" id="{8527F1F3-20E7-964B-9D7F-2FD882BFF55A}"/>
              </a:ext>
            </a:extLst>
          </p:cNvPr>
          <p:cNvSpPr/>
          <p:nvPr/>
        </p:nvSpPr>
        <p:spPr>
          <a:xfrm>
            <a:off x="5847902" y="2836618"/>
            <a:ext cx="184731" cy="400110"/>
          </a:xfrm>
          <a:prstGeom prst="rect">
            <a:avLst/>
          </a:prstGeom>
        </p:spPr>
        <p:txBody>
          <a:bodyPr wrap="none">
            <a:spAutoFit/>
          </a:bodyPr>
          <a:lstStyle/>
          <a:p>
            <a:endParaRPr lang="ja-JP" altLang="en-US"/>
          </a:p>
        </p:txBody>
      </p:sp>
      <p:sp>
        <p:nvSpPr>
          <p:cNvPr id="41" name="円/楕円 40">
            <a:extLst>
              <a:ext uri="{FF2B5EF4-FFF2-40B4-BE49-F238E27FC236}">
                <a16:creationId xmlns:a16="http://schemas.microsoft.com/office/drawing/2014/main" id="{98243E7B-44CC-3B44-B840-45D30A79FD23}"/>
              </a:ext>
            </a:extLst>
          </p:cNvPr>
          <p:cNvSpPr/>
          <p:nvPr/>
        </p:nvSpPr>
        <p:spPr>
          <a:xfrm>
            <a:off x="5715000" y="2912057"/>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4" name="円/楕円 43">
            <a:extLst>
              <a:ext uri="{FF2B5EF4-FFF2-40B4-BE49-F238E27FC236}">
                <a16:creationId xmlns:a16="http://schemas.microsoft.com/office/drawing/2014/main" id="{3AA5F194-6CA5-A24A-BD6E-2DD97CF6213D}"/>
              </a:ext>
            </a:extLst>
          </p:cNvPr>
          <p:cNvSpPr/>
          <p:nvPr/>
        </p:nvSpPr>
        <p:spPr>
          <a:xfrm>
            <a:off x="5972517" y="2906646"/>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8" name="円/楕円 47">
            <a:extLst>
              <a:ext uri="{FF2B5EF4-FFF2-40B4-BE49-F238E27FC236}">
                <a16:creationId xmlns:a16="http://schemas.microsoft.com/office/drawing/2014/main" id="{127C3AAC-E83F-2644-A516-D58B3FB8CC61}"/>
              </a:ext>
            </a:extLst>
          </p:cNvPr>
          <p:cNvSpPr/>
          <p:nvPr/>
        </p:nvSpPr>
        <p:spPr>
          <a:xfrm>
            <a:off x="6590016" y="2899123"/>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9" name="円/楕円 48">
            <a:extLst>
              <a:ext uri="{FF2B5EF4-FFF2-40B4-BE49-F238E27FC236}">
                <a16:creationId xmlns:a16="http://schemas.microsoft.com/office/drawing/2014/main" id="{84C69F4A-0B78-124D-9AB6-F67872101240}"/>
              </a:ext>
            </a:extLst>
          </p:cNvPr>
          <p:cNvSpPr/>
          <p:nvPr/>
        </p:nvSpPr>
        <p:spPr>
          <a:xfrm>
            <a:off x="6323401" y="289742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0" name="円/楕円 49">
            <a:extLst>
              <a:ext uri="{FF2B5EF4-FFF2-40B4-BE49-F238E27FC236}">
                <a16:creationId xmlns:a16="http://schemas.microsoft.com/office/drawing/2014/main" id="{EA82992D-4E13-F646-8ABF-E4D0EA5EC78A}"/>
              </a:ext>
            </a:extLst>
          </p:cNvPr>
          <p:cNvSpPr/>
          <p:nvPr/>
        </p:nvSpPr>
        <p:spPr>
          <a:xfrm>
            <a:off x="6303303" y="259461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1" name="円/楕円 50">
            <a:extLst>
              <a:ext uri="{FF2B5EF4-FFF2-40B4-BE49-F238E27FC236}">
                <a16:creationId xmlns:a16="http://schemas.microsoft.com/office/drawing/2014/main" id="{899D56B6-9CAD-DB4E-A73D-CEAC8AF2D312}"/>
              </a:ext>
            </a:extLst>
          </p:cNvPr>
          <p:cNvSpPr/>
          <p:nvPr/>
        </p:nvSpPr>
        <p:spPr>
          <a:xfrm>
            <a:off x="6602105" y="259195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2" name="円/楕円 51">
            <a:extLst>
              <a:ext uri="{FF2B5EF4-FFF2-40B4-BE49-F238E27FC236}">
                <a16:creationId xmlns:a16="http://schemas.microsoft.com/office/drawing/2014/main" id="{FE051F23-45F9-B34D-ACE2-3E9EB7382115}"/>
              </a:ext>
            </a:extLst>
          </p:cNvPr>
          <p:cNvSpPr/>
          <p:nvPr/>
        </p:nvSpPr>
        <p:spPr>
          <a:xfrm>
            <a:off x="7072550" y="2874901"/>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3" name="円/楕円 52">
            <a:extLst>
              <a:ext uri="{FF2B5EF4-FFF2-40B4-BE49-F238E27FC236}">
                <a16:creationId xmlns:a16="http://schemas.microsoft.com/office/drawing/2014/main" id="{DB7EE2E4-DDB0-D94D-AB31-F2CA218B09E1}"/>
              </a:ext>
            </a:extLst>
          </p:cNvPr>
          <p:cNvSpPr/>
          <p:nvPr/>
        </p:nvSpPr>
        <p:spPr>
          <a:xfrm>
            <a:off x="7339165" y="2874901"/>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mc:AlternateContent xmlns:mc="http://schemas.openxmlformats.org/markup-compatibility/2006" xmlns:a14="http://schemas.microsoft.com/office/drawing/2010/main">
        <mc:Choice Requires="a14">
          <p:sp>
            <p:nvSpPr>
              <p:cNvPr id="54" name="正方形/長方形 53">
                <a:extLst>
                  <a:ext uri="{FF2B5EF4-FFF2-40B4-BE49-F238E27FC236}">
                    <a16:creationId xmlns:a16="http://schemas.microsoft.com/office/drawing/2014/main" id="{AC8824A4-17EC-6645-8AC4-D89312F3FCD4}"/>
                  </a:ext>
                </a:extLst>
              </p:cNvPr>
              <p:cNvSpPr/>
              <p:nvPr/>
            </p:nvSpPr>
            <p:spPr>
              <a:xfrm>
                <a:off x="5881505" y="1682739"/>
                <a:ext cx="1746632"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𝑃</m:t>
                      </m:r>
                      <m:d>
                        <m:dPr>
                          <m:ctrlPr>
                            <a:rPr kumimoji="1" lang="en-US" altLang="ja-JP" b="0" i="1" dirty="0" smtClean="0">
                              <a:latin typeface="Cambria Math" panose="02040503050406030204" pitchFamily="18" charset="0"/>
                              <a:ea typeface="Meiryo" charset="-128"/>
                              <a:cs typeface="Meiryo" charset="-128"/>
                            </a:rPr>
                          </m:ctrlPr>
                        </m:dPr>
                        <m:e>
                          <m:r>
                            <a:rPr kumimoji="1" lang="en-US" altLang="ja-JP" i="1" dirty="0">
                              <a:latin typeface="Cambria Math" panose="02040503050406030204" pitchFamily="18" charset="0"/>
                              <a:ea typeface="Meiryo" charset="-128"/>
                              <a:cs typeface="Meiryo" charset="-128"/>
                            </a:rPr>
                            <m:t>𝑋</m:t>
                          </m:r>
                          <m:r>
                            <a:rPr kumimoji="1" lang="en-US" altLang="ja-JP" b="0" i="1" dirty="0" smtClean="0">
                              <a:latin typeface="Cambria Math" panose="02040503050406030204" pitchFamily="18" charset="0"/>
                              <a:ea typeface="Meiryo" charset="-128"/>
                              <a:cs typeface="Meiryo" charset="-128"/>
                            </a:rPr>
                            <m:t>=0</m:t>
                          </m:r>
                        </m:e>
                      </m:d>
                      <m:r>
                        <a:rPr kumimoji="1" lang="en-US" altLang="ja-JP" b="0" i="1" dirty="0" smtClean="0">
                          <a:latin typeface="Cambria Math" panose="02040503050406030204" pitchFamily="18" charset="0"/>
                          <a:ea typeface="Meiryo" charset="-128"/>
                          <a:cs typeface="Meiryo" charset="-128"/>
                        </a:rPr>
                        <m:t>=</m:t>
                      </m:r>
                      <m:f>
                        <m:fPr>
                          <m:ctrlPr>
                            <a:rPr kumimoji="1" lang="en-US" altLang="ja-JP" b="0" i="1" dirty="0" smtClean="0">
                              <a:latin typeface="Cambria Math" panose="02040503050406030204" pitchFamily="18" charset="0"/>
                              <a:ea typeface="Meiryo" charset="-128"/>
                            </a:rPr>
                          </m:ctrlPr>
                        </m:fPr>
                        <m:num>
                          <m:r>
                            <a:rPr kumimoji="1" lang="en-US" altLang="ja-JP" b="0" i="1" dirty="0" smtClean="0">
                              <a:latin typeface="Cambria Math" panose="02040503050406030204" pitchFamily="18" charset="0"/>
                              <a:ea typeface="Meiryo" charset="-128"/>
                            </a:rPr>
                            <m:t>1</m:t>
                          </m:r>
                        </m:num>
                        <m:den>
                          <m:r>
                            <a:rPr kumimoji="1" lang="en-US" altLang="ja-JP" b="0" i="1" dirty="0" smtClean="0">
                              <a:latin typeface="Cambria Math" panose="02040503050406030204" pitchFamily="18" charset="0"/>
                              <a:ea typeface="Meiryo" charset="-128"/>
                            </a:rPr>
                            <m:t>4</m:t>
                          </m:r>
                        </m:den>
                      </m:f>
                    </m:oMath>
                  </m:oMathPara>
                </a14:m>
                <a:endParaRPr lang="ja-JP" altLang="en-US"/>
              </a:p>
            </p:txBody>
          </p:sp>
        </mc:Choice>
        <mc:Fallback xmlns="">
          <p:sp>
            <p:nvSpPr>
              <p:cNvPr id="54" name="正方形/長方形 53">
                <a:extLst>
                  <a:ext uri="{FF2B5EF4-FFF2-40B4-BE49-F238E27FC236}">
                    <a16:creationId xmlns:a16="http://schemas.microsoft.com/office/drawing/2014/main" id="{AC8824A4-17EC-6645-8AC4-D89312F3FCD4}"/>
                  </a:ext>
                </a:extLst>
              </p:cNvPr>
              <p:cNvSpPr>
                <a:spLocks noRot="1" noChangeAspect="1" noMove="1" noResize="1" noEditPoints="1" noAdjustHandles="1" noChangeArrowheads="1" noChangeShapeType="1" noTextEdit="1"/>
              </p:cNvSpPr>
              <p:nvPr/>
            </p:nvSpPr>
            <p:spPr>
              <a:xfrm>
                <a:off x="5881505" y="1682739"/>
                <a:ext cx="1746632" cy="668516"/>
              </a:xfrm>
              <a:prstGeom prst="rect">
                <a:avLst/>
              </a:prstGeom>
              <a:blipFill>
                <a:blip r:embed="rId7"/>
                <a:stretch>
                  <a:fillRect b="-5660"/>
                </a:stretch>
              </a:blipFill>
            </p:spPr>
            <p:txBody>
              <a:bodyPr/>
              <a:lstStyle/>
              <a:p>
                <a:r>
                  <a:rPr lang="ja-JP" altLang="en-US">
                    <a:noFill/>
                  </a:rPr>
                  <a:t> </a:t>
                </a:r>
              </a:p>
            </p:txBody>
          </p:sp>
        </mc:Fallback>
      </mc:AlternateContent>
      <p:sp>
        <p:nvSpPr>
          <p:cNvPr id="55" name="円/楕円 54">
            <a:extLst>
              <a:ext uri="{FF2B5EF4-FFF2-40B4-BE49-F238E27FC236}">
                <a16:creationId xmlns:a16="http://schemas.microsoft.com/office/drawing/2014/main" id="{56B0C091-7B82-3444-A853-D8BFA9346918}"/>
              </a:ext>
            </a:extLst>
          </p:cNvPr>
          <p:cNvSpPr/>
          <p:nvPr/>
        </p:nvSpPr>
        <p:spPr bwMode="auto">
          <a:xfrm>
            <a:off x="5562600" y="2704425"/>
            <a:ext cx="743276" cy="61517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385284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31ACDDE3-EC9B-AF4C-A2D7-E7FC5338179C}"/>
                  </a:ext>
                </a:extLst>
              </p:cNvPr>
              <p:cNvSpPr txBox="1"/>
              <p:nvPr/>
            </p:nvSpPr>
            <p:spPr>
              <a:xfrm>
                <a:off x="5838783" y="1189949"/>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en-US" altLang="ja-JP" sz="1500" b="0" dirty="0">
                  <a:latin typeface="Meiryo" panose="020B0604030504040204" pitchFamily="34" charset="-128"/>
                  <a:ea typeface="Meiryo" charset="-128"/>
                  <a:cs typeface="Meiryo" charset="-128"/>
                </a:endParaRPr>
              </a:p>
            </p:txBody>
          </p:sp>
        </mc:Choice>
        <mc:Fallback xmlns="">
          <p:sp>
            <p:nvSpPr>
              <p:cNvPr id="33" name="テキスト ボックス 32">
                <a:extLst>
                  <a:ext uri="{FF2B5EF4-FFF2-40B4-BE49-F238E27FC236}">
                    <a16:creationId xmlns:a16="http://schemas.microsoft.com/office/drawing/2014/main" id="{31ACDDE3-EC9B-AF4C-A2D7-E7FC5338179C}"/>
                  </a:ext>
                </a:extLst>
              </p:cNvPr>
              <p:cNvSpPr txBox="1">
                <a:spLocks noRot="1" noChangeAspect="1" noMove="1" noResize="1" noEditPoints="1" noAdjustHandles="1" noChangeArrowheads="1" noChangeShapeType="1" noTextEdit="1"/>
              </p:cNvSpPr>
              <p:nvPr/>
            </p:nvSpPr>
            <p:spPr>
              <a:xfrm>
                <a:off x="5838783" y="1189949"/>
                <a:ext cx="1720343" cy="324063"/>
              </a:xfrm>
              <a:prstGeom prst="rect">
                <a:avLst/>
              </a:prstGeom>
              <a:blipFill>
                <a:blip r:embed="rId2"/>
                <a:stretch>
                  <a:fillRect l="-735" t="-3846" b="-19231"/>
                </a:stretch>
              </a:blipFill>
            </p:spPr>
            <p:txBody>
              <a:bodyPr/>
              <a:lstStyle/>
              <a:p>
                <a:r>
                  <a:rPr lang="ja-JP" altLang="en-US">
                    <a:noFill/>
                  </a:rPr>
                  <a:t> </a:t>
                </a:r>
              </a:p>
            </p:txBody>
          </p:sp>
        </mc:Fallback>
      </mc:AlternateContent>
      <p:cxnSp>
        <p:nvCxnSpPr>
          <p:cNvPr id="35" name="直線コネクタ 34">
            <a:extLst>
              <a:ext uri="{FF2B5EF4-FFF2-40B4-BE49-F238E27FC236}">
                <a16:creationId xmlns:a16="http://schemas.microsoft.com/office/drawing/2014/main" id="{509935B6-2026-2648-A32A-254A3FC50D17}"/>
              </a:ext>
            </a:extLst>
          </p:cNvPr>
          <p:cNvCxnSpPr>
            <a:cxnSpLocks/>
          </p:cNvCxnSpPr>
          <p:nvPr/>
        </p:nvCxnSpPr>
        <p:spPr bwMode="auto">
          <a:xfrm>
            <a:off x="5725886" y="3297035"/>
            <a:ext cx="2351314" cy="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CA63FBE0-C256-DD40-8C6E-F1881820BACD}"/>
                  </a:ext>
                </a:extLst>
              </p:cNvPr>
              <p:cNvSpPr/>
              <p:nvPr/>
            </p:nvSpPr>
            <p:spPr>
              <a:xfrm>
                <a:off x="8044543" y="3370209"/>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36" name="正方形/長方形 35">
                <a:extLst>
                  <a:ext uri="{FF2B5EF4-FFF2-40B4-BE49-F238E27FC236}">
                    <a16:creationId xmlns:a16="http://schemas.microsoft.com/office/drawing/2014/main" id="{CA63FBE0-C256-DD40-8C6E-F1881820BACD}"/>
                  </a:ext>
                </a:extLst>
              </p:cNvPr>
              <p:cNvSpPr>
                <a:spLocks noRot="1" noChangeAspect="1" noMove="1" noResize="1" noEditPoints="1" noAdjustHandles="1" noChangeArrowheads="1" noChangeShapeType="1" noTextEdit="1"/>
              </p:cNvSpPr>
              <p:nvPr/>
            </p:nvSpPr>
            <p:spPr>
              <a:xfrm>
                <a:off x="8044543" y="3370209"/>
                <a:ext cx="413768" cy="400110"/>
              </a:xfrm>
              <a:prstGeom prst="rect">
                <a:avLst/>
              </a:prstGeom>
              <a:blipFill>
                <a:blip r:embed="rId3"/>
                <a:stretch>
                  <a:fillRect/>
                </a:stretch>
              </a:blipFill>
            </p:spPr>
            <p:txBody>
              <a:bodyPr/>
              <a:lstStyle/>
              <a:p>
                <a:r>
                  <a:rPr lang="ja-JP" altLang="en-US">
                    <a:noFill/>
                  </a:rPr>
                  <a:t> </a:t>
                </a:r>
              </a:p>
            </p:txBody>
          </p:sp>
        </mc:Fallback>
      </mc:AlternateContent>
      <p:cxnSp>
        <p:nvCxnSpPr>
          <p:cNvPr id="39" name="直線コネクタ 38">
            <a:extLst>
              <a:ext uri="{FF2B5EF4-FFF2-40B4-BE49-F238E27FC236}">
                <a16:creationId xmlns:a16="http://schemas.microsoft.com/office/drawing/2014/main" id="{A66923F6-B3B9-D24B-B090-1C192BBB4C40}"/>
              </a:ext>
            </a:extLst>
          </p:cNvPr>
          <p:cNvCxnSpPr/>
          <p:nvPr/>
        </p:nvCxnSpPr>
        <p:spPr bwMode="auto">
          <a:xfrm>
            <a:off x="66294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DF3E0AC8-4A7C-9249-8899-5A29B452C156}"/>
              </a:ext>
            </a:extLst>
          </p:cNvPr>
          <p:cNvCxnSpPr/>
          <p:nvPr/>
        </p:nvCxnSpPr>
        <p:spPr bwMode="auto">
          <a:xfrm>
            <a:off x="73152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D153970-A884-D142-B15A-50E24E6F8B19}"/>
                  </a:ext>
                </a:extLst>
              </p:cNvPr>
              <p:cNvSpPr/>
              <p:nvPr/>
            </p:nvSpPr>
            <p:spPr>
              <a:xfrm>
                <a:off x="6477000" y="348615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2" name="正方形/長方形 41">
                <a:extLst>
                  <a:ext uri="{FF2B5EF4-FFF2-40B4-BE49-F238E27FC236}">
                    <a16:creationId xmlns:a16="http://schemas.microsoft.com/office/drawing/2014/main" id="{DD153970-A884-D142-B15A-50E24E6F8B19}"/>
                  </a:ext>
                </a:extLst>
              </p:cNvPr>
              <p:cNvSpPr>
                <a:spLocks noRot="1" noChangeAspect="1" noMove="1" noResize="1" noEditPoints="1" noAdjustHandles="1" noChangeArrowheads="1" noChangeShapeType="1" noTextEdit="1"/>
              </p:cNvSpPr>
              <p:nvPr/>
            </p:nvSpPr>
            <p:spPr>
              <a:xfrm>
                <a:off x="6477000" y="3486150"/>
                <a:ext cx="38504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14EC741-2E10-2940-908C-58FE9F752C78}"/>
                  </a:ext>
                </a:extLst>
              </p:cNvPr>
              <p:cNvSpPr/>
              <p:nvPr/>
            </p:nvSpPr>
            <p:spPr>
              <a:xfrm>
                <a:off x="7158759" y="349436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43" name="正方形/長方形 42">
                <a:extLst>
                  <a:ext uri="{FF2B5EF4-FFF2-40B4-BE49-F238E27FC236}">
                    <a16:creationId xmlns:a16="http://schemas.microsoft.com/office/drawing/2014/main" id="{614EC741-2E10-2940-908C-58FE9F752C78}"/>
                  </a:ext>
                </a:extLst>
              </p:cNvPr>
              <p:cNvSpPr>
                <a:spLocks noRot="1" noChangeAspect="1" noMove="1" noResize="1" noEditPoints="1" noAdjustHandles="1" noChangeArrowheads="1" noChangeShapeType="1" noTextEdit="1"/>
              </p:cNvSpPr>
              <p:nvPr/>
            </p:nvSpPr>
            <p:spPr>
              <a:xfrm>
                <a:off x="7158759" y="3494360"/>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7553D9D-7CCC-964D-8F6F-D4C66A21E099}"/>
                  </a:ext>
                </a:extLst>
              </p:cNvPr>
              <p:cNvSpPr/>
              <p:nvPr/>
            </p:nvSpPr>
            <p:spPr>
              <a:xfrm>
                <a:off x="5867399" y="348615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6" name="正方形/長方形 45">
                <a:extLst>
                  <a:ext uri="{FF2B5EF4-FFF2-40B4-BE49-F238E27FC236}">
                    <a16:creationId xmlns:a16="http://schemas.microsoft.com/office/drawing/2014/main" id="{A7553D9D-7CCC-964D-8F6F-D4C66A21E099}"/>
                  </a:ext>
                </a:extLst>
              </p:cNvPr>
              <p:cNvSpPr>
                <a:spLocks noRot="1" noChangeAspect="1" noMove="1" noResize="1" noEditPoints="1" noAdjustHandles="1" noChangeArrowheads="1" noChangeShapeType="1" noTextEdit="1"/>
              </p:cNvSpPr>
              <p:nvPr/>
            </p:nvSpPr>
            <p:spPr>
              <a:xfrm>
                <a:off x="5867399" y="3486150"/>
                <a:ext cx="385042" cy="400110"/>
              </a:xfrm>
              <a:prstGeom prst="rect">
                <a:avLst/>
              </a:prstGeom>
              <a:blipFill>
                <a:blip r:embed="rId6"/>
                <a:stretch>
                  <a:fillRect/>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D15EBCF-E89A-144E-AD1A-11E96008A9AA}"/>
              </a:ext>
            </a:extLst>
          </p:cNvPr>
          <p:cNvCxnSpPr/>
          <p:nvPr/>
        </p:nvCxnSpPr>
        <p:spPr bwMode="auto">
          <a:xfrm>
            <a:off x="60198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1" name="円/楕円 40">
            <a:extLst>
              <a:ext uri="{FF2B5EF4-FFF2-40B4-BE49-F238E27FC236}">
                <a16:creationId xmlns:a16="http://schemas.microsoft.com/office/drawing/2014/main" id="{98243E7B-44CC-3B44-B840-45D30A79FD23}"/>
              </a:ext>
            </a:extLst>
          </p:cNvPr>
          <p:cNvSpPr/>
          <p:nvPr/>
        </p:nvSpPr>
        <p:spPr>
          <a:xfrm>
            <a:off x="5715000" y="2912057"/>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4" name="円/楕円 43">
            <a:extLst>
              <a:ext uri="{FF2B5EF4-FFF2-40B4-BE49-F238E27FC236}">
                <a16:creationId xmlns:a16="http://schemas.microsoft.com/office/drawing/2014/main" id="{3AA5F194-6CA5-A24A-BD6E-2DD97CF6213D}"/>
              </a:ext>
            </a:extLst>
          </p:cNvPr>
          <p:cNvSpPr/>
          <p:nvPr/>
        </p:nvSpPr>
        <p:spPr>
          <a:xfrm>
            <a:off x="5972517" y="2906646"/>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8" name="円/楕円 47">
            <a:extLst>
              <a:ext uri="{FF2B5EF4-FFF2-40B4-BE49-F238E27FC236}">
                <a16:creationId xmlns:a16="http://schemas.microsoft.com/office/drawing/2014/main" id="{127C3AAC-E83F-2644-A516-D58B3FB8CC61}"/>
              </a:ext>
            </a:extLst>
          </p:cNvPr>
          <p:cNvSpPr/>
          <p:nvPr/>
        </p:nvSpPr>
        <p:spPr>
          <a:xfrm>
            <a:off x="6590016" y="2899123"/>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9" name="円/楕円 48">
            <a:extLst>
              <a:ext uri="{FF2B5EF4-FFF2-40B4-BE49-F238E27FC236}">
                <a16:creationId xmlns:a16="http://schemas.microsoft.com/office/drawing/2014/main" id="{84C69F4A-0B78-124D-9AB6-F67872101240}"/>
              </a:ext>
            </a:extLst>
          </p:cNvPr>
          <p:cNvSpPr/>
          <p:nvPr/>
        </p:nvSpPr>
        <p:spPr>
          <a:xfrm>
            <a:off x="6323401" y="289742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0" name="円/楕円 49">
            <a:extLst>
              <a:ext uri="{FF2B5EF4-FFF2-40B4-BE49-F238E27FC236}">
                <a16:creationId xmlns:a16="http://schemas.microsoft.com/office/drawing/2014/main" id="{EA82992D-4E13-F646-8ABF-E4D0EA5EC78A}"/>
              </a:ext>
            </a:extLst>
          </p:cNvPr>
          <p:cNvSpPr/>
          <p:nvPr/>
        </p:nvSpPr>
        <p:spPr>
          <a:xfrm>
            <a:off x="6303303" y="259461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1" name="円/楕円 50">
            <a:extLst>
              <a:ext uri="{FF2B5EF4-FFF2-40B4-BE49-F238E27FC236}">
                <a16:creationId xmlns:a16="http://schemas.microsoft.com/office/drawing/2014/main" id="{899D56B6-9CAD-DB4E-A73D-CEAC8AF2D312}"/>
              </a:ext>
            </a:extLst>
          </p:cNvPr>
          <p:cNvSpPr/>
          <p:nvPr/>
        </p:nvSpPr>
        <p:spPr>
          <a:xfrm>
            <a:off x="6602105" y="259195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2" name="円/楕円 51">
            <a:extLst>
              <a:ext uri="{FF2B5EF4-FFF2-40B4-BE49-F238E27FC236}">
                <a16:creationId xmlns:a16="http://schemas.microsoft.com/office/drawing/2014/main" id="{FE051F23-45F9-B34D-ACE2-3E9EB7382115}"/>
              </a:ext>
            </a:extLst>
          </p:cNvPr>
          <p:cNvSpPr/>
          <p:nvPr/>
        </p:nvSpPr>
        <p:spPr>
          <a:xfrm>
            <a:off x="7072550" y="2874901"/>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3" name="円/楕円 52">
            <a:extLst>
              <a:ext uri="{FF2B5EF4-FFF2-40B4-BE49-F238E27FC236}">
                <a16:creationId xmlns:a16="http://schemas.microsoft.com/office/drawing/2014/main" id="{DB7EE2E4-DDB0-D94D-AB31-F2CA218B09E1}"/>
              </a:ext>
            </a:extLst>
          </p:cNvPr>
          <p:cNvSpPr/>
          <p:nvPr/>
        </p:nvSpPr>
        <p:spPr>
          <a:xfrm>
            <a:off x="7339165" y="2874901"/>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F22A578B-90BE-C244-8C8E-1EA994326506}"/>
                  </a:ext>
                </a:extLst>
              </p:cNvPr>
              <p:cNvSpPr/>
              <p:nvPr/>
            </p:nvSpPr>
            <p:spPr>
              <a:xfrm>
                <a:off x="5881505" y="1682739"/>
                <a:ext cx="1746632"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𝑃</m:t>
                      </m:r>
                      <m:d>
                        <m:dPr>
                          <m:ctrlPr>
                            <a:rPr kumimoji="1" lang="en-US" altLang="ja-JP" b="0" i="1" dirty="0" smtClean="0">
                              <a:latin typeface="Cambria Math" panose="02040503050406030204" pitchFamily="18" charset="0"/>
                              <a:ea typeface="Meiryo" charset="-128"/>
                              <a:cs typeface="Meiryo" charset="-128"/>
                            </a:rPr>
                          </m:ctrlPr>
                        </m:dPr>
                        <m:e>
                          <m:r>
                            <a:rPr kumimoji="1" lang="en-US" altLang="ja-JP" i="1" dirty="0">
                              <a:latin typeface="Cambria Math" panose="02040503050406030204" pitchFamily="18" charset="0"/>
                              <a:ea typeface="Meiryo" charset="-128"/>
                              <a:cs typeface="Meiryo" charset="-128"/>
                            </a:rPr>
                            <m:t>𝑋</m:t>
                          </m:r>
                          <m:r>
                            <a:rPr kumimoji="1" lang="en-US" altLang="ja-JP" b="0" i="1" dirty="0" smtClean="0">
                              <a:latin typeface="Cambria Math" panose="02040503050406030204" pitchFamily="18" charset="0"/>
                              <a:ea typeface="Meiryo" charset="-128"/>
                              <a:cs typeface="Meiryo" charset="-128"/>
                            </a:rPr>
                            <m:t>=1</m:t>
                          </m:r>
                        </m:e>
                      </m:d>
                      <m:r>
                        <a:rPr kumimoji="1" lang="en-US" altLang="ja-JP" b="0" i="1" dirty="0" smtClean="0">
                          <a:latin typeface="Cambria Math" panose="02040503050406030204" pitchFamily="18" charset="0"/>
                          <a:ea typeface="Meiryo" charset="-128"/>
                          <a:cs typeface="Meiryo" charset="-128"/>
                        </a:rPr>
                        <m:t>=</m:t>
                      </m:r>
                      <m:f>
                        <m:fPr>
                          <m:ctrlPr>
                            <a:rPr kumimoji="1" lang="en-US" altLang="ja-JP" b="0" i="1" dirty="0" smtClean="0">
                              <a:latin typeface="Cambria Math" panose="02040503050406030204" pitchFamily="18" charset="0"/>
                              <a:ea typeface="Meiryo" charset="-128"/>
                            </a:rPr>
                          </m:ctrlPr>
                        </m:fPr>
                        <m:num>
                          <m:r>
                            <a:rPr kumimoji="1" lang="en-US" altLang="ja-JP" b="0" i="1" dirty="0" smtClean="0">
                              <a:latin typeface="Cambria Math" panose="02040503050406030204" pitchFamily="18" charset="0"/>
                              <a:ea typeface="Meiryo" charset="-128"/>
                            </a:rPr>
                            <m:t>2</m:t>
                          </m:r>
                        </m:num>
                        <m:den>
                          <m:r>
                            <a:rPr kumimoji="1" lang="en-US" altLang="ja-JP" b="0" i="1" dirty="0" smtClean="0">
                              <a:latin typeface="Cambria Math" panose="02040503050406030204" pitchFamily="18" charset="0"/>
                              <a:ea typeface="Meiryo" charset="-128"/>
                            </a:rPr>
                            <m:t>4</m:t>
                          </m:r>
                        </m:den>
                      </m:f>
                    </m:oMath>
                  </m:oMathPara>
                </a14:m>
                <a:endParaRPr lang="ja-JP" altLang="en-US"/>
              </a:p>
            </p:txBody>
          </p:sp>
        </mc:Choice>
        <mc:Fallback xmlns="">
          <p:sp>
            <p:nvSpPr>
              <p:cNvPr id="45" name="正方形/長方形 44">
                <a:extLst>
                  <a:ext uri="{FF2B5EF4-FFF2-40B4-BE49-F238E27FC236}">
                    <a16:creationId xmlns:a16="http://schemas.microsoft.com/office/drawing/2014/main" id="{F22A578B-90BE-C244-8C8E-1EA994326506}"/>
                  </a:ext>
                </a:extLst>
              </p:cNvPr>
              <p:cNvSpPr>
                <a:spLocks noRot="1" noChangeAspect="1" noMove="1" noResize="1" noEditPoints="1" noAdjustHandles="1" noChangeArrowheads="1" noChangeShapeType="1" noTextEdit="1"/>
              </p:cNvSpPr>
              <p:nvPr/>
            </p:nvSpPr>
            <p:spPr>
              <a:xfrm>
                <a:off x="5881505" y="1682739"/>
                <a:ext cx="1746632" cy="668516"/>
              </a:xfrm>
              <a:prstGeom prst="rect">
                <a:avLst/>
              </a:prstGeom>
              <a:blipFill>
                <a:blip r:embed="rId7"/>
                <a:stretch>
                  <a:fillRect b="-5660"/>
                </a:stretch>
              </a:blipFill>
            </p:spPr>
            <p:txBody>
              <a:bodyPr/>
              <a:lstStyle/>
              <a:p>
                <a:r>
                  <a:rPr lang="ja-JP" altLang="en-US">
                    <a:noFill/>
                  </a:rPr>
                  <a:t> </a:t>
                </a:r>
              </a:p>
            </p:txBody>
          </p:sp>
        </mc:Fallback>
      </mc:AlternateContent>
      <p:sp>
        <p:nvSpPr>
          <p:cNvPr id="54" name="円/楕円 53">
            <a:extLst>
              <a:ext uri="{FF2B5EF4-FFF2-40B4-BE49-F238E27FC236}">
                <a16:creationId xmlns:a16="http://schemas.microsoft.com/office/drawing/2014/main" id="{97E679A2-709D-A547-9E97-5B32B3D7C198}"/>
              </a:ext>
            </a:extLst>
          </p:cNvPr>
          <p:cNvSpPr/>
          <p:nvPr/>
        </p:nvSpPr>
        <p:spPr bwMode="auto">
          <a:xfrm>
            <a:off x="6214915" y="2312039"/>
            <a:ext cx="743276" cy="100755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682584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sp>
        <p:nvSpPr>
          <p:cNvPr id="3" name="コンテンツ プレースホルダー 2">
            <a:extLst>
              <a:ext uri="{FF2B5EF4-FFF2-40B4-BE49-F238E27FC236}">
                <a16:creationId xmlns:a16="http://schemas.microsoft.com/office/drawing/2014/main" id="{985EF478-24A7-F244-9FF6-C0C3C65F8FA2}"/>
              </a:ext>
            </a:extLst>
          </p:cNvPr>
          <p:cNvSpPr>
            <a:spLocks noGrp="1"/>
          </p:cNvSpPr>
          <p:nvPr>
            <p:ph idx="1"/>
          </p:nvPr>
        </p:nvSpPr>
        <p:spPr/>
        <p:txBody>
          <a:bodyPr/>
          <a:lstStyle/>
          <a:p>
            <a:endParaRPr kumimoji="1" lang="ja-JP" altLang="en-US"/>
          </a:p>
        </p:txBody>
      </p:sp>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31ACDDE3-EC9B-AF4C-A2D7-E7FC5338179C}"/>
                  </a:ext>
                </a:extLst>
              </p:cNvPr>
              <p:cNvSpPr txBox="1"/>
              <p:nvPr/>
            </p:nvSpPr>
            <p:spPr>
              <a:xfrm>
                <a:off x="5838783" y="1189949"/>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en-US" altLang="ja-JP" sz="1500" b="0" dirty="0">
                  <a:latin typeface="Meiryo" panose="020B0604030504040204" pitchFamily="34" charset="-128"/>
                  <a:ea typeface="Meiryo" charset="-128"/>
                  <a:cs typeface="Meiryo" charset="-128"/>
                </a:endParaRPr>
              </a:p>
            </p:txBody>
          </p:sp>
        </mc:Choice>
        <mc:Fallback xmlns="">
          <p:sp>
            <p:nvSpPr>
              <p:cNvPr id="33" name="テキスト ボックス 32">
                <a:extLst>
                  <a:ext uri="{FF2B5EF4-FFF2-40B4-BE49-F238E27FC236}">
                    <a16:creationId xmlns:a16="http://schemas.microsoft.com/office/drawing/2014/main" id="{31ACDDE3-EC9B-AF4C-A2D7-E7FC5338179C}"/>
                  </a:ext>
                </a:extLst>
              </p:cNvPr>
              <p:cNvSpPr txBox="1">
                <a:spLocks noRot="1" noChangeAspect="1" noMove="1" noResize="1" noEditPoints="1" noAdjustHandles="1" noChangeArrowheads="1" noChangeShapeType="1" noTextEdit="1"/>
              </p:cNvSpPr>
              <p:nvPr/>
            </p:nvSpPr>
            <p:spPr>
              <a:xfrm>
                <a:off x="5838783" y="1189949"/>
                <a:ext cx="1720343" cy="324063"/>
              </a:xfrm>
              <a:prstGeom prst="rect">
                <a:avLst/>
              </a:prstGeom>
              <a:blipFill>
                <a:blip r:embed="rId2"/>
                <a:stretch>
                  <a:fillRect l="-735" t="-3846" b="-19231"/>
                </a:stretch>
              </a:blipFill>
            </p:spPr>
            <p:txBody>
              <a:bodyPr/>
              <a:lstStyle/>
              <a:p>
                <a:r>
                  <a:rPr lang="ja-JP" altLang="en-US">
                    <a:noFill/>
                  </a:rPr>
                  <a:t> </a:t>
                </a:r>
              </a:p>
            </p:txBody>
          </p:sp>
        </mc:Fallback>
      </mc:AlternateContent>
      <p:cxnSp>
        <p:nvCxnSpPr>
          <p:cNvPr id="35" name="直線コネクタ 34">
            <a:extLst>
              <a:ext uri="{FF2B5EF4-FFF2-40B4-BE49-F238E27FC236}">
                <a16:creationId xmlns:a16="http://schemas.microsoft.com/office/drawing/2014/main" id="{509935B6-2026-2648-A32A-254A3FC50D17}"/>
              </a:ext>
            </a:extLst>
          </p:cNvPr>
          <p:cNvCxnSpPr>
            <a:cxnSpLocks/>
          </p:cNvCxnSpPr>
          <p:nvPr/>
        </p:nvCxnSpPr>
        <p:spPr bwMode="auto">
          <a:xfrm>
            <a:off x="5725886" y="3297035"/>
            <a:ext cx="2351314" cy="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CA63FBE0-C256-DD40-8C6E-F1881820BACD}"/>
                  </a:ext>
                </a:extLst>
              </p:cNvPr>
              <p:cNvSpPr/>
              <p:nvPr/>
            </p:nvSpPr>
            <p:spPr>
              <a:xfrm>
                <a:off x="8044543" y="3370209"/>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36" name="正方形/長方形 35">
                <a:extLst>
                  <a:ext uri="{FF2B5EF4-FFF2-40B4-BE49-F238E27FC236}">
                    <a16:creationId xmlns:a16="http://schemas.microsoft.com/office/drawing/2014/main" id="{CA63FBE0-C256-DD40-8C6E-F1881820BACD}"/>
                  </a:ext>
                </a:extLst>
              </p:cNvPr>
              <p:cNvSpPr>
                <a:spLocks noRot="1" noChangeAspect="1" noMove="1" noResize="1" noEditPoints="1" noAdjustHandles="1" noChangeArrowheads="1" noChangeShapeType="1" noTextEdit="1"/>
              </p:cNvSpPr>
              <p:nvPr/>
            </p:nvSpPr>
            <p:spPr>
              <a:xfrm>
                <a:off x="8044543" y="3370209"/>
                <a:ext cx="413768" cy="400110"/>
              </a:xfrm>
              <a:prstGeom prst="rect">
                <a:avLst/>
              </a:prstGeom>
              <a:blipFill>
                <a:blip r:embed="rId3"/>
                <a:stretch>
                  <a:fillRect/>
                </a:stretch>
              </a:blipFill>
            </p:spPr>
            <p:txBody>
              <a:bodyPr/>
              <a:lstStyle/>
              <a:p>
                <a:r>
                  <a:rPr lang="ja-JP" altLang="en-US">
                    <a:noFill/>
                  </a:rPr>
                  <a:t> </a:t>
                </a:r>
              </a:p>
            </p:txBody>
          </p:sp>
        </mc:Fallback>
      </mc:AlternateContent>
      <p:cxnSp>
        <p:nvCxnSpPr>
          <p:cNvPr id="39" name="直線コネクタ 38">
            <a:extLst>
              <a:ext uri="{FF2B5EF4-FFF2-40B4-BE49-F238E27FC236}">
                <a16:creationId xmlns:a16="http://schemas.microsoft.com/office/drawing/2014/main" id="{A66923F6-B3B9-D24B-B090-1C192BBB4C40}"/>
              </a:ext>
            </a:extLst>
          </p:cNvPr>
          <p:cNvCxnSpPr/>
          <p:nvPr/>
        </p:nvCxnSpPr>
        <p:spPr bwMode="auto">
          <a:xfrm>
            <a:off x="66294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DF3E0AC8-4A7C-9249-8899-5A29B452C156}"/>
              </a:ext>
            </a:extLst>
          </p:cNvPr>
          <p:cNvCxnSpPr/>
          <p:nvPr/>
        </p:nvCxnSpPr>
        <p:spPr bwMode="auto">
          <a:xfrm>
            <a:off x="73152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2" name="正方形/長方形 41">
                <a:extLst>
                  <a:ext uri="{FF2B5EF4-FFF2-40B4-BE49-F238E27FC236}">
                    <a16:creationId xmlns:a16="http://schemas.microsoft.com/office/drawing/2014/main" id="{DD153970-A884-D142-B15A-50E24E6F8B19}"/>
                  </a:ext>
                </a:extLst>
              </p:cNvPr>
              <p:cNvSpPr/>
              <p:nvPr/>
            </p:nvSpPr>
            <p:spPr>
              <a:xfrm>
                <a:off x="6477000" y="348615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42" name="正方形/長方形 41">
                <a:extLst>
                  <a:ext uri="{FF2B5EF4-FFF2-40B4-BE49-F238E27FC236}">
                    <a16:creationId xmlns:a16="http://schemas.microsoft.com/office/drawing/2014/main" id="{DD153970-A884-D142-B15A-50E24E6F8B19}"/>
                  </a:ext>
                </a:extLst>
              </p:cNvPr>
              <p:cNvSpPr>
                <a:spLocks noRot="1" noChangeAspect="1" noMove="1" noResize="1" noEditPoints="1" noAdjustHandles="1" noChangeArrowheads="1" noChangeShapeType="1" noTextEdit="1"/>
              </p:cNvSpPr>
              <p:nvPr/>
            </p:nvSpPr>
            <p:spPr>
              <a:xfrm>
                <a:off x="6477000" y="3486150"/>
                <a:ext cx="385041"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614EC741-2E10-2940-908C-58FE9F752C78}"/>
                  </a:ext>
                </a:extLst>
              </p:cNvPr>
              <p:cNvSpPr/>
              <p:nvPr/>
            </p:nvSpPr>
            <p:spPr>
              <a:xfrm>
                <a:off x="7158759" y="3494360"/>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43" name="正方形/長方形 42">
                <a:extLst>
                  <a:ext uri="{FF2B5EF4-FFF2-40B4-BE49-F238E27FC236}">
                    <a16:creationId xmlns:a16="http://schemas.microsoft.com/office/drawing/2014/main" id="{614EC741-2E10-2940-908C-58FE9F752C78}"/>
                  </a:ext>
                </a:extLst>
              </p:cNvPr>
              <p:cNvSpPr>
                <a:spLocks noRot="1" noChangeAspect="1" noMove="1" noResize="1" noEditPoints="1" noAdjustHandles="1" noChangeArrowheads="1" noChangeShapeType="1" noTextEdit="1"/>
              </p:cNvSpPr>
              <p:nvPr/>
            </p:nvSpPr>
            <p:spPr>
              <a:xfrm>
                <a:off x="7158759" y="3494360"/>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A7553D9D-7CCC-964D-8F6F-D4C66A21E099}"/>
                  </a:ext>
                </a:extLst>
              </p:cNvPr>
              <p:cNvSpPr/>
              <p:nvPr/>
            </p:nvSpPr>
            <p:spPr>
              <a:xfrm>
                <a:off x="5867399" y="3486150"/>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46" name="正方形/長方形 45">
                <a:extLst>
                  <a:ext uri="{FF2B5EF4-FFF2-40B4-BE49-F238E27FC236}">
                    <a16:creationId xmlns:a16="http://schemas.microsoft.com/office/drawing/2014/main" id="{A7553D9D-7CCC-964D-8F6F-D4C66A21E099}"/>
                  </a:ext>
                </a:extLst>
              </p:cNvPr>
              <p:cNvSpPr>
                <a:spLocks noRot="1" noChangeAspect="1" noMove="1" noResize="1" noEditPoints="1" noAdjustHandles="1" noChangeArrowheads="1" noChangeShapeType="1" noTextEdit="1"/>
              </p:cNvSpPr>
              <p:nvPr/>
            </p:nvSpPr>
            <p:spPr>
              <a:xfrm>
                <a:off x="5867399" y="3486150"/>
                <a:ext cx="385042" cy="400110"/>
              </a:xfrm>
              <a:prstGeom prst="rect">
                <a:avLst/>
              </a:prstGeom>
              <a:blipFill>
                <a:blip r:embed="rId6"/>
                <a:stretch>
                  <a:fillRect/>
                </a:stretch>
              </a:blipFill>
            </p:spPr>
            <p:txBody>
              <a:bodyPr/>
              <a:lstStyle/>
              <a:p>
                <a:r>
                  <a:rPr lang="ja-JP" altLang="en-US">
                    <a:noFill/>
                  </a:rPr>
                  <a:t> </a:t>
                </a:r>
              </a:p>
            </p:txBody>
          </p:sp>
        </mc:Fallback>
      </mc:AlternateContent>
      <p:cxnSp>
        <p:nvCxnSpPr>
          <p:cNvPr id="47" name="直線コネクタ 46">
            <a:extLst>
              <a:ext uri="{FF2B5EF4-FFF2-40B4-BE49-F238E27FC236}">
                <a16:creationId xmlns:a16="http://schemas.microsoft.com/office/drawing/2014/main" id="{6D15EBCF-E89A-144E-AD1A-11E96008A9AA}"/>
              </a:ext>
            </a:extLst>
          </p:cNvPr>
          <p:cNvCxnSpPr/>
          <p:nvPr/>
        </p:nvCxnSpPr>
        <p:spPr bwMode="auto">
          <a:xfrm>
            <a:off x="6019800" y="3230218"/>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1" name="円/楕円 40">
            <a:extLst>
              <a:ext uri="{FF2B5EF4-FFF2-40B4-BE49-F238E27FC236}">
                <a16:creationId xmlns:a16="http://schemas.microsoft.com/office/drawing/2014/main" id="{98243E7B-44CC-3B44-B840-45D30A79FD23}"/>
              </a:ext>
            </a:extLst>
          </p:cNvPr>
          <p:cNvSpPr/>
          <p:nvPr/>
        </p:nvSpPr>
        <p:spPr>
          <a:xfrm>
            <a:off x="5715000" y="2912057"/>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4" name="円/楕円 43">
            <a:extLst>
              <a:ext uri="{FF2B5EF4-FFF2-40B4-BE49-F238E27FC236}">
                <a16:creationId xmlns:a16="http://schemas.microsoft.com/office/drawing/2014/main" id="{3AA5F194-6CA5-A24A-BD6E-2DD97CF6213D}"/>
              </a:ext>
            </a:extLst>
          </p:cNvPr>
          <p:cNvSpPr/>
          <p:nvPr/>
        </p:nvSpPr>
        <p:spPr>
          <a:xfrm>
            <a:off x="5972517" y="2906646"/>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8" name="円/楕円 47">
            <a:extLst>
              <a:ext uri="{FF2B5EF4-FFF2-40B4-BE49-F238E27FC236}">
                <a16:creationId xmlns:a16="http://schemas.microsoft.com/office/drawing/2014/main" id="{127C3AAC-E83F-2644-A516-D58B3FB8CC61}"/>
              </a:ext>
            </a:extLst>
          </p:cNvPr>
          <p:cNvSpPr/>
          <p:nvPr/>
        </p:nvSpPr>
        <p:spPr>
          <a:xfrm>
            <a:off x="6590016" y="2899123"/>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49" name="円/楕円 48">
            <a:extLst>
              <a:ext uri="{FF2B5EF4-FFF2-40B4-BE49-F238E27FC236}">
                <a16:creationId xmlns:a16="http://schemas.microsoft.com/office/drawing/2014/main" id="{84C69F4A-0B78-124D-9AB6-F67872101240}"/>
              </a:ext>
            </a:extLst>
          </p:cNvPr>
          <p:cNvSpPr/>
          <p:nvPr/>
        </p:nvSpPr>
        <p:spPr>
          <a:xfrm>
            <a:off x="6323401" y="289742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0" name="円/楕円 49">
            <a:extLst>
              <a:ext uri="{FF2B5EF4-FFF2-40B4-BE49-F238E27FC236}">
                <a16:creationId xmlns:a16="http://schemas.microsoft.com/office/drawing/2014/main" id="{EA82992D-4E13-F646-8ABF-E4D0EA5EC78A}"/>
              </a:ext>
            </a:extLst>
          </p:cNvPr>
          <p:cNvSpPr/>
          <p:nvPr/>
        </p:nvSpPr>
        <p:spPr>
          <a:xfrm>
            <a:off x="6303303" y="259461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1" name="円/楕円 50">
            <a:extLst>
              <a:ext uri="{FF2B5EF4-FFF2-40B4-BE49-F238E27FC236}">
                <a16:creationId xmlns:a16="http://schemas.microsoft.com/office/drawing/2014/main" id="{899D56B6-9CAD-DB4E-A73D-CEAC8AF2D312}"/>
              </a:ext>
            </a:extLst>
          </p:cNvPr>
          <p:cNvSpPr/>
          <p:nvPr/>
        </p:nvSpPr>
        <p:spPr>
          <a:xfrm>
            <a:off x="6602105" y="259195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2" name="円/楕円 51">
            <a:extLst>
              <a:ext uri="{FF2B5EF4-FFF2-40B4-BE49-F238E27FC236}">
                <a16:creationId xmlns:a16="http://schemas.microsoft.com/office/drawing/2014/main" id="{FE051F23-45F9-B34D-ACE2-3E9EB7382115}"/>
              </a:ext>
            </a:extLst>
          </p:cNvPr>
          <p:cNvSpPr/>
          <p:nvPr/>
        </p:nvSpPr>
        <p:spPr>
          <a:xfrm>
            <a:off x="7072550" y="2874901"/>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53" name="円/楕円 52">
            <a:extLst>
              <a:ext uri="{FF2B5EF4-FFF2-40B4-BE49-F238E27FC236}">
                <a16:creationId xmlns:a16="http://schemas.microsoft.com/office/drawing/2014/main" id="{DB7EE2E4-DDB0-D94D-AB31-F2CA218B09E1}"/>
              </a:ext>
            </a:extLst>
          </p:cNvPr>
          <p:cNvSpPr/>
          <p:nvPr/>
        </p:nvSpPr>
        <p:spPr>
          <a:xfrm>
            <a:off x="7339165" y="2874901"/>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B50F99BA-DE37-E94B-8FA4-D69C1EBE01D5}"/>
                  </a:ext>
                </a:extLst>
              </p:cNvPr>
              <p:cNvSpPr/>
              <p:nvPr/>
            </p:nvSpPr>
            <p:spPr>
              <a:xfrm>
                <a:off x="5881505" y="1682739"/>
                <a:ext cx="1746632"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𝑃</m:t>
                      </m:r>
                      <m:d>
                        <m:dPr>
                          <m:ctrlPr>
                            <a:rPr kumimoji="1" lang="en-US" altLang="ja-JP" b="0" i="1" dirty="0" smtClean="0">
                              <a:latin typeface="Cambria Math" panose="02040503050406030204" pitchFamily="18" charset="0"/>
                              <a:ea typeface="Meiryo" charset="-128"/>
                              <a:cs typeface="Meiryo" charset="-128"/>
                            </a:rPr>
                          </m:ctrlPr>
                        </m:dPr>
                        <m:e>
                          <m:r>
                            <a:rPr kumimoji="1" lang="en-US" altLang="ja-JP" i="1" dirty="0">
                              <a:latin typeface="Cambria Math" panose="02040503050406030204" pitchFamily="18" charset="0"/>
                              <a:ea typeface="Meiryo" charset="-128"/>
                              <a:cs typeface="Meiryo" charset="-128"/>
                            </a:rPr>
                            <m:t>𝑋</m:t>
                          </m:r>
                          <m:r>
                            <a:rPr kumimoji="1" lang="en-US" altLang="ja-JP" b="0" i="1" dirty="0" smtClean="0">
                              <a:latin typeface="Cambria Math" panose="02040503050406030204" pitchFamily="18" charset="0"/>
                              <a:ea typeface="Meiryo" charset="-128"/>
                              <a:cs typeface="Meiryo" charset="-128"/>
                            </a:rPr>
                            <m:t>=2</m:t>
                          </m:r>
                        </m:e>
                      </m:d>
                      <m:r>
                        <a:rPr kumimoji="1" lang="en-US" altLang="ja-JP" b="0" i="1" dirty="0" smtClean="0">
                          <a:latin typeface="Cambria Math" panose="02040503050406030204" pitchFamily="18" charset="0"/>
                          <a:ea typeface="Meiryo" charset="-128"/>
                          <a:cs typeface="Meiryo" charset="-128"/>
                        </a:rPr>
                        <m:t>=</m:t>
                      </m:r>
                      <m:f>
                        <m:fPr>
                          <m:ctrlPr>
                            <a:rPr kumimoji="1" lang="en-US" altLang="ja-JP" b="0" i="1" dirty="0" smtClean="0">
                              <a:latin typeface="Cambria Math" panose="02040503050406030204" pitchFamily="18" charset="0"/>
                              <a:ea typeface="Meiryo" charset="-128"/>
                            </a:rPr>
                          </m:ctrlPr>
                        </m:fPr>
                        <m:num>
                          <m:r>
                            <a:rPr kumimoji="1" lang="en-US" altLang="ja-JP" b="0" i="1" dirty="0" smtClean="0">
                              <a:latin typeface="Cambria Math" panose="02040503050406030204" pitchFamily="18" charset="0"/>
                              <a:ea typeface="Meiryo" charset="-128"/>
                            </a:rPr>
                            <m:t>1</m:t>
                          </m:r>
                        </m:num>
                        <m:den>
                          <m:r>
                            <a:rPr kumimoji="1" lang="en-US" altLang="ja-JP" b="0" i="1" dirty="0" smtClean="0">
                              <a:latin typeface="Cambria Math" panose="02040503050406030204" pitchFamily="18" charset="0"/>
                              <a:ea typeface="Meiryo" charset="-128"/>
                            </a:rPr>
                            <m:t>4</m:t>
                          </m:r>
                        </m:den>
                      </m:f>
                    </m:oMath>
                  </m:oMathPara>
                </a14:m>
                <a:endParaRPr lang="ja-JP" altLang="en-US"/>
              </a:p>
            </p:txBody>
          </p:sp>
        </mc:Choice>
        <mc:Fallback xmlns="">
          <p:sp>
            <p:nvSpPr>
              <p:cNvPr id="45" name="正方形/長方形 44">
                <a:extLst>
                  <a:ext uri="{FF2B5EF4-FFF2-40B4-BE49-F238E27FC236}">
                    <a16:creationId xmlns:a16="http://schemas.microsoft.com/office/drawing/2014/main" id="{B50F99BA-DE37-E94B-8FA4-D69C1EBE01D5}"/>
                  </a:ext>
                </a:extLst>
              </p:cNvPr>
              <p:cNvSpPr>
                <a:spLocks noRot="1" noChangeAspect="1" noMove="1" noResize="1" noEditPoints="1" noAdjustHandles="1" noChangeArrowheads="1" noChangeShapeType="1" noTextEdit="1"/>
              </p:cNvSpPr>
              <p:nvPr/>
            </p:nvSpPr>
            <p:spPr>
              <a:xfrm>
                <a:off x="5881505" y="1682739"/>
                <a:ext cx="1746632" cy="668516"/>
              </a:xfrm>
              <a:prstGeom prst="rect">
                <a:avLst/>
              </a:prstGeom>
              <a:blipFill>
                <a:blip r:embed="rId7"/>
                <a:stretch>
                  <a:fillRect b="-5660"/>
                </a:stretch>
              </a:blipFill>
            </p:spPr>
            <p:txBody>
              <a:bodyPr/>
              <a:lstStyle/>
              <a:p>
                <a:r>
                  <a:rPr lang="ja-JP" altLang="en-US">
                    <a:noFill/>
                  </a:rPr>
                  <a:t> </a:t>
                </a:r>
              </a:p>
            </p:txBody>
          </p:sp>
        </mc:Fallback>
      </mc:AlternateContent>
      <p:sp>
        <p:nvSpPr>
          <p:cNvPr id="54" name="円/楕円 53">
            <a:extLst>
              <a:ext uri="{FF2B5EF4-FFF2-40B4-BE49-F238E27FC236}">
                <a16:creationId xmlns:a16="http://schemas.microsoft.com/office/drawing/2014/main" id="{7DA23FF7-1AED-3F47-9281-8377C939EE16}"/>
              </a:ext>
            </a:extLst>
          </p:cNvPr>
          <p:cNvSpPr/>
          <p:nvPr/>
        </p:nvSpPr>
        <p:spPr bwMode="auto">
          <a:xfrm>
            <a:off x="6952924" y="2704425"/>
            <a:ext cx="743276" cy="61517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2840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sp>
        <p:nvSpPr>
          <p:cNvPr id="3" name="コンテンツ プレースホルダー 2"/>
          <p:cNvSpPr>
            <a:spLocks noGrp="1"/>
          </p:cNvSpPr>
          <p:nvPr>
            <p:ph idx="1"/>
          </p:nvPr>
        </p:nvSpPr>
        <p:spPr>
          <a:xfrm>
            <a:off x="1618233" y="1072423"/>
            <a:ext cx="6198577" cy="607057"/>
          </a:xfrm>
        </p:spPr>
        <p:txBody>
          <a:bodyPr/>
          <a:lstStyle/>
          <a:p>
            <a:pPr marL="0" indent="0">
              <a:buNone/>
            </a:pPr>
            <a:r>
              <a:rPr kumimoji="1" lang="ja-JP" altLang="en-US" b="1" dirty="0">
                <a:latin typeface="メイリオ" panose="020B0604030504040204" pitchFamily="50" charset="-128"/>
                <a:ea typeface="メイリオ" panose="020B0604030504040204" pitchFamily="50" charset="-128"/>
              </a:rPr>
              <a:t>・コイン投げの結果集計</a:t>
            </a:r>
          </a:p>
        </p:txBody>
      </p:sp>
      <p:graphicFrame>
        <p:nvGraphicFramePr>
          <p:cNvPr id="8" name="表 7"/>
          <p:cNvGraphicFramePr>
            <a:graphicFrameLocks noGrp="1"/>
          </p:cNvGraphicFramePr>
          <p:nvPr>
            <p:extLst>
              <p:ext uri="{D42A27DB-BD31-4B8C-83A1-F6EECF244321}">
                <p14:modId xmlns:p14="http://schemas.microsoft.com/office/powerpoint/2010/main" val="1896446161"/>
              </p:ext>
            </p:extLst>
          </p:nvPr>
        </p:nvGraphicFramePr>
        <p:xfrm>
          <a:off x="2026628" y="1508294"/>
          <a:ext cx="4572000" cy="638907"/>
        </p:xfrm>
        <a:graphic>
          <a:graphicData uri="http://schemas.openxmlformats.org/drawingml/2006/table">
            <a:tbl>
              <a:tblPr firstRow="1" bandRow="1">
                <a:tableStyleId>{2A488322-F2BA-4B5B-9748-0D474271808F}</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316523">
                <a:tc>
                  <a:txBody>
                    <a:bodyPr/>
                    <a:lstStyle/>
                    <a:p>
                      <a:pPr algn="ctr"/>
                      <a:r>
                        <a:rPr kumimoji="1" lang="ja-JP" altLang="en-US" sz="1500" dirty="0">
                          <a:latin typeface="Meiryo" charset="-128"/>
                          <a:ea typeface="Meiryo" charset="-128"/>
                          <a:cs typeface="Meiryo" charset="-128"/>
                        </a:rPr>
                        <a:t>１回目</a:t>
                      </a:r>
                    </a:p>
                  </a:txBody>
                  <a:tcPr marL="63305" marR="63305" marT="31652" marB="31652">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eiryo" charset="-128"/>
                          <a:ea typeface="Meiryo" charset="-128"/>
                          <a:cs typeface="Meiryo" charset="-128"/>
                        </a:rPr>
                        <a:t>２回目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３回目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４回目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５回目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６回目</a:t>
                      </a:r>
                    </a:p>
                  </a:txBody>
                  <a:tcPr marL="63305" marR="63305" marT="31652" marB="31652">
                    <a:solidFill>
                      <a:srgbClr val="0070C0"/>
                    </a:solidFill>
                  </a:tcPr>
                </a:tc>
                <a:extLst>
                  <a:ext uri="{0D108BD9-81ED-4DB2-BD59-A6C34878D82A}">
                    <a16:rowId xmlns:a16="http://schemas.microsoft.com/office/drawing/2014/main" val="10000"/>
                  </a:ext>
                </a:extLst>
              </a:tr>
              <a:tr h="316523">
                <a:tc>
                  <a:txBody>
                    <a:bodyPr/>
                    <a:lstStyle/>
                    <a:p>
                      <a:pPr algn="ctr"/>
                      <a:r>
                        <a:rPr kumimoji="1" lang="ja-JP" altLang="en-US" sz="1700" dirty="0">
                          <a:latin typeface="Meiryo" charset="-128"/>
                          <a:ea typeface="Meiryo" charset="-128"/>
                          <a:cs typeface="Meiryo" charset="-128"/>
                        </a:rPr>
                        <a:t>表</a:t>
                      </a:r>
                    </a:p>
                  </a:txBody>
                  <a:tcPr marL="63305" marR="63305" marT="31652" marB="31652"/>
                </a:tc>
                <a:tc>
                  <a:txBody>
                    <a:bodyPr/>
                    <a:lstStyle/>
                    <a:p>
                      <a:pPr algn="ctr"/>
                      <a:r>
                        <a:rPr kumimoji="1" lang="ja-JP" altLang="en-US" sz="1700" dirty="0">
                          <a:latin typeface="Meiryo" charset="-128"/>
                          <a:ea typeface="Meiryo" charset="-128"/>
                          <a:cs typeface="Meiryo" charset="-128"/>
                        </a:rPr>
                        <a:t>裏</a:t>
                      </a:r>
                    </a:p>
                  </a:txBody>
                  <a:tcPr marL="63305" marR="63305" marT="31652" marB="31652"/>
                </a:tc>
                <a:tc>
                  <a:txBody>
                    <a:bodyPr/>
                    <a:lstStyle/>
                    <a:p>
                      <a:pPr algn="ctr"/>
                      <a:r>
                        <a:rPr kumimoji="1" lang="ja-JP" altLang="en-US" sz="1700" dirty="0">
                          <a:latin typeface="Meiryo" charset="-128"/>
                          <a:ea typeface="Meiryo" charset="-128"/>
                          <a:cs typeface="Meiryo" charset="-128"/>
                        </a:rPr>
                        <a:t>表</a:t>
                      </a:r>
                    </a:p>
                  </a:txBody>
                  <a:tcPr marL="63305" marR="63305" marT="31652" marB="31652"/>
                </a:tc>
                <a:tc>
                  <a:txBody>
                    <a:bodyPr/>
                    <a:lstStyle/>
                    <a:p>
                      <a:pPr algn="ctr"/>
                      <a:r>
                        <a:rPr kumimoji="1" lang="ja-JP" altLang="en-US" sz="1700" dirty="0">
                          <a:latin typeface="Meiryo" charset="-128"/>
                          <a:ea typeface="Meiryo" charset="-128"/>
                          <a:cs typeface="Meiryo" charset="-128"/>
                        </a:rPr>
                        <a:t>表</a:t>
                      </a:r>
                    </a:p>
                  </a:txBody>
                  <a:tcPr marL="63305" marR="63305" marT="31652" marB="31652"/>
                </a:tc>
                <a:tc>
                  <a:txBody>
                    <a:bodyPr/>
                    <a:lstStyle/>
                    <a:p>
                      <a:pPr algn="ctr"/>
                      <a:r>
                        <a:rPr kumimoji="1" lang="ja-JP" altLang="en-US" sz="1700" dirty="0">
                          <a:latin typeface="Meiryo" charset="-128"/>
                          <a:ea typeface="Meiryo" charset="-128"/>
                          <a:cs typeface="Meiryo" charset="-128"/>
                        </a:rPr>
                        <a:t>裏</a:t>
                      </a:r>
                    </a:p>
                  </a:txBody>
                  <a:tcPr marL="63305" marR="63305" marT="31652" marB="31652"/>
                </a:tc>
                <a:tc>
                  <a:txBody>
                    <a:bodyPr/>
                    <a:lstStyle/>
                    <a:p>
                      <a:pPr algn="ctr"/>
                      <a:r>
                        <a:rPr kumimoji="1" lang="ja-JP" altLang="en-US" sz="1700" dirty="0">
                          <a:latin typeface="Meiryo" charset="-128"/>
                          <a:ea typeface="Meiryo" charset="-128"/>
                          <a:cs typeface="Meiryo" charset="-128"/>
                        </a:rPr>
                        <a:t>裏</a:t>
                      </a:r>
                    </a:p>
                  </a:txBody>
                  <a:tcPr marL="63305" marR="63305" marT="31652" marB="31652"/>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39184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33C9C6-520F-3940-935C-8090E90A915C}"/>
              </a:ext>
            </a:extLst>
          </p:cNvPr>
          <p:cNvSpPr>
            <a:spLocks noGrp="1"/>
          </p:cNvSpPr>
          <p:nvPr>
            <p:ph type="title"/>
          </p:nvPr>
        </p:nvSpPr>
        <p:spPr/>
        <p:txBody>
          <a:bodyPr/>
          <a:lstStyle/>
          <a:p>
            <a:r>
              <a:rPr kumimoji="1" lang="ja-JP" altLang="en-US"/>
              <a:t>確率変数の例</a:t>
            </a:r>
          </a:p>
        </p:txBody>
      </p:sp>
      <p:graphicFrame>
        <p:nvGraphicFramePr>
          <p:cNvPr id="10" name="コンテンツ プレースホルダー 9">
            <a:extLst>
              <a:ext uri="{FF2B5EF4-FFF2-40B4-BE49-F238E27FC236}">
                <a16:creationId xmlns:a16="http://schemas.microsoft.com/office/drawing/2014/main" id="{0F5D0092-7943-E44D-8965-28F1E531B24B}"/>
              </a:ext>
            </a:extLst>
          </p:cNvPr>
          <p:cNvGraphicFramePr>
            <a:graphicFrameLocks noGrp="1"/>
          </p:cNvGraphicFramePr>
          <p:nvPr>
            <p:ph idx="1"/>
          </p:nvPr>
        </p:nvGraphicFramePr>
        <p:xfrm>
          <a:off x="0" y="0"/>
          <a:ext cx="0" cy="0"/>
        </p:xfrm>
        <a:graphic>
          <a:graphicData uri="http://schemas.openxmlformats.org/drawingml/2006/table">
            <a:tbl>
              <a:tblPr firstRow="1" bandRow="1">
                <a:tableStyleId>{93296810-A885-4BE3-A3E7-6D5BEEA58F35}</a:tableStyleId>
              </a:tblPr>
              <a:tblGrid>
                <a:gridCol w="1143000">
                  <a:extLst>
                    <a:ext uri="{9D8B030D-6E8A-4147-A177-3AD203B41FA5}">
                      <a16:colId xmlns:a16="http://schemas.microsoft.com/office/drawing/2014/main" val="3108639244"/>
                    </a:ext>
                  </a:extLst>
                </a:gridCol>
              </a:tblGrid>
              <a:tr h="316523">
                <a:tc>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kumimoji="1" lang="en-US" altLang="ja-JP" sz="1700" i="1" dirty="0" smtClean="0">
                                <a:latin typeface="Cambria Math" panose="02040503050406030204" pitchFamily="18" charset="0"/>
                              </a:rPr>
                              <m:t>2</m:t>
                            </m:r>
                          </m:oMath>
                        </m:oMathPara>
                      </a14:m>
                      <a:endParaRPr kumimoji="1" lang="ja-JP" altLang="en-US" sz="1700" dirty="0"/>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56870633"/>
                  </a:ext>
                </a:extLst>
              </a:tr>
              <a:tr h="316523">
                <a:tc>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kumimoji="1" lang="en-US" altLang="ja-JP" sz="1700" i="1" smtClean="0">
                                <a:latin typeface="Cambria Math" panose="02040503050406030204" pitchFamily="18" charset="0"/>
                              </a:rPr>
                              <m:t>1</m:t>
                            </m:r>
                            <m:r>
                              <a:rPr kumimoji="1" lang="en-US" altLang="ja-JP" sz="1700" b="0" i="1" smtClean="0">
                                <a:latin typeface="Cambria Math" panose="02040503050406030204" pitchFamily="18" charset="0"/>
                              </a:rPr>
                              <m:t>/4</m:t>
                            </m:r>
                          </m:oMath>
                        </m:oMathPara>
                      </a14:m>
                      <a:endParaRPr kumimoji="1" lang="ja-JP" altLang="en-US" sz="1700" dirty="0"/>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9259414"/>
                  </a:ext>
                </a:extLst>
              </a:tr>
            </a:tbl>
          </a:graphicData>
        </a:graphic>
      </p:graphicFrame>
      <p:sp>
        <p:nvSpPr>
          <p:cNvPr id="6" name="円/楕円 5">
            <a:extLst>
              <a:ext uri="{FF2B5EF4-FFF2-40B4-BE49-F238E27FC236}">
                <a16:creationId xmlns:a16="http://schemas.microsoft.com/office/drawing/2014/main" id="{BCE9AE3D-BA52-174E-B85F-C1AB66CF286A}"/>
              </a:ext>
            </a:extLst>
          </p:cNvPr>
          <p:cNvSpPr/>
          <p:nvPr/>
        </p:nvSpPr>
        <p:spPr>
          <a:xfrm>
            <a:off x="1543551" y="2322519"/>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7" name="テキスト ボックス 6">
            <a:extLst>
              <a:ext uri="{FF2B5EF4-FFF2-40B4-BE49-F238E27FC236}">
                <a16:creationId xmlns:a16="http://schemas.microsoft.com/office/drawing/2014/main" id="{A23B7F21-19BB-AC44-BAE6-67F154E24F8E}"/>
              </a:ext>
            </a:extLst>
          </p:cNvPr>
          <p:cNvSpPr txBox="1"/>
          <p:nvPr/>
        </p:nvSpPr>
        <p:spPr>
          <a:xfrm>
            <a:off x="1273666" y="1504950"/>
            <a:ext cx="788999" cy="369332"/>
          </a:xfrm>
          <a:prstGeom prst="rect">
            <a:avLst/>
          </a:prstGeom>
          <a:noFill/>
        </p:spPr>
        <p:txBody>
          <a:bodyPr wrap="none" rtlCol="0">
            <a:spAutoFit/>
          </a:bodyPr>
          <a:lstStyle/>
          <a:p>
            <a:r>
              <a:rPr kumimoji="1" lang="en-US" altLang="ja-JP" sz="1800" dirty="0">
                <a:latin typeface="Meiryo" panose="020B0604030504040204" pitchFamily="34" charset="-128"/>
                <a:ea typeface="Meiryo" panose="020B0604030504040204" pitchFamily="34" charset="-128"/>
              </a:rPr>
              <a:t>1</a:t>
            </a:r>
            <a:r>
              <a:rPr kumimoji="1" lang="ja-JP" altLang="en-US" sz="1800">
                <a:latin typeface="Meiryo" panose="020B0604030504040204" pitchFamily="34" charset="-128"/>
                <a:ea typeface="Meiryo" panose="020B0604030504040204" pitchFamily="34" charset="-128"/>
              </a:rPr>
              <a:t>回目</a:t>
            </a:r>
          </a:p>
        </p:txBody>
      </p:sp>
      <p:sp>
        <p:nvSpPr>
          <p:cNvPr id="8" name="円/楕円 7">
            <a:extLst>
              <a:ext uri="{FF2B5EF4-FFF2-40B4-BE49-F238E27FC236}">
                <a16:creationId xmlns:a16="http://schemas.microsoft.com/office/drawing/2014/main" id="{94C4437D-7EAB-CD41-8308-5DB9E1C803F8}"/>
              </a:ext>
            </a:extLst>
          </p:cNvPr>
          <p:cNvSpPr/>
          <p:nvPr/>
        </p:nvSpPr>
        <p:spPr>
          <a:xfrm>
            <a:off x="1543551" y="342372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9" name="テキスト ボックス 8">
            <a:extLst>
              <a:ext uri="{FF2B5EF4-FFF2-40B4-BE49-F238E27FC236}">
                <a16:creationId xmlns:a16="http://schemas.microsoft.com/office/drawing/2014/main" id="{028F45FD-81FC-804E-8556-BC08C6C7D2F0}"/>
              </a:ext>
            </a:extLst>
          </p:cNvPr>
          <p:cNvSpPr txBox="1"/>
          <p:nvPr/>
        </p:nvSpPr>
        <p:spPr>
          <a:xfrm>
            <a:off x="2438400" y="1490868"/>
            <a:ext cx="877164"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２回目</a:t>
            </a:r>
          </a:p>
        </p:txBody>
      </p:sp>
      <p:cxnSp>
        <p:nvCxnSpPr>
          <p:cNvPr id="11" name="直線コネクタ 10">
            <a:extLst>
              <a:ext uri="{FF2B5EF4-FFF2-40B4-BE49-F238E27FC236}">
                <a16:creationId xmlns:a16="http://schemas.microsoft.com/office/drawing/2014/main" id="{E1F04731-8A9F-F54B-9FAD-FBBA2FE3D79B}"/>
              </a:ext>
            </a:extLst>
          </p:cNvPr>
          <p:cNvCxnSpPr>
            <a:cxnSpLocks/>
          </p:cNvCxnSpPr>
          <p:nvPr/>
        </p:nvCxnSpPr>
        <p:spPr bwMode="auto">
          <a:xfrm flipV="1">
            <a:off x="1792782" y="2086765"/>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直線コネクタ 11">
            <a:extLst>
              <a:ext uri="{FF2B5EF4-FFF2-40B4-BE49-F238E27FC236}">
                <a16:creationId xmlns:a16="http://schemas.microsoft.com/office/drawing/2014/main" id="{632ECC54-2BEB-7948-9C12-6DCAED15CECC}"/>
              </a:ext>
            </a:extLst>
          </p:cNvPr>
          <p:cNvCxnSpPr>
            <a:cxnSpLocks/>
          </p:cNvCxnSpPr>
          <p:nvPr/>
        </p:nvCxnSpPr>
        <p:spPr bwMode="auto">
          <a:xfrm>
            <a:off x="1792782" y="2444624"/>
            <a:ext cx="798018" cy="259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円/楕円 14">
            <a:extLst>
              <a:ext uri="{FF2B5EF4-FFF2-40B4-BE49-F238E27FC236}">
                <a16:creationId xmlns:a16="http://schemas.microsoft.com/office/drawing/2014/main" id="{2C471D7B-E389-9946-AB31-949FC3306E19}"/>
              </a:ext>
            </a:extLst>
          </p:cNvPr>
          <p:cNvSpPr/>
          <p:nvPr/>
        </p:nvSpPr>
        <p:spPr>
          <a:xfrm>
            <a:off x="2798769" y="193549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cxnSp>
        <p:nvCxnSpPr>
          <p:cNvPr id="16" name="直線コネクタ 15">
            <a:extLst>
              <a:ext uri="{FF2B5EF4-FFF2-40B4-BE49-F238E27FC236}">
                <a16:creationId xmlns:a16="http://schemas.microsoft.com/office/drawing/2014/main" id="{68D7A573-3C56-C04D-BEF4-0B6F23C84A53}"/>
              </a:ext>
            </a:extLst>
          </p:cNvPr>
          <p:cNvCxnSpPr>
            <a:cxnSpLocks/>
          </p:cNvCxnSpPr>
          <p:nvPr/>
        </p:nvCxnSpPr>
        <p:spPr bwMode="auto">
          <a:xfrm flipV="1">
            <a:off x="1792782" y="3190477"/>
            <a:ext cx="798018" cy="3325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50346AA4-9011-A64B-ADE9-F17CEBC7BC12}"/>
              </a:ext>
            </a:extLst>
          </p:cNvPr>
          <p:cNvCxnSpPr>
            <a:cxnSpLocks/>
          </p:cNvCxnSpPr>
          <p:nvPr/>
        </p:nvCxnSpPr>
        <p:spPr bwMode="auto">
          <a:xfrm>
            <a:off x="1792782" y="3548336"/>
            <a:ext cx="798018" cy="3048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円/楕円 17">
            <a:extLst>
              <a:ext uri="{FF2B5EF4-FFF2-40B4-BE49-F238E27FC236}">
                <a16:creationId xmlns:a16="http://schemas.microsoft.com/office/drawing/2014/main" id="{F6DF4131-9BB2-2647-BD11-9A71BEC2DA79}"/>
              </a:ext>
            </a:extLst>
          </p:cNvPr>
          <p:cNvSpPr/>
          <p:nvPr/>
        </p:nvSpPr>
        <p:spPr>
          <a:xfrm>
            <a:off x="2798769" y="262480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9" name="円/楕円 18">
            <a:extLst>
              <a:ext uri="{FF2B5EF4-FFF2-40B4-BE49-F238E27FC236}">
                <a16:creationId xmlns:a16="http://schemas.microsoft.com/office/drawing/2014/main" id="{3375BD09-9207-BD4E-9F6D-284E1AF7613E}"/>
              </a:ext>
            </a:extLst>
          </p:cNvPr>
          <p:cNvSpPr/>
          <p:nvPr/>
        </p:nvSpPr>
        <p:spPr>
          <a:xfrm>
            <a:off x="2798769" y="3081005"/>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0" name="円/楕円 19">
            <a:extLst>
              <a:ext uri="{FF2B5EF4-FFF2-40B4-BE49-F238E27FC236}">
                <a16:creationId xmlns:a16="http://schemas.microsoft.com/office/drawing/2014/main" id="{F8C31A04-59AE-7448-8C29-C3894549EDB6}"/>
              </a:ext>
            </a:extLst>
          </p:cNvPr>
          <p:cNvSpPr/>
          <p:nvPr/>
        </p:nvSpPr>
        <p:spPr>
          <a:xfrm>
            <a:off x="2798769" y="377031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3" name="円/楕円 22">
            <a:extLst>
              <a:ext uri="{FF2B5EF4-FFF2-40B4-BE49-F238E27FC236}">
                <a16:creationId xmlns:a16="http://schemas.microsoft.com/office/drawing/2014/main" id="{80B27DBC-FC51-DA4C-B9F7-D7A8282005A0}"/>
              </a:ext>
            </a:extLst>
          </p:cNvPr>
          <p:cNvSpPr/>
          <p:nvPr/>
        </p:nvSpPr>
        <p:spPr>
          <a:xfrm>
            <a:off x="3969147"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4" name="円/楕円 23">
            <a:extLst>
              <a:ext uri="{FF2B5EF4-FFF2-40B4-BE49-F238E27FC236}">
                <a16:creationId xmlns:a16="http://schemas.microsoft.com/office/drawing/2014/main" id="{71B70752-CE53-204A-9D48-AEE7B54ABADB}"/>
              </a:ext>
            </a:extLst>
          </p:cNvPr>
          <p:cNvSpPr/>
          <p:nvPr/>
        </p:nvSpPr>
        <p:spPr>
          <a:xfrm>
            <a:off x="4331736" y="2003826"/>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5" name="円/楕円 24">
            <a:extLst>
              <a:ext uri="{FF2B5EF4-FFF2-40B4-BE49-F238E27FC236}">
                <a16:creationId xmlns:a16="http://schemas.microsoft.com/office/drawing/2014/main" id="{D91DC38D-FA41-E24D-ABE1-FF911EE05E09}"/>
              </a:ext>
            </a:extLst>
          </p:cNvPr>
          <p:cNvSpPr/>
          <p:nvPr/>
        </p:nvSpPr>
        <p:spPr>
          <a:xfrm>
            <a:off x="3952982" y="2571750"/>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6" name="円/楕円 25">
            <a:extLst>
              <a:ext uri="{FF2B5EF4-FFF2-40B4-BE49-F238E27FC236}">
                <a16:creationId xmlns:a16="http://schemas.microsoft.com/office/drawing/2014/main" id="{C9676C4B-8F46-A349-B2BD-80B39008B663}"/>
              </a:ext>
            </a:extLst>
          </p:cNvPr>
          <p:cNvSpPr/>
          <p:nvPr/>
        </p:nvSpPr>
        <p:spPr>
          <a:xfrm>
            <a:off x="4356731" y="25717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7" name="円/楕円 26">
            <a:extLst>
              <a:ext uri="{FF2B5EF4-FFF2-40B4-BE49-F238E27FC236}">
                <a16:creationId xmlns:a16="http://schemas.microsoft.com/office/drawing/2014/main" id="{AEC77970-EAE3-6643-8E9D-1FEA8076DF7B}"/>
              </a:ext>
            </a:extLst>
          </p:cNvPr>
          <p:cNvSpPr/>
          <p:nvPr/>
        </p:nvSpPr>
        <p:spPr>
          <a:xfrm>
            <a:off x="395298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8" name="円/楕円 27">
            <a:extLst>
              <a:ext uri="{FF2B5EF4-FFF2-40B4-BE49-F238E27FC236}">
                <a16:creationId xmlns:a16="http://schemas.microsoft.com/office/drawing/2014/main" id="{57820ED8-282A-064C-B0B3-4707DD2DDECD}"/>
              </a:ext>
            </a:extLst>
          </p:cNvPr>
          <p:cNvSpPr/>
          <p:nvPr/>
        </p:nvSpPr>
        <p:spPr>
          <a:xfrm>
            <a:off x="3942828" y="3075650"/>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29" name="円/楕円 28">
            <a:extLst>
              <a:ext uri="{FF2B5EF4-FFF2-40B4-BE49-F238E27FC236}">
                <a16:creationId xmlns:a16="http://schemas.microsoft.com/office/drawing/2014/main" id="{C8DD85AA-18A6-9B40-878C-3CE1EEC932A7}"/>
              </a:ext>
            </a:extLst>
          </p:cNvPr>
          <p:cNvSpPr/>
          <p:nvPr/>
        </p:nvSpPr>
        <p:spPr>
          <a:xfrm>
            <a:off x="4356730" y="3695179"/>
            <a:ext cx="249231" cy="2492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0" name="円/楕円 29">
            <a:extLst>
              <a:ext uri="{FF2B5EF4-FFF2-40B4-BE49-F238E27FC236}">
                <a16:creationId xmlns:a16="http://schemas.microsoft.com/office/drawing/2014/main" id="{74589C80-FD41-D649-8DBD-18ACA02FAB06}"/>
              </a:ext>
            </a:extLst>
          </p:cNvPr>
          <p:cNvSpPr/>
          <p:nvPr/>
        </p:nvSpPr>
        <p:spPr>
          <a:xfrm>
            <a:off x="4356729" y="3070368"/>
            <a:ext cx="249231" cy="2492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31" name="正方形/長方形 30">
            <a:extLst>
              <a:ext uri="{FF2B5EF4-FFF2-40B4-BE49-F238E27FC236}">
                <a16:creationId xmlns:a16="http://schemas.microsoft.com/office/drawing/2014/main" id="{F88C6E7A-15C2-B44E-8F5E-8CAD0BB428DE}"/>
              </a:ext>
            </a:extLst>
          </p:cNvPr>
          <p:cNvSpPr/>
          <p:nvPr/>
        </p:nvSpPr>
        <p:spPr bwMode="auto">
          <a:xfrm>
            <a:off x="3581400" y="1656292"/>
            <a:ext cx="1447799" cy="25156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2" name="テキスト ボックス 31">
            <a:extLst>
              <a:ext uri="{FF2B5EF4-FFF2-40B4-BE49-F238E27FC236}">
                <a16:creationId xmlns:a16="http://schemas.microsoft.com/office/drawing/2014/main" id="{3E119310-9FBC-2A4C-9540-C04D88C5F190}"/>
              </a:ext>
            </a:extLst>
          </p:cNvPr>
          <p:cNvSpPr txBox="1"/>
          <p:nvPr/>
        </p:nvSpPr>
        <p:spPr>
          <a:xfrm>
            <a:off x="3733055" y="1490868"/>
            <a:ext cx="1107997" cy="369332"/>
          </a:xfrm>
          <a:prstGeom prst="rect">
            <a:avLst/>
          </a:prstGeom>
          <a:solidFill>
            <a:schemeClr val="bg1"/>
          </a:solidFill>
        </p:spPr>
        <p:txBody>
          <a:bodyPr wrap="none" rtlCol="0">
            <a:spAutoFit/>
          </a:bodyPr>
          <a:lstStyle/>
          <a:p>
            <a:r>
              <a:rPr kumimoji="1" lang="ja-JP" altLang="en-US" sz="1800">
                <a:latin typeface="Meiryo" charset="-128"/>
                <a:ea typeface="Meiryo" charset="-128"/>
                <a:cs typeface="Meiryo" charset="-128"/>
              </a:rPr>
              <a:t>標本空間</a:t>
            </a:r>
            <a:endParaRPr kumimoji="1" lang="ja-JP" altLang="en-US" sz="1800"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45" name="表 44">
                <a:extLst>
                  <a:ext uri="{FF2B5EF4-FFF2-40B4-BE49-F238E27FC236}">
                    <a16:creationId xmlns:a16="http://schemas.microsoft.com/office/drawing/2014/main" id="{09BB0DCB-711D-D14F-960A-5DE792A3C451}"/>
                  </a:ext>
                </a:extLst>
              </p:cNvPr>
              <p:cNvGraphicFramePr>
                <a:graphicFrameLocks noGrp="1"/>
              </p:cNvGraphicFramePr>
              <p:nvPr>
                <p:extLst>
                  <p:ext uri="{D42A27DB-BD31-4B8C-83A1-F6EECF244321}">
                    <p14:modId xmlns:p14="http://schemas.microsoft.com/office/powerpoint/2010/main" val="1153923514"/>
                  </p:ext>
                </p:extLst>
              </p:nvPr>
            </p:nvGraphicFramePr>
            <p:xfrm>
              <a:off x="5266122" y="2444624"/>
              <a:ext cx="3420680" cy="870701"/>
            </p:xfrm>
            <a:graphic>
              <a:graphicData uri="http://schemas.openxmlformats.org/drawingml/2006/table">
                <a:tbl>
                  <a:tblPr firstRow="1" bandRow="1">
                    <a:tableStyleId>{93296810-A885-4BE3-A3E7-6D5BEEA58F35}</a:tableStyleId>
                  </a:tblPr>
                  <a:tblGrid>
                    <a:gridCol w="855170">
                      <a:extLst>
                        <a:ext uri="{9D8B030D-6E8A-4147-A177-3AD203B41FA5}">
                          <a16:colId xmlns:a16="http://schemas.microsoft.com/office/drawing/2014/main" val="20000"/>
                        </a:ext>
                      </a:extLst>
                    </a:gridCol>
                    <a:gridCol w="855170">
                      <a:extLst>
                        <a:ext uri="{9D8B030D-6E8A-4147-A177-3AD203B41FA5}">
                          <a16:colId xmlns:a16="http://schemas.microsoft.com/office/drawing/2014/main" val="20001"/>
                        </a:ext>
                      </a:extLst>
                    </a:gridCol>
                    <a:gridCol w="855170">
                      <a:extLst>
                        <a:ext uri="{9D8B030D-6E8A-4147-A177-3AD203B41FA5}">
                          <a16:colId xmlns:a16="http://schemas.microsoft.com/office/drawing/2014/main" val="20002"/>
                        </a:ext>
                      </a:extLst>
                    </a:gridCol>
                    <a:gridCol w="855170">
                      <a:extLst>
                        <a:ext uri="{9D8B030D-6E8A-4147-A177-3AD203B41FA5}">
                          <a16:colId xmlns:a16="http://schemas.microsoft.com/office/drawing/2014/main" val="20003"/>
                        </a:ext>
                      </a:extLst>
                    </a:gridCol>
                  </a:tblGrid>
                  <a:tr h="316523">
                    <a:tc>
                      <a:txBody>
                        <a:bodyPr/>
                        <a:lstStyle/>
                        <a:p>
                          <a:pPr algn="ctr"/>
                          <a14:m>
                            <m:oMathPara xmlns:m="http://schemas.openxmlformats.org/officeDocument/2006/math">
                              <m:oMathParaPr>
                                <m:jc m:val="centerGroup"/>
                              </m:oMathParaPr>
                              <m:oMath xmlns:m="http://schemas.openxmlformats.org/officeDocument/2006/math">
                                <m:r>
                                  <a:rPr kumimoji="1" lang="en-US" altLang="ja-JP" sz="1700" i="1" dirty="0" smtClean="0">
                                    <a:latin typeface="Cambria Math" panose="02040503050406030204" pitchFamily="18" charset="0"/>
                                  </a:rPr>
                                  <m:t>𝑋</m:t>
                                </m:r>
                              </m:oMath>
                            </m:oMathPara>
                          </a14:m>
                          <a:endParaRPr kumimoji="1" lang="ja-JP" altLang="en-US" sz="1700" dirty="0"/>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700" i="1" dirty="0" smtClean="0">
                                    <a:latin typeface="Cambria Math" panose="02040503050406030204" pitchFamily="18" charset="0"/>
                                  </a:rPr>
                                  <m:t>0</m:t>
                                </m:r>
                              </m:oMath>
                            </m:oMathPara>
                          </a14:m>
                          <a:endParaRPr kumimoji="1" lang="ja-JP" altLang="en-US" sz="1700" dirty="0"/>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700" i="1" dirty="0" smtClean="0">
                                    <a:latin typeface="Cambria Math" panose="02040503050406030204" pitchFamily="18" charset="0"/>
                                  </a:rPr>
                                  <m:t>1</m:t>
                                </m:r>
                              </m:oMath>
                            </m:oMathPara>
                          </a14:m>
                          <a:endParaRPr kumimoji="1" lang="ja-JP" altLang="en-US" sz="1700" dirty="0"/>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700" i="1" dirty="0" smtClean="0">
                                    <a:latin typeface="Cambria Math" panose="02040503050406030204" pitchFamily="18" charset="0"/>
                                  </a:rPr>
                                  <m:t>2</m:t>
                                </m:r>
                              </m:oMath>
                            </m:oMathPara>
                          </a14:m>
                          <a:endParaRPr kumimoji="1" lang="ja-JP" altLang="en-US" sz="1700" dirty="0"/>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16523">
                    <a:tc>
                      <a:txBody>
                        <a:bodyPr/>
                        <a:lstStyle/>
                        <a:p>
                          <a:pPr algn="ctr"/>
                          <a14:m>
                            <m:oMathPara xmlns:m="http://schemas.openxmlformats.org/officeDocument/2006/math">
                              <m:oMathParaPr>
                                <m:jc m:val="centerGroup"/>
                              </m:oMathParaPr>
                              <m:oMath xmlns:m="http://schemas.openxmlformats.org/officeDocument/2006/math">
                                <m:r>
                                  <a:rPr kumimoji="1" lang="en-US" altLang="ja-JP" sz="1700" i="1" dirty="0" smtClean="0">
                                    <a:latin typeface="Cambria Math" panose="02040503050406030204" pitchFamily="18" charset="0"/>
                                  </a:rPr>
                                  <m:t>𝑃</m:t>
                                </m:r>
                                <m:r>
                                  <a:rPr kumimoji="1" lang="en-US" altLang="ja-JP" sz="1700" i="1" dirty="0" smtClean="0">
                                    <a:latin typeface="Cambria Math" panose="02040503050406030204" pitchFamily="18" charset="0"/>
                                  </a:rPr>
                                  <m:t>(</m:t>
                                </m:r>
                                <m:r>
                                  <a:rPr kumimoji="1" lang="en-US" altLang="ja-JP" sz="1700" i="1" dirty="0" smtClean="0">
                                    <a:latin typeface="Cambria Math" panose="02040503050406030204" pitchFamily="18" charset="0"/>
                                  </a:rPr>
                                  <m:t>𝑋</m:t>
                                </m:r>
                                <m:r>
                                  <a:rPr kumimoji="1" lang="en-US" altLang="ja-JP" sz="1700" i="1" dirty="0" smtClean="0">
                                    <a:latin typeface="Cambria Math" panose="02040503050406030204" pitchFamily="18" charset="0"/>
                                  </a:rPr>
                                  <m:t>)</m:t>
                                </m:r>
                              </m:oMath>
                            </m:oMathPara>
                          </a14:m>
                          <a:endParaRPr kumimoji="1" lang="ja-JP" altLang="en-US" sz="1700" dirty="0"/>
                        </a:p>
                      </a:txBody>
                      <a:tcPr marL="63305" marR="63305"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700" i="1" dirty="0" smtClean="0">
                                        <a:latin typeface="Cambria Math" panose="02040503050406030204" pitchFamily="18" charset="0"/>
                                      </a:rPr>
                                    </m:ctrlPr>
                                  </m:fPr>
                                  <m:num>
                                    <m:r>
                                      <a:rPr kumimoji="1" lang="en-US" altLang="ja-JP" sz="1700" b="0" i="1" dirty="0" smtClean="0">
                                        <a:latin typeface="Cambria Math" panose="02040503050406030204" pitchFamily="18" charset="0"/>
                                      </a:rPr>
                                      <m:t>1</m:t>
                                    </m:r>
                                  </m:num>
                                  <m:den>
                                    <m:r>
                                      <a:rPr kumimoji="1" lang="en-US" altLang="ja-JP" sz="1700" b="0" i="1" dirty="0" smtClean="0">
                                        <a:latin typeface="Cambria Math" panose="02040503050406030204" pitchFamily="18" charset="0"/>
                                      </a:rPr>
                                      <m:t>4</m:t>
                                    </m:r>
                                  </m:den>
                                </m:f>
                              </m:oMath>
                            </m:oMathPara>
                          </a14:m>
                          <a:endParaRPr kumimoji="1" lang="ja-JP" altLang="en-US" sz="1700" dirty="0"/>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700" i="1" dirty="0" smtClean="0">
                                        <a:latin typeface="Cambria Math" panose="02040503050406030204" pitchFamily="18" charset="0"/>
                                      </a:rPr>
                                    </m:ctrlPr>
                                  </m:fPr>
                                  <m:num>
                                    <m:r>
                                      <a:rPr kumimoji="1" lang="en-US" altLang="ja-JP" sz="1700" b="0" i="1" dirty="0" smtClean="0">
                                        <a:latin typeface="Cambria Math" panose="02040503050406030204" pitchFamily="18" charset="0"/>
                                      </a:rPr>
                                      <m:t>2</m:t>
                                    </m:r>
                                  </m:num>
                                  <m:den>
                                    <m:r>
                                      <a:rPr kumimoji="1" lang="en-US" altLang="ja-JP" sz="1700" b="0" i="1" dirty="0" smtClean="0">
                                        <a:latin typeface="Cambria Math" panose="02040503050406030204" pitchFamily="18" charset="0"/>
                                      </a:rPr>
                                      <m:t>4</m:t>
                                    </m:r>
                                  </m:den>
                                </m:f>
                              </m:oMath>
                            </m:oMathPara>
                          </a14:m>
                          <a:endParaRPr kumimoji="1" lang="ja-JP" altLang="en-US" sz="1700" dirty="0"/>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700" i="1" dirty="0" smtClean="0">
                                        <a:latin typeface="Cambria Math" panose="02040503050406030204" pitchFamily="18" charset="0"/>
                                      </a:rPr>
                                    </m:ctrlPr>
                                  </m:fPr>
                                  <m:num>
                                    <m:r>
                                      <a:rPr kumimoji="1" lang="en-US" altLang="ja-JP" sz="1700" b="0" i="1" dirty="0" smtClean="0">
                                        <a:latin typeface="Cambria Math" panose="02040503050406030204" pitchFamily="18" charset="0"/>
                                      </a:rPr>
                                      <m:t>1</m:t>
                                    </m:r>
                                  </m:num>
                                  <m:den>
                                    <m:r>
                                      <a:rPr kumimoji="1" lang="en-US" altLang="ja-JP" sz="1700" b="0" i="1" dirty="0" smtClean="0">
                                        <a:latin typeface="Cambria Math" panose="02040503050406030204" pitchFamily="18" charset="0"/>
                                      </a:rPr>
                                      <m:t>4</m:t>
                                    </m:r>
                                  </m:den>
                                </m:f>
                              </m:oMath>
                            </m:oMathPara>
                          </a14:m>
                          <a:endParaRPr kumimoji="1" lang="ja-JP" altLang="en-US" sz="1700" dirty="0"/>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45" name="表 44">
                <a:extLst>
                  <a:ext uri="{FF2B5EF4-FFF2-40B4-BE49-F238E27FC236}">
                    <a16:creationId xmlns:a16="http://schemas.microsoft.com/office/drawing/2014/main" id="{09BB0DCB-711D-D14F-960A-5DE792A3C451}"/>
                  </a:ext>
                </a:extLst>
              </p:cNvPr>
              <p:cNvGraphicFramePr>
                <a:graphicFrameLocks noGrp="1"/>
              </p:cNvGraphicFramePr>
              <p:nvPr>
                <p:extLst>
                  <p:ext uri="{D42A27DB-BD31-4B8C-83A1-F6EECF244321}">
                    <p14:modId xmlns:p14="http://schemas.microsoft.com/office/powerpoint/2010/main" val="1153923514"/>
                  </p:ext>
                </p:extLst>
              </p:nvPr>
            </p:nvGraphicFramePr>
            <p:xfrm>
              <a:off x="5266122" y="2444624"/>
              <a:ext cx="3420680" cy="870701"/>
            </p:xfrm>
            <a:graphic>
              <a:graphicData uri="http://schemas.openxmlformats.org/drawingml/2006/table">
                <a:tbl>
                  <a:tblPr firstRow="1" bandRow="1">
                    <a:tableStyleId>{93296810-A885-4BE3-A3E7-6D5BEEA58F35}</a:tableStyleId>
                  </a:tblPr>
                  <a:tblGrid>
                    <a:gridCol w="855170">
                      <a:extLst>
                        <a:ext uri="{9D8B030D-6E8A-4147-A177-3AD203B41FA5}">
                          <a16:colId xmlns:a16="http://schemas.microsoft.com/office/drawing/2014/main" val="20000"/>
                        </a:ext>
                      </a:extLst>
                    </a:gridCol>
                    <a:gridCol w="855170">
                      <a:extLst>
                        <a:ext uri="{9D8B030D-6E8A-4147-A177-3AD203B41FA5}">
                          <a16:colId xmlns:a16="http://schemas.microsoft.com/office/drawing/2014/main" val="20001"/>
                        </a:ext>
                      </a:extLst>
                    </a:gridCol>
                    <a:gridCol w="855170">
                      <a:extLst>
                        <a:ext uri="{9D8B030D-6E8A-4147-A177-3AD203B41FA5}">
                          <a16:colId xmlns:a16="http://schemas.microsoft.com/office/drawing/2014/main" val="20002"/>
                        </a:ext>
                      </a:extLst>
                    </a:gridCol>
                    <a:gridCol w="855170">
                      <a:extLst>
                        <a:ext uri="{9D8B030D-6E8A-4147-A177-3AD203B41FA5}">
                          <a16:colId xmlns:a16="http://schemas.microsoft.com/office/drawing/2014/main" val="20003"/>
                        </a:ext>
                      </a:extLst>
                    </a:gridCol>
                  </a:tblGrid>
                  <a:tr h="322384">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71" t="-3846" r="-298529" b="-176923"/>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471" t="-3846" r="-198529" b="-176923"/>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4478" t="-3846" r="-101493" b="-176923"/>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000" t="-3846" b="-176923"/>
                          </a:stretch>
                        </a:blipFill>
                      </a:tcPr>
                    </a:tc>
                    <a:extLst>
                      <a:ext uri="{0D108BD9-81ED-4DB2-BD59-A6C34878D82A}">
                        <a16:rowId xmlns:a16="http://schemas.microsoft.com/office/drawing/2014/main" val="10000"/>
                      </a:ext>
                    </a:extLst>
                  </a:tr>
                  <a:tr h="548317">
                    <a:tc>
                      <a:txBody>
                        <a:bodyPr/>
                        <a:lstStyle/>
                        <a:p>
                          <a:endParaRPr lang="ja-JP"/>
                        </a:p>
                      </a:txBody>
                      <a:tcPr marL="63305" marR="63305"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71" t="-61364" r="-298529" b="-4545"/>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471" t="-61364" r="-198529" b="-4545"/>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4478" t="-61364" r="-101493" b="-4545"/>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000" t="-61364" b="-4545"/>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07CAFA00-78FC-C244-BDEE-C8A2F9FB82E3}"/>
                  </a:ext>
                </a:extLst>
              </p:cNvPr>
              <p:cNvSpPr txBox="1"/>
              <p:nvPr/>
            </p:nvSpPr>
            <p:spPr>
              <a:xfrm>
                <a:off x="5848172" y="1758083"/>
                <a:ext cx="2256580" cy="370358"/>
              </a:xfrm>
              <a:prstGeom prst="rect">
                <a:avLst/>
              </a:prstGeom>
              <a:solidFill>
                <a:srgbClr val="FF0000"/>
              </a:solid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800" b="1" i="1" dirty="0" smtClean="0">
                          <a:solidFill>
                            <a:schemeClr val="bg1"/>
                          </a:solidFill>
                          <a:latin typeface="Cambria Math" panose="02040503050406030204" pitchFamily="18" charset="0"/>
                          <a:ea typeface="メイリオ" panose="020B0604030504040204" pitchFamily="50" charset="-128"/>
                        </a:rPr>
                        <m:t>𝑷</m:t>
                      </m:r>
                      <m:d>
                        <m:dPr>
                          <m:ctrlPr>
                            <a:rPr lang="en-US" altLang="ja-JP" sz="1800" b="1" i="1" dirty="0">
                              <a:solidFill>
                                <a:schemeClr val="bg1"/>
                              </a:solidFill>
                              <a:latin typeface="Cambria Math" panose="02040503050406030204" pitchFamily="18" charset="0"/>
                              <a:ea typeface="メイリオ" panose="020B0604030504040204" pitchFamily="50" charset="-128"/>
                            </a:rPr>
                          </m:ctrlPr>
                        </m:dPr>
                        <m:e>
                          <m:r>
                            <a:rPr lang="en-US" altLang="ja-JP" sz="1800" b="1" i="1" dirty="0">
                              <a:solidFill>
                                <a:schemeClr val="bg1"/>
                              </a:solidFill>
                              <a:latin typeface="Cambria Math" panose="02040503050406030204" pitchFamily="18" charset="0"/>
                              <a:ea typeface="メイリオ" panose="020B0604030504040204" pitchFamily="50" charset="-128"/>
                            </a:rPr>
                            <m:t>𝑿</m:t>
                          </m:r>
                        </m:e>
                      </m:d>
                      <m:r>
                        <a:rPr lang="en-US" altLang="ja-JP" sz="1800" b="1" i="1" dirty="0">
                          <a:solidFill>
                            <a:schemeClr val="bg1"/>
                          </a:solidFill>
                          <a:latin typeface="Cambria Math" panose="02040503050406030204" pitchFamily="18" charset="0"/>
                          <a:ea typeface="メイリオ" panose="020B0604030504040204" pitchFamily="50" charset="-128"/>
                        </a:rPr>
                        <m:t>:</m:t>
                      </m:r>
                      <m:r>
                        <a:rPr lang="ja-JP" altLang="en-US" sz="1800" b="1" i="1" dirty="0">
                          <a:solidFill>
                            <a:schemeClr val="bg1"/>
                          </a:solidFill>
                          <a:latin typeface="Cambria Math" panose="02040503050406030204" pitchFamily="18" charset="0"/>
                          <a:ea typeface="メイリオ" panose="020B0604030504040204" pitchFamily="50" charset="-128"/>
                        </a:rPr>
                        <m:t>確率質量関数</m:t>
                      </m:r>
                    </m:oMath>
                  </m:oMathPara>
                </a14:m>
                <a:endParaRPr kumimoji="1" lang="ja-JP" altLang="en-US" sz="1800" b="1" dirty="0">
                  <a:solidFill>
                    <a:schemeClr val="bg1"/>
                  </a:solidFill>
                  <a:latin typeface="メイリオ" panose="020B0604030504040204" pitchFamily="50" charset="-128"/>
                  <a:ea typeface="メイリオ" panose="020B0604030504040204" pitchFamily="50" charset="-128"/>
                </a:endParaRPr>
              </a:p>
            </p:txBody>
          </p:sp>
        </mc:Choice>
        <mc:Fallback xmlns="">
          <p:sp>
            <p:nvSpPr>
              <p:cNvPr id="48" name="テキスト ボックス 47">
                <a:extLst>
                  <a:ext uri="{FF2B5EF4-FFF2-40B4-BE49-F238E27FC236}">
                    <a16:creationId xmlns:a16="http://schemas.microsoft.com/office/drawing/2014/main" id="{07CAFA00-78FC-C244-BDEE-C8A2F9FB82E3}"/>
                  </a:ext>
                </a:extLst>
              </p:cNvPr>
              <p:cNvSpPr txBox="1">
                <a:spLocks noRot="1" noChangeAspect="1" noMove="1" noResize="1" noEditPoints="1" noAdjustHandles="1" noChangeArrowheads="1" noChangeShapeType="1" noTextEdit="1"/>
              </p:cNvSpPr>
              <p:nvPr/>
            </p:nvSpPr>
            <p:spPr>
              <a:xfrm>
                <a:off x="5848172" y="1758083"/>
                <a:ext cx="2256580" cy="370358"/>
              </a:xfrm>
              <a:prstGeom prst="rect">
                <a:avLst/>
              </a:prstGeom>
              <a:blipFill>
                <a:blip r:embed="rId3"/>
                <a:stretch>
                  <a:fillRect/>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74227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3" name="コンテンツ プレースホルダー 2"/>
          <p:cNvSpPr>
            <a:spLocks noGrp="1"/>
          </p:cNvSpPr>
          <p:nvPr>
            <p:ph idx="1"/>
          </p:nvPr>
        </p:nvSpPr>
        <p:spPr>
          <a:xfrm>
            <a:off x="1618379" y="1197820"/>
            <a:ext cx="5926016" cy="582232"/>
          </a:xfrm>
        </p:spPr>
        <p:txBody>
          <a:bodyPr>
            <a:noAutofit/>
          </a:bodyPr>
          <a:lstStyle/>
          <a:p>
            <a:pPr marL="0" indent="0">
              <a:buNone/>
            </a:pPr>
            <a:r>
              <a:rPr kumimoji="1" lang="ja-JP" altLang="en-US" sz="1600" dirty="0">
                <a:latin typeface="メイリオ" panose="020B0604030504040204" pitchFamily="50" charset="-128"/>
                <a:ea typeface="メイリオ" panose="020B0604030504040204" pitchFamily="50" charset="-128"/>
              </a:rPr>
              <a:t>コイン投げの試行を３回繰り返した時の、表の出る数を確率</a:t>
            </a:r>
            <a:r>
              <a:rPr kumimoji="1" lang="ja-JP" altLang="en-US" sz="1600">
                <a:latin typeface="メイリオ" panose="020B0604030504040204" pitchFamily="50" charset="-128"/>
                <a:ea typeface="メイリオ" panose="020B0604030504040204" pitchFamily="50" charset="-128"/>
              </a:rPr>
              <a:t>変数</a:t>
            </a:r>
            <a:r>
              <a:rPr lang="ja-JP" altLang="en-US" sz="1600">
                <a:latin typeface="メイリオ" panose="020B0604030504040204" pitchFamily="50" charset="-128"/>
                <a:ea typeface="メイリオ" panose="020B0604030504040204" pitchFamily="50" charset="-128"/>
              </a:rPr>
              <a:t>とし、確率変数それぞれの</a:t>
            </a:r>
            <a:r>
              <a:rPr lang="ja-JP" altLang="en-US" sz="1600" dirty="0">
                <a:latin typeface="メイリオ" panose="020B0604030504040204" pitchFamily="50" charset="-128"/>
                <a:ea typeface="メイリオ" panose="020B0604030504040204" pitchFamily="50" charset="-128"/>
              </a:rPr>
              <a:t>確率を求め、確率質量関数の表</a:t>
            </a:r>
            <a:r>
              <a:rPr lang="ja-JP" altLang="en-US" sz="1600">
                <a:latin typeface="メイリオ" panose="020B0604030504040204" pitchFamily="50" charset="-128"/>
                <a:ea typeface="メイリオ" panose="020B0604030504040204" pitchFamily="50" charset="-128"/>
              </a:rPr>
              <a:t>を作成してください</a:t>
            </a:r>
            <a:endParaRPr kumimoji="1" lang="ja-JP" altLang="en-US" sz="1600"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1A1F42A9-FD05-4955-AAB0-8FAF67AC0C18}"/>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084012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Tree>
    <p:extLst>
      <p:ext uri="{BB962C8B-B14F-4D97-AF65-F5344CB8AC3E}">
        <p14:creationId xmlns:p14="http://schemas.microsoft.com/office/powerpoint/2010/main" val="3101058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spTree>
    <p:extLst>
      <p:ext uri="{BB962C8B-B14F-4D97-AF65-F5344CB8AC3E}">
        <p14:creationId xmlns:p14="http://schemas.microsoft.com/office/powerpoint/2010/main" val="1146265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spTree>
    <p:extLst>
      <p:ext uri="{BB962C8B-B14F-4D97-AF65-F5344CB8AC3E}">
        <p14:creationId xmlns:p14="http://schemas.microsoft.com/office/powerpoint/2010/main" val="791256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242291" y="2246851"/>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：表の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242291" y="2246851"/>
                <a:ext cx="2302104" cy="323165"/>
              </a:xfrm>
              <a:prstGeom prst="rect">
                <a:avLst/>
              </a:prstGeom>
              <a:blipFill>
                <a:blip r:embed="rId3"/>
                <a:stretch>
                  <a:fillRect l="-549" t="-3846" r="-549"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stCxn id="47" idx="3"/>
          </p:cNvCxnSpPr>
          <p:nvPr/>
        </p:nvCxnSpPr>
        <p:spPr bwMode="auto">
          <a:xfrm>
            <a:off x="3352800" y="2353053"/>
            <a:ext cx="3810000" cy="15851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33868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242291" y="2246851"/>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：表の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242291" y="2246851"/>
                <a:ext cx="2302104" cy="323165"/>
              </a:xfrm>
              <a:prstGeom prst="rect">
                <a:avLst/>
              </a:prstGeom>
              <a:blipFill>
                <a:blip r:embed="rId3"/>
                <a:stretch>
                  <a:fillRect l="-549" t="-3846" r="-549"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stCxn id="49" idx="6"/>
          </p:cNvCxnSpPr>
          <p:nvPr/>
        </p:nvCxnSpPr>
        <p:spPr bwMode="auto">
          <a:xfrm>
            <a:off x="3352800" y="2667480"/>
            <a:ext cx="3200400" cy="12487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80501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242291" y="2246851"/>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：表の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242291" y="2246851"/>
                <a:ext cx="2302104" cy="323165"/>
              </a:xfrm>
              <a:prstGeom prst="rect">
                <a:avLst/>
              </a:prstGeom>
              <a:blipFill>
                <a:blip r:embed="rId3"/>
                <a:stretch>
                  <a:fillRect l="-549" t="-3846" r="-549"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p:cNvCxnSpPr>
          <p:nvPr/>
        </p:nvCxnSpPr>
        <p:spPr bwMode="auto">
          <a:xfrm>
            <a:off x="3374572" y="2983510"/>
            <a:ext cx="3122538" cy="9546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28101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242291" y="2246851"/>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：表の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242291" y="2246851"/>
                <a:ext cx="2302104" cy="323165"/>
              </a:xfrm>
              <a:prstGeom prst="rect">
                <a:avLst/>
              </a:prstGeom>
              <a:blipFill>
                <a:blip r:embed="rId3"/>
                <a:stretch>
                  <a:fillRect l="-549" t="-3846" r="-549"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stCxn id="56" idx="3"/>
          </p:cNvCxnSpPr>
          <p:nvPr/>
        </p:nvCxnSpPr>
        <p:spPr bwMode="auto">
          <a:xfrm>
            <a:off x="3352800" y="3348147"/>
            <a:ext cx="2449288" cy="5802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864906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242291" y="2246851"/>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：表の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242291" y="2246851"/>
                <a:ext cx="2302104" cy="323165"/>
              </a:xfrm>
              <a:prstGeom prst="rect">
                <a:avLst/>
              </a:prstGeom>
              <a:blipFill>
                <a:blip r:embed="rId3"/>
                <a:stretch>
                  <a:fillRect l="-549" t="-3846" r="-549"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stCxn id="59" idx="3"/>
          </p:cNvCxnSpPr>
          <p:nvPr/>
        </p:nvCxnSpPr>
        <p:spPr bwMode="auto">
          <a:xfrm>
            <a:off x="3341914" y="3672718"/>
            <a:ext cx="3211286" cy="2654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3821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sp>
        <p:nvSpPr>
          <p:cNvPr id="3" name="コンテンツ プレースホルダー 2"/>
          <p:cNvSpPr>
            <a:spLocks noGrp="1"/>
          </p:cNvSpPr>
          <p:nvPr>
            <p:ph idx="1"/>
          </p:nvPr>
        </p:nvSpPr>
        <p:spPr>
          <a:xfrm>
            <a:off x="1618233" y="1072423"/>
            <a:ext cx="6198577" cy="607057"/>
          </a:xfrm>
        </p:spPr>
        <p:txBody>
          <a:bodyPr/>
          <a:lstStyle/>
          <a:p>
            <a:pPr marL="0" indent="0">
              <a:buNone/>
            </a:pPr>
            <a:r>
              <a:rPr kumimoji="1" lang="ja-JP" altLang="en-US" b="1" dirty="0">
                <a:latin typeface="メイリオ" panose="020B0604030504040204" pitchFamily="50" charset="-128"/>
                <a:ea typeface="メイリオ" panose="020B0604030504040204" pitchFamily="50" charset="-128"/>
              </a:rPr>
              <a:t>・コイン投げの結果集計</a:t>
            </a:r>
          </a:p>
        </p:txBody>
      </p:sp>
      <p:graphicFrame>
        <p:nvGraphicFramePr>
          <p:cNvPr id="8" name="表 7"/>
          <p:cNvGraphicFramePr>
            <a:graphicFrameLocks noGrp="1"/>
          </p:cNvGraphicFramePr>
          <p:nvPr/>
        </p:nvGraphicFramePr>
        <p:xfrm>
          <a:off x="2026628" y="1508294"/>
          <a:ext cx="4572000" cy="638907"/>
        </p:xfrm>
        <a:graphic>
          <a:graphicData uri="http://schemas.openxmlformats.org/drawingml/2006/table">
            <a:tbl>
              <a:tblPr firstRow="1" bandRow="1">
                <a:tableStyleId>{2A488322-F2BA-4B5B-9748-0D474271808F}</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316523">
                <a:tc>
                  <a:txBody>
                    <a:bodyPr/>
                    <a:lstStyle/>
                    <a:p>
                      <a:pPr algn="ctr"/>
                      <a:r>
                        <a:rPr kumimoji="1" lang="ja-JP" altLang="en-US" sz="1500" dirty="0">
                          <a:latin typeface="Meiryo" charset="-128"/>
                          <a:ea typeface="Meiryo" charset="-128"/>
                          <a:cs typeface="Meiryo" charset="-128"/>
                        </a:rPr>
                        <a:t>１回目</a:t>
                      </a:r>
                    </a:p>
                  </a:txBody>
                  <a:tcPr marL="63305" marR="63305" marT="31652" marB="31652">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eiryo" charset="-128"/>
                          <a:ea typeface="Meiryo" charset="-128"/>
                          <a:cs typeface="Meiryo" charset="-128"/>
                        </a:rPr>
                        <a:t>２回目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３回目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４回目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５回目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６回目</a:t>
                      </a:r>
                    </a:p>
                  </a:txBody>
                  <a:tcPr marL="63305" marR="63305" marT="31652" marB="31652">
                    <a:solidFill>
                      <a:srgbClr val="0070C0"/>
                    </a:solidFill>
                  </a:tcPr>
                </a:tc>
                <a:extLst>
                  <a:ext uri="{0D108BD9-81ED-4DB2-BD59-A6C34878D82A}">
                    <a16:rowId xmlns:a16="http://schemas.microsoft.com/office/drawing/2014/main" val="10000"/>
                  </a:ext>
                </a:extLst>
              </a:tr>
              <a:tr h="316523">
                <a:tc>
                  <a:txBody>
                    <a:bodyPr/>
                    <a:lstStyle/>
                    <a:p>
                      <a:pPr algn="ctr"/>
                      <a:r>
                        <a:rPr kumimoji="1" lang="ja-JP" altLang="en-US" sz="1700" dirty="0">
                          <a:latin typeface="Meiryo" charset="-128"/>
                          <a:ea typeface="Meiryo" charset="-128"/>
                          <a:cs typeface="Meiryo" charset="-128"/>
                        </a:rPr>
                        <a:t>表</a:t>
                      </a:r>
                    </a:p>
                  </a:txBody>
                  <a:tcPr marL="63305" marR="63305" marT="31652" marB="31652"/>
                </a:tc>
                <a:tc>
                  <a:txBody>
                    <a:bodyPr/>
                    <a:lstStyle/>
                    <a:p>
                      <a:pPr algn="ctr"/>
                      <a:r>
                        <a:rPr kumimoji="1" lang="ja-JP" altLang="en-US" sz="1700" dirty="0">
                          <a:latin typeface="Meiryo" charset="-128"/>
                          <a:ea typeface="Meiryo" charset="-128"/>
                          <a:cs typeface="Meiryo" charset="-128"/>
                        </a:rPr>
                        <a:t>裏</a:t>
                      </a:r>
                    </a:p>
                  </a:txBody>
                  <a:tcPr marL="63305" marR="63305" marT="31652" marB="31652"/>
                </a:tc>
                <a:tc>
                  <a:txBody>
                    <a:bodyPr/>
                    <a:lstStyle/>
                    <a:p>
                      <a:pPr algn="ctr"/>
                      <a:r>
                        <a:rPr kumimoji="1" lang="ja-JP" altLang="en-US" sz="1700" dirty="0">
                          <a:latin typeface="Meiryo" charset="-128"/>
                          <a:ea typeface="Meiryo" charset="-128"/>
                          <a:cs typeface="Meiryo" charset="-128"/>
                        </a:rPr>
                        <a:t>表</a:t>
                      </a:r>
                    </a:p>
                  </a:txBody>
                  <a:tcPr marL="63305" marR="63305" marT="31652" marB="31652"/>
                </a:tc>
                <a:tc>
                  <a:txBody>
                    <a:bodyPr/>
                    <a:lstStyle/>
                    <a:p>
                      <a:pPr algn="ctr"/>
                      <a:r>
                        <a:rPr kumimoji="1" lang="ja-JP" altLang="en-US" sz="1700" dirty="0">
                          <a:latin typeface="Meiryo" charset="-128"/>
                          <a:ea typeface="Meiryo" charset="-128"/>
                          <a:cs typeface="Meiryo" charset="-128"/>
                        </a:rPr>
                        <a:t>表</a:t>
                      </a:r>
                    </a:p>
                  </a:txBody>
                  <a:tcPr marL="63305" marR="63305" marT="31652" marB="31652"/>
                </a:tc>
                <a:tc>
                  <a:txBody>
                    <a:bodyPr/>
                    <a:lstStyle/>
                    <a:p>
                      <a:pPr algn="ctr"/>
                      <a:r>
                        <a:rPr kumimoji="1" lang="ja-JP" altLang="en-US" sz="1700" dirty="0">
                          <a:latin typeface="Meiryo" charset="-128"/>
                          <a:ea typeface="Meiryo" charset="-128"/>
                          <a:cs typeface="Meiryo" charset="-128"/>
                        </a:rPr>
                        <a:t>裏</a:t>
                      </a:r>
                    </a:p>
                  </a:txBody>
                  <a:tcPr marL="63305" marR="63305" marT="31652" marB="31652"/>
                </a:tc>
                <a:tc>
                  <a:txBody>
                    <a:bodyPr/>
                    <a:lstStyle/>
                    <a:p>
                      <a:pPr algn="ctr"/>
                      <a:r>
                        <a:rPr kumimoji="1" lang="ja-JP" altLang="en-US" sz="1700" dirty="0">
                          <a:latin typeface="Meiryo" charset="-128"/>
                          <a:ea typeface="Meiryo" charset="-128"/>
                          <a:cs typeface="Meiryo" charset="-128"/>
                        </a:rPr>
                        <a:t>裏</a:t>
                      </a:r>
                    </a:p>
                  </a:txBody>
                  <a:tcPr marL="63305" marR="63305" marT="31652" marB="31652"/>
                </a:tc>
                <a:extLst>
                  <a:ext uri="{0D108BD9-81ED-4DB2-BD59-A6C34878D82A}">
                    <a16:rowId xmlns:a16="http://schemas.microsoft.com/office/drawing/2014/main" val="10001"/>
                  </a:ext>
                </a:extLst>
              </a:tr>
            </a:tbl>
          </a:graphicData>
        </a:graphic>
      </p:graphicFrame>
      <p:grpSp>
        <p:nvGrpSpPr>
          <p:cNvPr id="6" name="グループ化 5">
            <a:extLst>
              <a:ext uri="{FF2B5EF4-FFF2-40B4-BE49-F238E27FC236}">
                <a16:creationId xmlns:a16="http://schemas.microsoft.com/office/drawing/2014/main" id="{2367253C-198D-D443-934D-093E421E83DD}"/>
              </a:ext>
            </a:extLst>
          </p:cNvPr>
          <p:cNvGrpSpPr/>
          <p:nvPr/>
        </p:nvGrpSpPr>
        <p:grpSpPr>
          <a:xfrm>
            <a:off x="2416954" y="2388023"/>
            <a:ext cx="4235455" cy="1210325"/>
            <a:chOff x="1840155" y="3163614"/>
            <a:chExt cx="6117879" cy="1748247"/>
          </a:xfrm>
        </p:grpSpPr>
        <p:sp>
          <p:nvSpPr>
            <p:cNvPr id="9" name="下矢印 8"/>
            <p:cNvSpPr/>
            <p:nvPr/>
          </p:nvSpPr>
          <p:spPr>
            <a:xfrm>
              <a:off x="4058398" y="3163614"/>
              <a:ext cx="1039906" cy="736849"/>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0" name="テキスト ボックス 9"/>
            <p:cNvSpPr txBox="1"/>
            <p:nvPr/>
          </p:nvSpPr>
          <p:spPr>
            <a:xfrm>
              <a:off x="1840155" y="4040140"/>
              <a:ext cx="6117879" cy="871721"/>
            </a:xfrm>
            <a:prstGeom prst="rect">
              <a:avLst/>
            </a:prstGeom>
            <a:noFill/>
          </p:spPr>
          <p:txBody>
            <a:bodyPr wrap="none" rtlCol="0">
              <a:spAutoFit/>
            </a:bodyPr>
            <a:lstStyle/>
            <a:p>
              <a:pPr algn="l"/>
              <a:r>
                <a:rPr lang="ja-JP" altLang="en-US" sz="1661" dirty="0">
                  <a:latin typeface="メイリオ" panose="020B0604030504040204" pitchFamily="50" charset="-128"/>
                  <a:ea typeface="メイリオ" panose="020B0604030504040204" pitchFamily="50" charset="-128"/>
                </a:rPr>
                <a:t>結果は質的（数値でない）データのため、</a:t>
              </a:r>
              <a:endParaRPr lang="en-US" altLang="ja-JP" sz="1661" dirty="0">
                <a:latin typeface="メイリオ" panose="020B0604030504040204" pitchFamily="50" charset="-128"/>
                <a:ea typeface="メイリオ" panose="020B0604030504040204" pitchFamily="50" charset="-128"/>
              </a:endParaRPr>
            </a:p>
            <a:p>
              <a:pPr algn="l"/>
              <a:r>
                <a:rPr lang="ja-JP" altLang="en-US" sz="1661" dirty="0">
                  <a:latin typeface="メイリオ" panose="020B0604030504040204" pitchFamily="50" charset="-128"/>
                  <a:ea typeface="メイリオ" panose="020B0604030504040204" pitchFamily="50" charset="-128"/>
                </a:rPr>
                <a:t>平均や分散などが計算できない</a:t>
              </a:r>
              <a:endParaRPr kumimoji="1" lang="ja-JP" altLang="en-US" sz="1661"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2326481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242291" y="2246851"/>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：表の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242291" y="2246851"/>
                <a:ext cx="2302104" cy="323165"/>
              </a:xfrm>
              <a:prstGeom prst="rect">
                <a:avLst/>
              </a:prstGeom>
              <a:blipFill>
                <a:blip r:embed="rId3"/>
                <a:stretch>
                  <a:fillRect l="-549" t="-3846" r="-549"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endCxn id="90" idx="1"/>
          </p:cNvCxnSpPr>
          <p:nvPr/>
        </p:nvCxnSpPr>
        <p:spPr bwMode="auto">
          <a:xfrm>
            <a:off x="3350648" y="3956049"/>
            <a:ext cx="2364352" cy="4283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85014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242291" y="2246851"/>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：表の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242291" y="2246851"/>
                <a:ext cx="2302104" cy="323165"/>
              </a:xfrm>
              <a:prstGeom prst="rect">
                <a:avLst/>
              </a:prstGeom>
              <a:blipFill>
                <a:blip r:embed="rId3"/>
                <a:stretch>
                  <a:fillRect l="-549" t="-3846" r="-549"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endCxn id="90" idx="1"/>
          </p:cNvCxnSpPr>
          <p:nvPr/>
        </p:nvCxnSpPr>
        <p:spPr bwMode="auto">
          <a:xfrm>
            <a:off x="3393539" y="4291583"/>
            <a:ext cx="2321461" cy="928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064446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242291" y="2246851"/>
                <a:ext cx="2302104"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dirty="0">
                    <a:latin typeface="Meiryo" panose="020B0604030504040204" pitchFamily="34" charset="-128"/>
                    <a:ea typeface="Meiryo" panose="020B0604030504040204" pitchFamily="34" charset="-128"/>
                    <a:cs typeface="Meiryo" charset="-128"/>
                  </a:rPr>
                  <a:t>：表の</a:t>
                </a:r>
                <a:r>
                  <a:rPr kumimoji="1" lang="ja-JP" altLang="en-US" sz="1500">
                    <a:latin typeface="Meiryo" panose="020B0604030504040204" pitchFamily="34" charset="-128"/>
                    <a:ea typeface="Meiryo" panose="020B0604030504040204" pitchFamily="34" charset="-128"/>
                    <a:cs typeface="Meiryo" charset="-128"/>
                  </a:rPr>
                  <a:t>出た数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242291" y="2246851"/>
                <a:ext cx="2302104" cy="323165"/>
              </a:xfrm>
              <a:prstGeom prst="rect">
                <a:avLst/>
              </a:prstGeom>
              <a:blipFill>
                <a:blip r:embed="rId3"/>
                <a:stretch>
                  <a:fillRect l="-549" t="-3846" r="-549"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p:cNvCxnSpPr>
          <p:nvPr/>
        </p:nvCxnSpPr>
        <p:spPr bwMode="auto">
          <a:xfrm flipV="1">
            <a:off x="3412540" y="4107788"/>
            <a:ext cx="1692859" cy="5103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651007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1"/>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4265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正方形/長方形 119">
                <a:extLst>
                  <a:ext uri="{FF2B5EF4-FFF2-40B4-BE49-F238E27FC236}">
                    <a16:creationId xmlns:a16="http://schemas.microsoft.com/office/drawing/2014/main" id="{DC41D6C0-8709-2945-837D-EAA355B54C5E}"/>
                  </a:ext>
                </a:extLst>
              </p:cNvPr>
              <p:cNvSpPr/>
              <p:nvPr/>
            </p:nvSpPr>
            <p:spPr>
              <a:xfrm>
                <a:off x="5652644" y="2919715"/>
                <a:ext cx="174663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rPr>
                        <m:t>𝑃</m:t>
                      </m:r>
                      <m:d>
                        <m:dPr>
                          <m:ctrlPr>
                            <a:rPr lang="en-US" altLang="ja-JP" b="0" i="1" dirty="0" smtClean="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𝑋</m:t>
                          </m:r>
                          <m:r>
                            <a:rPr lang="en-US" altLang="ja-JP" i="1" dirty="0">
                              <a:latin typeface="Cambria Math" panose="02040503050406030204" pitchFamily="18" charset="0"/>
                              <a:ea typeface="メイリオ" panose="020B0604030504040204" pitchFamily="50" charset="-128"/>
                            </a:rPr>
                            <m:t>=0</m:t>
                          </m:r>
                        </m:e>
                      </m:d>
                      <m:r>
                        <a:rPr lang="en-US" altLang="ja-JP" b="0" i="1" dirty="0" smtClean="0">
                          <a:latin typeface="Cambria Math" panose="02040503050406030204" pitchFamily="18" charset="0"/>
                          <a:ea typeface="メイリオ" panose="020B0604030504040204" pitchFamily="50" charset="-128"/>
                        </a:rPr>
                        <m:t>=</m:t>
                      </m:r>
                      <m:f>
                        <m:fPr>
                          <m:ctrlPr>
                            <a:rPr lang="en-US" altLang="ja-JP" b="0" i="1" dirty="0" smtClean="0">
                              <a:latin typeface="Cambria Math" panose="02040503050406030204" pitchFamily="18" charset="0"/>
                              <a:ea typeface="メイリオ" panose="020B0604030504040204" pitchFamily="50" charset="-128"/>
                            </a:rPr>
                          </m:ctrlPr>
                        </m:fPr>
                        <m:num>
                          <m:r>
                            <a:rPr lang="en-US" altLang="ja-JP" b="0" i="1" dirty="0" smtClean="0">
                              <a:latin typeface="Cambria Math" panose="02040503050406030204" pitchFamily="18" charset="0"/>
                              <a:ea typeface="メイリオ" panose="020B0604030504040204" pitchFamily="50" charset="-128"/>
                            </a:rPr>
                            <m:t>1</m:t>
                          </m:r>
                        </m:num>
                        <m:den>
                          <m:r>
                            <a:rPr lang="en-US" altLang="ja-JP" b="0" i="1" dirty="0" smtClean="0">
                              <a:latin typeface="Cambria Math" panose="02040503050406030204" pitchFamily="18" charset="0"/>
                              <a:ea typeface="メイリオ" panose="020B0604030504040204" pitchFamily="50" charset="-128"/>
                            </a:rPr>
                            <m:t>8</m:t>
                          </m:r>
                        </m:den>
                      </m:f>
                    </m:oMath>
                  </m:oMathPara>
                </a14:m>
                <a:endParaRPr lang="ja-JP" altLang="en-US" dirty="0"/>
              </a:p>
            </p:txBody>
          </p:sp>
        </mc:Choice>
        <mc:Fallback xmlns="">
          <p:sp>
            <p:nvSpPr>
              <p:cNvPr id="120" name="正方形/長方形 119">
                <a:extLst>
                  <a:ext uri="{FF2B5EF4-FFF2-40B4-BE49-F238E27FC236}">
                    <a16:creationId xmlns:a16="http://schemas.microsoft.com/office/drawing/2014/main" id="{DC41D6C0-8709-2945-837D-EAA355B54C5E}"/>
                  </a:ext>
                </a:extLst>
              </p:cNvPr>
              <p:cNvSpPr>
                <a:spLocks noRot="1" noChangeAspect="1" noMove="1" noResize="1" noEditPoints="1" noAdjustHandles="1" noChangeArrowheads="1" noChangeShapeType="1" noTextEdit="1"/>
              </p:cNvSpPr>
              <p:nvPr/>
            </p:nvSpPr>
            <p:spPr>
              <a:xfrm>
                <a:off x="5652644" y="2919715"/>
                <a:ext cx="1746632" cy="670568"/>
              </a:xfrm>
              <a:prstGeom prst="rect">
                <a:avLst/>
              </a:prstGeom>
              <a:blipFill>
                <a:blip r:embed="rId12"/>
                <a:stretch>
                  <a:fillRect b="-5556"/>
                </a:stretch>
              </a:blipFill>
            </p:spPr>
            <p:txBody>
              <a:bodyPr/>
              <a:lstStyle/>
              <a:p>
                <a:r>
                  <a:rPr lang="ja-JP" altLang="en-US">
                    <a:noFill/>
                  </a:rPr>
                  <a:t> </a:t>
                </a:r>
              </a:p>
            </p:txBody>
          </p:sp>
        </mc:Fallback>
      </mc:AlternateContent>
      <p:sp>
        <p:nvSpPr>
          <p:cNvPr id="121" name="円/楕円 120">
            <a:extLst>
              <a:ext uri="{FF2B5EF4-FFF2-40B4-BE49-F238E27FC236}">
                <a16:creationId xmlns:a16="http://schemas.microsoft.com/office/drawing/2014/main" id="{E5D9F8CD-23C2-C749-A051-2F28AF205D41}"/>
              </a:ext>
            </a:extLst>
          </p:cNvPr>
          <p:cNvSpPr/>
          <p:nvPr/>
        </p:nvSpPr>
        <p:spPr bwMode="auto">
          <a:xfrm>
            <a:off x="3495347" y="4475568"/>
            <a:ext cx="680685" cy="35130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1" name="正方形/長方形 70">
            <a:extLst>
              <a:ext uri="{FF2B5EF4-FFF2-40B4-BE49-F238E27FC236}">
                <a16:creationId xmlns:a16="http://schemas.microsoft.com/office/drawing/2014/main" id="{ADE35138-4001-F242-9B41-E58080522E0C}"/>
              </a:ext>
            </a:extLst>
          </p:cNvPr>
          <p:cNvSpPr/>
          <p:nvPr/>
        </p:nvSpPr>
        <p:spPr bwMode="auto">
          <a:xfrm>
            <a:off x="5533173" y="2868853"/>
            <a:ext cx="2011222" cy="79234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855377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正方形/長方形 119">
                <a:extLst>
                  <a:ext uri="{FF2B5EF4-FFF2-40B4-BE49-F238E27FC236}">
                    <a16:creationId xmlns:a16="http://schemas.microsoft.com/office/drawing/2014/main" id="{DC41D6C0-8709-2945-837D-EAA355B54C5E}"/>
                  </a:ext>
                </a:extLst>
              </p:cNvPr>
              <p:cNvSpPr/>
              <p:nvPr/>
            </p:nvSpPr>
            <p:spPr>
              <a:xfrm>
                <a:off x="5652644" y="2919715"/>
                <a:ext cx="174663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rPr>
                        <m:t>𝑃</m:t>
                      </m:r>
                      <m:d>
                        <m:dPr>
                          <m:ctrlPr>
                            <a:rPr lang="en-US" altLang="ja-JP" b="0" i="1" dirty="0" smtClean="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𝑋</m:t>
                          </m:r>
                          <m:r>
                            <a:rPr lang="en-US" altLang="ja-JP" i="1" dirty="0">
                              <a:latin typeface="Cambria Math" panose="02040503050406030204" pitchFamily="18" charset="0"/>
                              <a:ea typeface="メイリオ" panose="020B0604030504040204" pitchFamily="50" charset="-128"/>
                            </a:rPr>
                            <m:t>=1</m:t>
                          </m:r>
                        </m:e>
                      </m:d>
                      <m:r>
                        <a:rPr lang="en-US" altLang="ja-JP" b="0" i="1" dirty="0" smtClean="0">
                          <a:latin typeface="Cambria Math" panose="02040503050406030204" pitchFamily="18" charset="0"/>
                          <a:ea typeface="メイリオ" panose="020B0604030504040204" pitchFamily="50" charset="-128"/>
                        </a:rPr>
                        <m:t>=</m:t>
                      </m:r>
                      <m:f>
                        <m:fPr>
                          <m:ctrlPr>
                            <a:rPr lang="en-US" altLang="ja-JP" b="0" i="1" dirty="0" smtClean="0">
                              <a:latin typeface="Cambria Math" panose="02040503050406030204" pitchFamily="18" charset="0"/>
                              <a:ea typeface="メイリオ" panose="020B0604030504040204" pitchFamily="50" charset="-128"/>
                            </a:rPr>
                          </m:ctrlPr>
                        </m:fPr>
                        <m:num>
                          <m:r>
                            <a:rPr lang="en-US" altLang="ja-JP" b="0" i="1" dirty="0" smtClean="0">
                              <a:latin typeface="Cambria Math" panose="02040503050406030204" pitchFamily="18" charset="0"/>
                              <a:ea typeface="メイリオ" panose="020B0604030504040204" pitchFamily="50" charset="-128"/>
                            </a:rPr>
                            <m:t>3</m:t>
                          </m:r>
                        </m:num>
                        <m:den>
                          <m:r>
                            <a:rPr lang="en-US" altLang="ja-JP" b="0" i="1" dirty="0" smtClean="0">
                              <a:latin typeface="Cambria Math" panose="02040503050406030204" pitchFamily="18" charset="0"/>
                              <a:ea typeface="メイリオ" panose="020B0604030504040204" pitchFamily="50" charset="-128"/>
                            </a:rPr>
                            <m:t>8</m:t>
                          </m:r>
                        </m:den>
                      </m:f>
                    </m:oMath>
                  </m:oMathPara>
                </a14:m>
                <a:endParaRPr lang="ja-JP" altLang="en-US" dirty="0"/>
              </a:p>
            </p:txBody>
          </p:sp>
        </mc:Choice>
        <mc:Fallback xmlns="">
          <p:sp>
            <p:nvSpPr>
              <p:cNvPr id="120" name="正方形/長方形 119">
                <a:extLst>
                  <a:ext uri="{FF2B5EF4-FFF2-40B4-BE49-F238E27FC236}">
                    <a16:creationId xmlns:a16="http://schemas.microsoft.com/office/drawing/2014/main" id="{DC41D6C0-8709-2945-837D-EAA355B54C5E}"/>
                  </a:ext>
                </a:extLst>
              </p:cNvPr>
              <p:cNvSpPr>
                <a:spLocks noRot="1" noChangeAspect="1" noMove="1" noResize="1" noEditPoints="1" noAdjustHandles="1" noChangeArrowheads="1" noChangeShapeType="1" noTextEdit="1"/>
              </p:cNvSpPr>
              <p:nvPr/>
            </p:nvSpPr>
            <p:spPr>
              <a:xfrm>
                <a:off x="5652644" y="2919715"/>
                <a:ext cx="1746632" cy="670568"/>
              </a:xfrm>
              <a:prstGeom prst="rect">
                <a:avLst/>
              </a:prstGeom>
              <a:blipFill>
                <a:blip r:embed="rId12"/>
                <a:stretch>
                  <a:fillRect b="-5556"/>
                </a:stretch>
              </a:blipFill>
            </p:spPr>
            <p:txBody>
              <a:bodyPr/>
              <a:lstStyle/>
              <a:p>
                <a:r>
                  <a:rPr lang="ja-JP" altLang="en-US">
                    <a:noFill/>
                  </a:rPr>
                  <a:t> </a:t>
                </a:r>
              </a:p>
            </p:txBody>
          </p:sp>
        </mc:Fallback>
      </mc:AlternateContent>
      <p:sp>
        <p:nvSpPr>
          <p:cNvPr id="121" name="円/楕円 120">
            <a:extLst>
              <a:ext uri="{FF2B5EF4-FFF2-40B4-BE49-F238E27FC236}">
                <a16:creationId xmlns:a16="http://schemas.microsoft.com/office/drawing/2014/main" id="{E5D9F8CD-23C2-C749-A051-2F28AF205D41}"/>
              </a:ext>
            </a:extLst>
          </p:cNvPr>
          <p:cNvSpPr/>
          <p:nvPr/>
        </p:nvSpPr>
        <p:spPr bwMode="auto">
          <a:xfrm>
            <a:off x="3513468" y="3811493"/>
            <a:ext cx="680685" cy="65594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1" name="円/楕円 70">
            <a:extLst>
              <a:ext uri="{FF2B5EF4-FFF2-40B4-BE49-F238E27FC236}">
                <a16:creationId xmlns:a16="http://schemas.microsoft.com/office/drawing/2014/main" id="{0F5554F7-7E68-6E47-9E7D-C877BBA16B59}"/>
              </a:ext>
            </a:extLst>
          </p:cNvPr>
          <p:cNvSpPr/>
          <p:nvPr/>
        </p:nvSpPr>
        <p:spPr bwMode="auto">
          <a:xfrm>
            <a:off x="3513468" y="3167899"/>
            <a:ext cx="680685" cy="34301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3" name="正方形/長方形 2">
            <a:extLst>
              <a:ext uri="{FF2B5EF4-FFF2-40B4-BE49-F238E27FC236}">
                <a16:creationId xmlns:a16="http://schemas.microsoft.com/office/drawing/2014/main" id="{B6D3FC1F-D3AE-7A46-8E31-90E0B7EF0005}"/>
              </a:ext>
            </a:extLst>
          </p:cNvPr>
          <p:cNvSpPr/>
          <p:nvPr/>
        </p:nvSpPr>
        <p:spPr bwMode="auto">
          <a:xfrm>
            <a:off x="5533173" y="2868853"/>
            <a:ext cx="2011222" cy="79234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63148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正方形/長方形 119">
                <a:extLst>
                  <a:ext uri="{FF2B5EF4-FFF2-40B4-BE49-F238E27FC236}">
                    <a16:creationId xmlns:a16="http://schemas.microsoft.com/office/drawing/2014/main" id="{DC41D6C0-8709-2945-837D-EAA355B54C5E}"/>
                  </a:ext>
                </a:extLst>
              </p:cNvPr>
              <p:cNvSpPr/>
              <p:nvPr/>
            </p:nvSpPr>
            <p:spPr>
              <a:xfrm>
                <a:off x="5652644" y="2919715"/>
                <a:ext cx="174663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rPr>
                        <m:t>𝑃</m:t>
                      </m:r>
                      <m:d>
                        <m:dPr>
                          <m:ctrlPr>
                            <a:rPr lang="en-US" altLang="ja-JP" b="0" i="1" dirty="0" smtClean="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𝑋</m:t>
                          </m:r>
                          <m:r>
                            <a:rPr lang="en-US" altLang="ja-JP" i="1" dirty="0">
                              <a:latin typeface="Cambria Math" panose="02040503050406030204" pitchFamily="18" charset="0"/>
                              <a:ea typeface="メイリオ" panose="020B0604030504040204" pitchFamily="50" charset="-128"/>
                            </a:rPr>
                            <m:t>=2</m:t>
                          </m:r>
                        </m:e>
                      </m:d>
                      <m:r>
                        <a:rPr lang="en-US" altLang="ja-JP" b="0" i="1" dirty="0" smtClean="0">
                          <a:latin typeface="Cambria Math" panose="02040503050406030204" pitchFamily="18" charset="0"/>
                          <a:ea typeface="メイリオ" panose="020B0604030504040204" pitchFamily="50" charset="-128"/>
                        </a:rPr>
                        <m:t>=</m:t>
                      </m:r>
                      <m:f>
                        <m:fPr>
                          <m:ctrlPr>
                            <a:rPr lang="en-US" altLang="ja-JP" b="0" i="1" dirty="0" smtClean="0">
                              <a:latin typeface="Cambria Math" panose="02040503050406030204" pitchFamily="18" charset="0"/>
                              <a:ea typeface="メイリオ" panose="020B0604030504040204" pitchFamily="50" charset="-128"/>
                            </a:rPr>
                          </m:ctrlPr>
                        </m:fPr>
                        <m:num>
                          <m:r>
                            <a:rPr lang="en-US" altLang="ja-JP" b="0" i="1" dirty="0" smtClean="0">
                              <a:latin typeface="Cambria Math" panose="02040503050406030204" pitchFamily="18" charset="0"/>
                              <a:ea typeface="メイリオ" panose="020B0604030504040204" pitchFamily="50" charset="-128"/>
                            </a:rPr>
                            <m:t>3</m:t>
                          </m:r>
                        </m:num>
                        <m:den>
                          <m:r>
                            <a:rPr lang="en-US" altLang="ja-JP" b="0" i="1" dirty="0" smtClean="0">
                              <a:latin typeface="Cambria Math" panose="02040503050406030204" pitchFamily="18" charset="0"/>
                              <a:ea typeface="メイリオ" panose="020B0604030504040204" pitchFamily="50" charset="-128"/>
                            </a:rPr>
                            <m:t>8</m:t>
                          </m:r>
                        </m:den>
                      </m:f>
                    </m:oMath>
                  </m:oMathPara>
                </a14:m>
                <a:endParaRPr lang="ja-JP" altLang="en-US" dirty="0"/>
              </a:p>
            </p:txBody>
          </p:sp>
        </mc:Choice>
        <mc:Fallback xmlns="">
          <p:sp>
            <p:nvSpPr>
              <p:cNvPr id="120" name="正方形/長方形 119">
                <a:extLst>
                  <a:ext uri="{FF2B5EF4-FFF2-40B4-BE49-F238E27FC236}">
                    <a16:creationId xmlns:a16="http://schemas.microsoft.com/office/drawing/2014/main" id="{DC41D6C0-8709-2945-837D-EAA355B54C5E}"/>
                  </a:ext>
                </a:extLst>
              </p:cNvPr>
              <p:cNvSpPr>
                <a:spLocks noRot="1" noChangeAspect="1" noMove="1" noResize="1" noEditPoints="1" noAdjustHandles="1" noChangeArrowheads="1" noChangeShapeType="1" noTextEdit="1"/>
              </p:cNvSpPr>
              <p:nvPr/>
            </p:nvSpPr>
            <p:spPr>
              <a:xfrm>
                <a:off x="5652644" y="2919715"/>
                <a:ext cx="1746632" cy="670568"/>
              </a:xfrm>
              <a:prstGeom prst="rect">
                <a:avLst/>
              </a:prstGeom>
              <a:blipFill>
                <a:blip r:embed="rId12"/>
                <a:stretch>
                  <a:fillRect b="-5556"/>
                </a:stretch>
              </a:blipFill>
            </p:spPr>
            <p:txBody>
              <a:bodyPr/>
              <a:lstStyle/>
              <a:p>
                <a:r>
                  <a:rPr lang="ja-JP" altLang="en-US">
                    <a:noFill/>
                  </a:rPr>
                  <a:t> </a:t>
                </a:r>
              </a:p>
            </p:txBody>
          </p:sp>
        </mc:Fallback>
      </mc:AlternateContent>
      <p:sp>
        <p:nvSpPr>
          <p:cNvPr id="121" name="円/楕円 120">
            <a:extLst>
              <a:ext uri="{FF2B5EF4-FFF2-40B4-BE49-F238E27FC236}">
                <a16:creationId xmlns:a16="http://schemas.microsoft.com/office/drawing/2014/main" id="{E5D9F8CD-23C2-C749-A051-2F28AF205D41}"/>
              </a:ext>
            </a:extLst>
          </p:cNvPr>
          <p:cNvSpPr/>
          <p:nvPr/>
        </p:nvSpPr>
        <p:spPr bwMode="auto">
          <a:xfrm>
            <a:off x="3524474" y="2481207"/>
            <a:ext cx="680685" cy="65594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1" name="円/楕円 70">
            <a:extLst>
              <a:ext uri="{FF2B5EF4-FFF2-40B4-BE49-F238E27FC236}">
                <a16:creationId xmlns:a16="http://schemas.microsoft.com/office/drawing/2014/main" id="{0F5554F7-7E68-6E47-9E7D-C877BBA16B59}"/>
              </a:ext>
            </a:extLst>
          </p:cNvPr>
          <p:cNvSpPr/>
          <p:nvPr/>
        </p:nvSpPr>
        <p:spPr bwMode="auto">
          <a:xfrm>
            <a:off x="3524473" y="3472129"/>
            <a:ext cx="680685" cy="34301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 name="正方形/長方形 71">
            <a:extLst>
              <a:ext uri="{FF2B5EF4-FFF2-40B4-BE49-F238E27FC236}">
                <a16:creationId xmlns:a16="http://schemas.microsoft.com/office/drawing/2014/main" id="{522E9132-357F-C44F-AEA4-2F431CAFEE53}"/>
              </a:ext>
            </a:extLst>
          </p:cNvPr>
          <p:cNvSpPr/>
          <p:nvPr/>
        </p:nvSpPr>
        <p:spPr bwMode="auto">
          <a:xfrm>
            <a:off x="5533173" y="2868853"/>
            <a:ext cx="2011222" cy="79234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709578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正方形/長方形 119">
                <a:extLst>
                  <a:ext uri="{FF2B5EF4-FFF2-40B4-BE49-F238E27FC236}">
                    <a16:creationId xmlns:a16="http://schemas.microsoft.com/office/drawing/2014/main" id="{DC41D6C0-8709-2945-837D-EAA355B54C5E}"/>
                  </a:ext>
                </a:extLst>
              </p:cNvPr>
              <p:cNvSpPr/>
              <p:nvPr/>
            </p:nvSpPr>
            <p:spPr>
              <a:xfrm>
                <a:off x="5652644" y="2919715"/>
                <a:ext cx="174663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rPr>
                        <m:t>𝑃</m:t>
                      </m:r>
                      <m:d>
                        <m:dPr>
                          <m:ctrlPr>
                            <a:rPr lang="en-US" altLang="ja-JP" b="0" i="1" dirty="0" smtClean="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𝑋</m:t>
                          </m:r>
                          <m:r>
                            <a:rPr lang="en-US" altLang="ja-JP" i="1" dirty="0">
                              <a:latin typeface="Cambria Math" panose="02040503050406030204" pitchFamily="18" charset="0"/>
                              <a:ea typeface="メイリオ" panose="020B0604030504040204" pitchFamily="50" charset="-128"/>
                            </a:rPr>
                            <m:t>=3</m:t>
                          </m:r>
                        </m:e>
                      </m:d>
                      <m:r>
                        <a:rPr lang="en-US" altLang="ja-JP" b="0" i="1" dirty="0" smtClean="0">
                          <a:latin typeface="Cambria Math" panose="02040503050406030204" pitchFamily="18" charset="0"/>
                          <a:ea typeface="メイリオ" panose="020B0604030504040204" pitchFamily="50" charset="-128"/>
                        </a:rPr>
                        <m:t>=</m:t>
                      </m:r>
                      <m:f>
                        <m:fPr>
                          <m:ctrlPr>
                            <a:rPr lang="en-US" altLang="ja-JP" b="0" i="1" dirty="0" smtClean="0">
                              <a:latin typeface="Cambria Math" panose="02040503050406030204" pitchFamily="18" charset="0"/>
                              <a:ea typeface="メイリオ" panose="020B0604030504040204" pitchFamily="50" charset="-128"/>
                            </a:rPr>
                          </m:ctrlPr>
                        </m:fPr>
                        <m:num>
                          <m:r>
                            <a:rPr lang="en-US" altLang="ja-JP" b="0" i="1" dirty="0" smtClean="0">
                              <a:latin typeface="Cambria Math" panose="02040503050406030204" pitchFamily="18" charset="0"/>
                              <a:ea typeface="メイリオ" panose="020B0604030504040204" pitchFamily="50" charset="-128"/>
                            </a:rPr>
                            <m:t>1</m:t>
                          </m:r>
                        </m:num>
                        <m:den>
                          <m:r>
                            <a:rPr lang="en-US" altLang="ja-JP" b="0" i="1" dirty="0" smtClean="0">
                              <a:latin typeface="Cambria Math" panose="02040503050406030204" pitchFamily="18" charset="0"/>
                              <a:ea typeface="メイリオ" panose="020B0604030504040204" pitchFamily="50" charset="-128"/>
                            </a:rPr>
                            <m:t>8</m:t>
                          </m:r>
                        </m:den>
                      </m:f>
                    </m:oMath>
                  </m:oMathPara>
                </a14:m>
                <a:endParaRPr lang="ja-JP" altLang="en-US" dirty="0"/>
              </a:p>
            </p:txBody>
          </p:sp>
        </mc:Choice>
        <mc:Fallback xmlns="">
          <p:sp>
            <p:nvSpPr>
              <p:cNvPr id="120" name="正方形/長方形 119">
                <a:extLst>
                  <a:ext uri="{FF2B5EF4-FFF2-40B4-BE49-F238E27FC236}">
                    <a16:creationId xmlns:a16="http://schemas.microsoft.com/office/drawing/2014/main" id="{DC41D6C0-8709-2945-837D-EAA355B54C5E}"/>
                  </a:ext>
                </a:extLst>
              </p:cNvPr>
              <p:cNvSpPr>
                <a:spLocks noRot="1" noChangeAspect="1" noMove="1" noResize="1" noEditPoints="1" noAdjustHandles="1" noChangeArrowheads="1" noChangeShapeType="1" noTextEdit="1"/>
              </p:cNvSpPr>
              <p:nvPr/>
            </p:nvSpPr>
            <p:spPr>
              <a:xfrm>
                <a:off x="5652644" y="2919715"/>
                <a:ext cx="1746632" cy="670568"/>
              </a:xfrm>
              <a:prstGeom prst="rect">
                <a:avLst/>
              </a:prstGeom>
              <a:blipFill>
                <a:blip r:embed="rId12"/>
                <a:stretch>
                  <a:fillRect b="-5556"/>
                </a:stretch>
              </a:blipFill>
            </p:spPr>
            <p:txBody>
              <a:bodyPr/>
              <a:lstStyle/>
              <a:p>
                <a:r>
                  <a:rPr lang="ja-JP" altLang="en-US">
                    <a:noFill/>
                  </a:rPr>
                  <a:t> </a:t>
                </a:r>
              </a:p>
            </p:txBody>
          </p:sp>
        </mc:Fallback>
      </mc:AlternateContent>
      <p:sp>
        <p:nvSpPr>
          <p:cNvPr id="71" name="円/楕円 70">
            <a:extLst>
              <a:ext uri="{FF2B5EF4-FFF2-40B4-BE49-F238E27FC236}">
                <a16:creationId xmlns:a16="http://schemas.microsoft.com/office/drawing/2014/main" id="{0F5554F7-7E68-6E47-9E7D-C877BBA16B59}"/>
              </a:ext>
            </a:extLst>
          </p:cNvPr>
          <p:cNvSpPr/>
          <p:nvPr/>
        </p:nvSpPr>
        <p:spPr bwMode="auto">
          <a:xfrm>
            <a:off x="3535463" y="2133800"/>
            <a:ext cx="680685" cy="34301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2" name="正方形/長方形 71">
            <a:extLst>
              <a:ext uri="{FF2B5EF4-FFF2-40B4-BE49-F238E27FC236}">
                <a16:creationId xmlns:a16="http://schemas.microsoft.com/office/drawing/2014/main" id="{F8D932AF-5436-6E49-8267-C8326BB6E9EE}"/>
              </a:ext>
            </a:extLst>
          </p:cNvPr>
          <p:cNvSpPr/>
          <p:nvPr/>
        </p:nvSpPr>
        <p:spPr bwMode="auto">
          <a:xfrm>
            <a:off x="5533173" y="2868853"/>
            <a:ext cx="2011222" cy="79234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789319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3" name="表 72">
                <a:extLst>
                  <a:ext uri="{FF2B5EF4-FFF2-40B4-BE49-F238E27FC236}">
                    <a16:creationId xmlns:a16="http://schemas.microsoft.com/office/drawing/2014/main" id="{64C2E52A-7E33-5E40-AA26-A71B0D968DDD}"/>
                  </a:ext>
                </a:extLst>
              </p:cNvPr>
              <p:cNvGraphicFramePr>
                <a:graphicFrameLocks noGrp="1"/>
              </p:cNvGraphicFramePr>
              <p:nvPr/>
            </p:nvGraphicFramePr>
            <p:xfrm>
              <a:off x="5105401" y="241745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3" name="表 72">
                <a:extLst>
                  <a:ext uri="{FF2B5EF4-FFF2-40B4-BE49-F238E27FC236}">
                    <a16:creationId xmlns:a16="http://schemas.microsoft.com/office/drawing/2014/main" id="{64C2E52A-7E33-5E40-AA26-A71B0D968DDD}"/>
                  </a:ext>
                </a:extLst>
              </p:cNvPr>
              <p:cNvGraphicFramePr>
                <a:graphicFrameLocks noGrp="1"/>
              </p:cNvGraphicFramePr>
              <p:nvPr/>
            </p:nvGraphicFramePr>
            <p:xfrm>
              <a:off x="5105401" y="241745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11"/>
                          <a:stretch>
                            <a:fillRect l="-2439" t="-3704" r="-400000" b="-177778"/>
                          </a:stretch>
                        </a:blipFill>
                      </a:tcPr>
                    </a:tc>
                    <a:tc>
                      <a:txBody>
                        <a:bodyPr/>
                        <a:lstStyle/>
                        <a:p>
                          <a:endParaRPr lang="ja-JP"/>
                        </a:p>
                      </a:txBody>
                      <a:tcPr marL="63305" marR="63305" marT="31652" marB="31652">
                        <a:blipFill>
                          <a:blip r:embed="rId11"/>
                          <a:stretch>
                            <a:fillRect l="-102439" t="-3704" r="-300000" b="-177778"/>
                          </a:stretch>
                        </a:blipFill>
                      </a:tcPr>
                    </a:tc>
                    <a:tc>
                      <a:txBody>
                        <a:bodyPr/>
                        <a:lstStyle/>
                        <a:p>
                          <a:endParaRPr lang="ja-JP"/>
                        </a:p>
                      </a:txBody>
                      <a:tcPr marL="63305" marR="63305" marT="31652" marB="31652">
                        <a:blipFill>
                          <a:blip r:embed="rId11"/>
                          <a:stretch>
                            <a:fillRect l="-202439" t="-3704" r="-200000" b="-177778"/>
                          </a:stretch>
                        </a:blipFill>
                      </a:tcPr>
                    </a:tc>
                    <a:tc>
                      <a:txBody>
                        <a:bodyPr/>
                        <a:lstStyle/>
                        <a:p>
                          <a:endParaRPr lang="ja-JP"/>
                        </a:p>
                      </a:txBody>
                      <a:tcPr marL="63305" marR="63305" marT="31652" marB="31652">
                        <a:blipFill>
                          <a:blip r:embed="rId11"/>
                          <a:stretch>
                            <a:fillRect l="-302439" t="-3704" r="-100000" b="-177778"/>
                          </a:stretch>
                        </a:blipFill>
                      </a:tcPr>
                    </a:tc>
                    <a:tc>
                      <a:txBody>
                        <a:bodyPr/>
                        <a:lstStyle/>
                        <a:p>
                          <a:endParaRPr lang="ja-JP"/>
                        </a:p>
                      </a:txBody>
                      <a:tcPr marL="63305" marR="63305" marT="31652" marB="31652">
                        <a:blipFill>
                          <a:blip r:embed="rId11"/>
                          <a:stretch>
                            <a:fillRect l="-402439" t="-3704"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11"/>
                          <a:stretch>
                            <a:fillRect l="-2439" t="-60870" r="-400000" b="-4348"/>
                          </a:stretch>
                        </a:blipFill>
                      </a:tcPr>
                    </a:tc>
                    <a:tc>
                      <a:txBody>
                        <a:bodyPr/>
                        <a:lstStyle/>
                        <a:p>
                          <a:endParaRPr lang="ja-JP"/>
                        </a:p>
                      </a:txBody>
                      <a:tcPr marL="63305" marR="63305" marT="31652" marB="31652" anchor="ctr">
                        <a:blipFill>
                          <a:blip r:embed="rId11"/>
                          <a:stretch>
                            <a:fillRect l="-102439" t="-60870" r="-300000" b="-4348"/>
                          </a:stretch>
                        </a:blipFill>
                      </a:tcPr>
                    </a:tc>
                    <a:tc>
                      <a:txBody>
                        <a:bodyPr/>
                        <a:lstStyle/>
                        <a:p>
                          <a:endParaRPr lang="ja-JP"/>
                        </a:p>
                      </a:txBody>
                      <a:tcPr marL="63305" marR="63305" marT="31652" marB="31652" anchor="ctr">
                        <a:blipFill>
                          <a:blip r:embed="rId11"/>
                          <a:stretch>
                            <a:fillRect l="-202439" t="-60870" r="-200000" b="-4348"/>
                          </a:stretch>
                        </a:blipFill>
                      </a:tcPr>
                    </a:tc>
                    <a:tc>
                      <a:txBody>
                        <a:bodyPr/>
                        <a:lstStyle/>
                        <a:p>
                          <a:endParaRPr lang="ja-JP"/>
                        </a:p>
                      </a:txBody>
                      <a:tcPr marL="63305" marR="63305" marT="31652" marB="31652" anchor="ctr">
                        <a:blipFill>
                          <a:blip r:embed="rId11"/>
                          <a:stretch>
                            <a:fillRect l="-302439" t="-60870" r="-100000" b="-4348"/>
                          </a:stretch>
                        </a:blipFill>
                      </a:tcPr>
                    </a:tc>
                    <a:tc>
                      <a:txBody>
                        <a:bodyPr/>
                        <a:lstStyle/>
                        <a:p>
                          <a:endParaRPr lang="ja-JP"/>
                        </a:p>
                      </a:txBody>
                      <a:tcPr marL="63305" marR="63305" marT="31652" marB="31652" anchor="ctr">
                        <a:blipFill>
                          <a:blip r:embed="rId11"/>
                          <a:stretch>
                            <a:fillRect l="-402439" t="-60870" b="-4348"/>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D90D0EB2-80EF-B747-AF9C-6AE16FABB4F4}"/>
                  </a:ext>
                </a:extLst>
              </p:cNvPr>
              <p:cNvSpPr txBox="1"/>
              <p:nvPr/>
            </p:nvSpPr>
            <p:spPr>
              <a:xfrm>
                <a:off x="5523030" y="3478919"/>
                <a:ext cx="1789271" cy="323230"/>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a:t>
                </a:r>
                <a14:m>
                  <m:oMath xmlns:m="http://schemas.openxmlformats.org/officeDocument/2006/math">
                    <m:r>
                      <a:rPr kumimoji="1" lang="ja-JP" altLang="en-US" sz="1500" b="0" i="1" dirty="0">
                        <a:latin typeface="Cambria Math" panose="02040503050406030204" pitchFamily="18" charset="0"/>
                        <a:ea typeface="Meiryo" charset="-128"/>
                        <a:cs typeface="Meiryo" charset="-128"/>
                      </a:rPr>
                      <m:t>質量</m:t>
                    </m:r>
                    <m:r>
                      <a:rPr kumimoji="1" lang="ja-JP" altLang="en-US" sz="1500" i="1" dirty="0">
                        <a:latin typeface="Cambria Math" panose="02040503050406030204" pitchFamily="18" charset="0"/>
                        <a:ea typeface="Meiryo" charset="-128"/>
                        <a:cs typeface="Meiryo" charset="-128"/>
                      </a:rPr>
                      <m:t>関数</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95" name="テキスト ボックス 94">
                <a:extLst>
                  <a:ext uri="{FF2B5EF4-FFF2-40B4-BE49-F238E27FC236}">
                    <a16:creationId xmlns:a16="http://schemas.microsoft.com/office/drawing/2014/main" id="{D90D0EB2-80EF-B747-AF9C-6AE16FABB4F4}"/>
                  </a:ext>
                </a:extLst>
              </p:cNvPr>
              <p:cNvSpPr txBox="1">
                <a:spLocks noRot="1" noChangeAspect="1" noMove="1" noResize="1" noEditPoints="1" noAdjustHandles="1" noChangeArrowheads="1" noChangeShapeType="1" noTextEdit="1"/>
              </p:cNvSpPr>
              <p:nvPr/>
            </p:nvSpPr>
            <p:spPr>
              <a:xfrm>
                <a:off x="5523030" y="3478919"/>
                <a:ext cx="1789271" cy="323230"/>
              </a:xfrm>
              <a:prstGeom prst="rect">
                <a:avLst/>
              </a:prstGeom>
              <a:blipFill>
                <a:blip r:embed="rId12"/>
                <a:stretch>
                  <a:fillRect t="-3846" b="-192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8360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確率変数の例</a:t>
            </a:r>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sp>
        <p:nvSpPr>
          <p:cNvPr id="12" name="コンテンツ プレースホルダー 2">
            <a:extLst>
              <a:ext uri="{FF2B5EF4-FFF2-40B4-BE49-F238E27FC236}">
                <a16:creationId xmlns:a16="http://schemas.microsoft.com/office/drawing/2014/main" id="{CD414DEE-D447-944D-AB4C-C17EA69D8B56}"/>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600" kern="0">
                <a:latin typeface="メイリオ" panose="020B0604030504040204" pitchFamily="50" charset="-128"/>
                <a:ea typeface="メイリオ" panose="020B0604030504040204" pitchFamily="50" charset="-128"/>
              </a:rPr>
              <a:t>とし、確率変数それぞれの確率を求め、確率質量関数の表を作成してください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B0E72E9-D251-714F-9B61-452A8D13D114}"/>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23030" y="3478919"/>
                <a:ext cx="1789271" cy="323230"/>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a:t>
                </a:r>
                <a14:m>
                  <m:oMath xmlns:m="http://schemas.openxmlformats.org/officeDocument/2006/math">
                    <m:r>
                      <a:rPr kumimoji="1" lang="ja-JP" altLang="en-US" sz="1500" b="0" i="1" dirty="0">
                        <a:latin typeface="Cambria Math" panose="02040503050406030204" pitchFamily="18" charset="0"/>
                        <a:ea typeface="Meiryo" charset="-128"/>
                        <a:cs typeface="Meiryo" charset="-128"/>
                      </a:rPr>
                      <m:t>質量</m:t>
                    </m:r>
                    <m:r>
                      <a:rPr kumimoji="1" lang="ja-JP" altLang="en-US" sz="1500" i="1" dirty="0">
                        <a:latin typeface="Cambria Math" panose="02040503050406030204" pitchFamily="18" charset="0"/>
                        <a:ea typeface="Meiryo" charset="-128"/>
                        <a:cs typeface="Meiryo" charset="-128"/>
                      </a:rPr>
                      <m:t>関数</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23030" y="3478919"/>
                <a:ext cx="1789271" cy="323230"/>
              </a:xfrm>
              <a:prstGeom prst="rect">
                <a:avLst/>
              </a:prstGeom>
              <a:blipFill>
                <a:blip r:embed="rId3"/>
                <a:stretch>
                  <a:fillRect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3" name="表 72">
                <a:extLst>
                  <a:ext uri="{FF2B5EF4-FFF2-40B4-BE49-F238E27FC236}">
                    <a16:creationId xmlns:a16="http://schemas.microsoft.com/office/drawing/2014/main" id="{64C2E52A-7E33-5E40-AA26-A71B0D968DDD}"/>
                  </a:ext>
                </a:extLst>
              </p:cNvPr>
              <p:cNvGraphicFramePr>
                <a:graphicFrameLocks noGrp="1"/>
              </p:cNvGraphicFramePr>
              <p:nvPr>
                <p:extLst>
                  <p:ext uri="{D42A27DB-BD31-4B8C-83A1-F6EECF244321}">
                    <p14:modId xmlns:p14="http://schemas.microsoft.com/office/powerpoint/2010/main" val="1657989247"/>
                  </p:ext>
                </p:extLst>
              </p:nvPr>
            </p:nvGraphicFramePr>
            <p:xfrm>
              <a:off x="5105401" y="241745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3" name="表 72">
                <a:extLst>
                  <a:ext uri="{FF2B5EF4-FFF2-40B4-BE49-F238E27FC236}">
                    <a16:creationId xmlns:a16="http://schemas.microsoft.com/office/drawing/2014/main" id="{64C2E52A-7E33-5E40-AA26-A71B0D968DDD}"/>
                  </a:ext>
                </a:extLst>
              </p:cNvPr>
              <p:cNvGraphicFramePr>
                <a:graphicFrameLocks noGrp="1"/>
              </p:cNvGraphicFramePr>
              <p:nvPr>
                <p:extLst>
                  <p:ext uri="{D42A27DB-BD31-4B8C-83A1-F6EECF244321}">
                    <p14:modId xmlns:p14="http://schemas.microsoft.com/office/powerpoint/2010/main" val="1657989247"/>
                  </p:ext>
                </p:extLst>
              </p:nvPr>
            </p:nvGraphicFramePr>
            <p:xfrm>
              <a:off x="5105401" y="241745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12"/>
                          <a:stretch>
                            <a:fillRect l="-2439" t="-3704" r="-400000" b="-177778"/>
                          </a:stretch>
                        </a:blipFill>
                      </a:tcPr>
                    </a:tc>
                    <a:tc>
                      <a:txBody>
                        <a:bodyPr/>
                        <a:lstStyle/>
                        <a:p>
                          <a:endParaRPr lang="ja-JP"/>
                        </a:p>
                      </a:txBody>
                      <a:tcPr marL="63305" marR="63305" marT="31652" marB="31652">
                        <a:blipFill>
                          <a:blip r:embed="rId12"/>
                          <a:stretch>
                            <a:fillRect l="-102439" t="-3704" r="-300000" b="-177778"/>
                          </a:stretch>
                        </a:blipFill>
                      </a:tcPr>
                    </a:tc>
                    <a:tc>
                      <a:txBody>
                        <a:bodyPr/>
                        <a:lstStyle/>
                        <a:p>
                          <a:endParaRPr lang="ja-JP"/>
                        </a:p>
                      </a:txBody>
                      <a:tcPr marL="63305" marR="63305" marT="31652" marB="31652">
                        <a:blipFill>
                          <a:blip r:embed="rId12"/>
                          <a:stretch>
                            <a:fillRect l="-202439" t="-3704" r="-200000" b="-177778"/>
                          </a:stretch>
                        </a:blipFill>
                      </a:tcPr>
                    </a:tc>
                    <a:tc>
                      <a:txBody>
                        <a:bodyPr/>
                        <a:lstStyle/>
                        <a:p>
                          <a:endParaRPr lang="ja-JP"/>
                        </a:p>
                      </a:txBody>
                      <a:tcPr marL="63305" marR="63305" marT="31652" marB="31652">
                        <a:blipFill>
                          <a:blip r:embed="rId12"/>
                          <a:stretch>
                            <a:fillRect l="-302439" t="-3704" r="-100000" b="-177778"/>
                          </a:stretch>
                        </a:blipFill>
                      </a:tcPr>
                    </a:tc>
                    <a:tc>
                      <a:txBody>
                        <a:bodyPr/>
                        <a:lstStyle/>
                        <a:p>
                          <a:endParaRPr lang="ja-JP"/>
                        </a:p>
                      </a:txBody>
                      <a:tcPr marL="63305" marR="63305" marT="31652" marB="31652">
                        <a:blipFill>
                          <a:blip r:embed="rId12"/>
                          <a:stretch>
                            <a:fillRect l="-402439" t="-3704"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12"/>
                          <a:stretch>
                            <a:fillRect l="-2439" t="-60870" r="-400000" b="-4348"/>
                          </a:stretch>
                        </a:blipFill>
                      </a:tcPr>
                    </a:tc>
                    <a:tc>
                      <a:txBody>
                        <a:bodyPr/>
                        <a:lstStyle/>
                        <a:p>
                          <a:endParaRPr lang="ja-JP"/>
                        </a:p>
                      </a:txBody>
                      <a:tcPr marL="63305" marR="63305" marT="31652" marB="31652" anchor="ctr">
                        <a:blipFill>
                          <a:blip r:embed="rId12"/>
                          <a:stretch>
                            <a:fillRect l="-102439" t="-60870" r="-300000" b="-4348"/>
                          </a:stretch>
                        </a:blipFill>
                      </a:tcPr>
                    </a:tc>
                    <a:tc>
                      <a:txBody>
                        <a:bodyPr/>
                        <a:lstStyle/>
                        <a:p>
                          <a:endParaRPr lang="ja-JP"/>
                        </a:p>
                      </a:txBody>
                      <a:tcPr marL="63305" marR="63305" marT="31652" marB="31652" anchor="ctr">
                        <a:blipFill>
                          <a:blip r:embed="rId12"/>
                          <a:stretch>
                            <a:fillRect l="-202439" t="-60870" r="-200000" b="-4348"/>
                          </a:stretch>
                        </a:blipFill>
                      </a:tcPr>
                    </a:tc>
                    <a:tc>
                      <a:txBody>
                        <a:bodyPr/>
                        <a:lstStyle/>
                        <a:p>
                          <a:endParaRPr lang="ja-JP"/>
                        </a:p>
                      </a:txBody>
                      <a:tcPr marL="63305" marR="63305" marT="31652" marB="31652" anchor="ctr">
                        <a:blipFill>
                          <a:blip r:embed="rId12"/>
                          <a:stretch>
                            <a:fillRect l="-302439" t="-60870" r="-100000" b="-4348"/>
                          </a:stretch>
                        </a:blipFill>
                      </a:tcPr>
                    </a:tc>
                    <a:tc>
                      <a:txBody>
                        <a:bodyPr/>
                        <a:lstStyle/>
                        <a:p>
                          <a:endParaRPr lang="ja-JP"/>
                        </a:p>
                      </a:txBody>
                      <a:tcPr marL="63305" marR="63305" marT="31652" marB="31652" anchor="ctr">
                        <a:blipFill>
                          <a:blip r:embed="rId12"/>
                          <a:stretch>
                            <a:fillRect l="-402439" t="-60870" b="-4348"/>
                          </a:stretch>
                        </a:blipFill>
                      </a:tcPr>
                    </a:tc>
                    <a:extLst>
                      <a:ext uri="{0D108BD9-81ED-4DB2-BD59-A6C34878D82A}">
                        <a16:rowId xmlns:a16="http://schemas.microsoft.com/office/drawing/2014/main" val="10001"/>
                      </a:ext>
                    </a:extLst>
                  </a:tr>
                </a:tbl>
              </a:graphicData>
            </a:graphic>
          </p:graphicFrame>
        </mc:Fallback>
      </mc:AlternateContent>
      <p:cxnSp>
        <p:nvCxnSpPr>
          <p:cNvPr id="74" name="直線コネクタ 73">
            <a:extLst>
              <a:ext uri="{FF2B5EF4-FFF2-40B4-BE49-F238E27FC236}">
                <a16:creationId xmlns:a16="http://schemas.microsoft.com/office/drawing/2014/main" id="{C01A446A-5139-054B-9055-EBA3B59309C4}"/>
              </a:ext>
            </a:extLst>
          </p:cNvPr>
          <p:cNvCxnSpPr>
            <a:cxnSpLocks/>
          </p:cNvCxnSpPr>
          <p:nvPr/>
        </p:nvCxnSpPr>
        <p:spPr>
          <a:xfrm>
            <a:off x="5120980" y="3486150"/>
            <a:ext cx="0" cy="1277098"/>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FA00D23C-8FC9-E24B-8851-54B6D0BB58FF}"/>
              </a:ext>
            </a:extLst>
          </p:cNvPr>
          <p:cNvSpPr txBox="1"/>
          <p:nvPr/>
        </p:nvSpPr>
        <p:spPr>
          <a:xfrm>
            <a:off x="4695124" y="3662955"/>
            <a:ext cx="369332" cy="912720"/>
          </a:xfrm>
          <a:prstGeom prst="rect">
            <a:avLst/>
          </a:prstGeom>
          <a:noFill/>
        </p:spPr>
        <p:txBody>
          <a:bodyPr vert="eaVert" wrap="square" rtlCol="0">
            <a:spAutoFit/>
          </a:bodyPr>
          <a:lstStyle/>
          <a:p>
            <a:r>
              <a:rPr kumimoji="1" lang="ja-JP" altLang="en-US" sz="1200" b="1">
                <a:latin typeface="メイリオ" panose="020B0604030504040204" pitchFamily="50" charset="-128"/>
                <a:ea typeface="メイリオ" panose="020B0604030504040204" pitchFamily="50" charset="-128"/>
              </a:rPr>
              <a:t>確率質量</a:t>
            </a:r>
            <a:endParaRPr kumimoji="1" lang="ja-JP" altLang="en-US" sz="1200" b="1"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76" name="正方形/長方形 75">
                <a:extLst>
                  <a:ext uri="{FF2B5EF4-FFF2-40B4-BE49-F238E27FC236}">
                    <a16:creationId xmlns:a16="http://schemas.microsoft.com/office/drawing/2014/main" id="{4EC0ECD2-107D-EB4B-A344-3DB8F3EF49E9}"/>
                  </a:ext>
                </a:extLst>
              </p:cNvPr>
              <p:cNvSpPr/>
              <p:nvPr/>
            </p:nvSpPr>
            <p:spPr>
              <a:xfrm>
                <a:off x="7529499" y="4616175"/>
                <a:ext cx="34291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oMath>
                  </m:oMathPara>
                </a14:m>
                <a:endParaRPr lang="ja-JP" altLang="en-US" sz="1385" dirty="0"/>
              </a:p>
            </p:txBody>
          </p:sp>
        </mc:Choice>
        <mc:Fallback xmlns="">
          <p:sp>
            <p:nvSpPr>
              <p:cNvPr id="76" name="正方形/長方形 75">
                <a:extLst>
                  <a:ext uri="{FF2B5EF4-FFF2-40B4-BE49-F238E27FC236}">
                    <a16:creationId xmlns:a16="http://schemas.microsoft.com/office/drawing/2014/main" id="{4EC0ECD2-107D-EB4B-A344-3DB8F3EF49E9}"/>
                  </a:ext>
                </a:extLst>
              </p:cNvPr>
              <p:cNvSpPr>
                <a:spLocks noRot="1" noChangeAspect="1" noMove="1" noResize="1" noEditPoints="1" noAdjustHandles="1" noChangeArrowheads="1" noChangeShapeType="1" noTextEdit="1"/>
              </p:cNvSpPr>
              <p:nvPr/>
            </p:nvSpPr>
            <p:spPr>
              <a:xfrm>
                <a:off x="7529499" y="4616175"/>
                <a:ext cx="342914" cy="305468"/>
              </a:xfrm>
              <a:prstGeom prst="rect">
                <a:avLst/>
              </a:prstGeom>
              <a:blipFill>
                <a:blip r:embed="rId13"/>
                <a:stretch>
                  <a:fillRect/>
                </a:stretch>
              </a:blipFill>
            </p:spPr>
            <p:txBody>
              <a:bodyPr/>
              <a:lstStyle/>
              <a:p>
                <a:r>
                  <a:rPr lang="ja-JP" altLang="en-US">
                    <a:noFill/>
                  </a:rPr>
                  <a:t> </a:t>
                </a:r>
              </a:p>
            </p:txBody>
          </p:sp>
        </mc:Fallback>
      </mc:AlternateContent>
      <p:sp>
        <p:nvSpPr>
          <p:cNvPr id="86" name="正方形/長方形 85">
            <a:extLst>
              <a:ext uri="{FF2B5EF4-FFF2-40B4-BE49-F238E27FC236}">
                <a16:creationId xmlns:a16="http://schemas.microsoft.com/office/drawing/2014/main" id="{0031983F-C444-5746-8FF4-A28EF1E3DD38}"/>
              </a:ext>
            </a:extLst>
          </p:cNvPr>
          <p:cNvSpPr/>
          <p:nvPr/>
        </p:nvSpPr>
        <p:spPr bwMode="auto">
          <a:xfrm>
            <a:off x="5429573" y="4492402"/>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87" name="正方形/長方形 86">
            <a:extLst>
              <a:ext uri="{FF2B5EF4-FFF2-40B4-BE49-F238E27FC236}">
                <a16:creationId xmlns:a16="http://schemas.microsoft.com/office/drawing/2014/main" id="{8945D501-549D-1E45-A3F9-C10565FF5FB7}"/>
              </a:ext>
            </a:extLst>
          </p:cNvPr>
          <p:cNvSpPr/>
          <p:nvPr/>
        </p:nvSpPr>
        <p:spPr bwMode="auto">
          <a:xfrm>
            <a:off x="5923124" y="3947319"/>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88" name="正方形/長方形 87">
            <a:extLst>
              <a:ext uri="{FF2B5EF4-FFF2-40B4-BE49-F238E27FC236}">
                <a16:creationId xmlns:a16="http://schemas.microsoft.com/office/drawing/2014/main" id="{1A994A36-CA27-014C-B41A-BC841B665A14}"/>
              </a:ext>
            </a:extLst>
          </p:cNvPr>
          <p:cNvSpPr/>
          <p:nvPr/>
        </p:nvSpPr>
        <p:spPr bwMode="auto">
          <a:xfrm>
            <a:off x="6407089" y="3947319"/>
            <a:ext cx="270000" cy="810000"/>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89" name="正方形/長方形 88">
            <a:extLst>
              <a:ext uri="{FF2B5EF4-FFF2-40B4-BE49-F238E27FC236}">
                <a16:creationId xmlns:a16="http://schemas.microsoft.com/office/drawing/2014/main" id="{4CC74796-FA38-9C4B-BAEB-E9220FE6D84A}"/>
              </a:ext>
            </a:extLst>
          </p:cNvPr>
          <p:cNvSpPr/>
          <p:nvPr/>
        </p:nvSpPr>
        <p:spPr bwMode="auto">
          <a:xfrm>
            <a:off x="6871798" y="4492402"/>
            <a:ext cx="270000" cy="27084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dirty="0">
              <a:cs typeface="Arial" charset="0"/>
            </a:endParaRPr>
          </a:p>
        </p:txBody>
      </p:sp>
      <p:cxnSp>
        <p:nvCxnSpPr>
          <p:cNvPr id="90" name="直線コネクタ 89">
            <a:extLst>
              <a:ext uri="{FF2B5EF4-FFF2-40B4-BE49-F238E27FC236}">
                <a16:creationId xmlns:a16="http://schemas.microsoft.com/office/drawing/2014/main" id="{FF0FAE43-45A3-884F-BDF0-5E0D0271A4D9}"/>
              </a:ext>
            </a:extLst>
          </p:cNvPr>
          <p:cNvCxnSpPr>
            <a:cxnSpLocks/>
          </p:cNvCxnSpPr>
          <p:nvPr/>
        </p:nvCxnSpPr>
        <p:spPr>
          <a:xfrm flipH="1">
            <a:off x="5120980" y="4761814"/>
            <a:ext cx="2400507" cy="3676"/>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B16C9F3A-8A8A-E443-827A-390860CE03E4}"/>
              </a:ext>
            </a:extLst>
          </p:cNvPr>
          <p:cNvSpPr/>
          <p:nvPr/>
        </p:nvSpPr>
        <p:spPr>
          <a:xfrm>
            <a:off x="6858000" y="4754571"/>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3</a:t>
            </a:r>
            <a:endParaRPr lang="ja-JP" altLang="en-US" sz="1385" dirty="0"/>
          </a:p>
        </p:txBody>
      </p:sp>
      <p:sp>
        <p:nvSpPr>
          <p:cNvPr id="92" name="正方形/長方形 91">
            <a:extLst>
              <a:ext uri="{FF2B5EF4-FFF2-40B4-BE49-F238E27FC236}">
                <a16:creationId xmlns:a16="http://schemas.microsoft.com/office/drawing/2014/main" id="{A17F2588-F471-6F41-BDFC-CD6DB6A3B13B}"/>
              </a:ext>
            </a:extLst>
          </p:cNvPr>
          <p:cNvSpPr/>
          <p:nvPr/>
        </p:nvSpPr>
        <p:spPr>
          <a:xfrm>
            <a:off x="6394452" y="4776486"/>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2</a:t>
            </a:r>
            <a:endParaRPr lang="ja-JP" altLang="en-US" sz="1385" dirty="0"/>
          </a:p>
        </p:txBody>
      </p:sp>
      <p:sp>
        <p:nvSpPr>
          <p:cNvPr id="93" name="正方形/長方形 92">
            <a:extLst>
              <a:ext uri="{FF2B5EF4-FFF2-40B4-BE49-F238E27FC236}">
                <a16:creationId xmlns:a16="http://schemas.microsoft.com/office/drawing/2014/main" id="{8FACD005-9179-7040-A297-A8A02CEC0A18}"/>
              </a:ext>
            </a:extLst>
          </p:cNvPr>
          <p:cNvSpPr/>
          <p:nvPr/>
        </p:nvSpPr>
        <p:spPr>
          <a:xfrm>
            <a:off x="5900470" y="4780882"/>
            <a:ext cx="295274" cy="305468"/>
          </a:xfrm>
          <a:prstGeom prst="rect">
            <a:avLst/>
          </a:prstGeom>
        </p:spPr>
        <p:txBody>
          <a:bodyPr wrap="none">
            <a:spAutoFit/>
          </a:bodyPr>
          <a:lstStyle/>
          <a:p>
            <a:r>
              <a:rPr lang="en-US" altLang="ja-JP" sz="1385">
                <a:latin typeface="メイリオ" panose="020B0604030504040204" pitchFamily="50" charset="-128"/>
                <a:ea typeface="メイリオ" panose="020B0604030504040204" pitchFamily="50" charset="-128"/>
              </a:rPr>
              <a:t>1</a:t>
            </a:r>
            <a:endParaRPr lang="ja-JP" altLang="en-US" sz="1385" dirty="0"/>
          </a:p>
        </p:txBody>
      </p:sp>
      <p:sp>
        <p:nvSpPr>
          <p:cNvPr id="94" name="正方形/長方形 93">
            <a:extLst>
              <a:ext uri="{FF2B5EF4-FFF2-40B4-BE49-F238E27FC236}">
                <a16:creationId xmlns:a16="http://schemas.microsoft.com/office/drawing/2014/main" id="{4F8C40D4-69AB-4243-8635-175F1258B786}"/>
              </a:ext>
            </a:extLst>
          </p:cNvPr>
          <p:cNvSpPr/>
          <p:nvPr/>
        </p:nvSpPr>
        <p:spPr>
          <a:xfrm>
            <a:off x="5406489" y="4769506"/>
            <a:ext cx="295274" cy="305468"/>
          </a:xfrm>
          <a:prstGeom prst="rect">
            <a:avLst/>
          </a:prstGeom>
        </p:spPr>
        <p:txBody>
          <a:bodyPr wrap="none">
            <a:spAutoFit/>
          </a:bodyPr>
          <a:lstStyle/>
          <a:p>
            <a:r>
              <a:rPr lang="en-US" altLang="ja-JP" sz="1385" dirty="0">
                <a:latin typeface="メイリオ" panose="020B0604030504040204" pitchFamily="50" charset="-128"/>
                <a:ea typeface="メイリオ" panose="020B0604030504040204" pitchFamily="50" charset="-128"/>
              </a:rPr>
              <a:t>0</a:t>
            </a:r>
            <a:endParaRPr lang="ja-JP" altLang="en-US" sz="1385" dirty="0"/>
          </a:p>
        </p:txBody>
      </p:sp>
    </p:spTree>
    <p:extLst>
      <p:ext uri="{BB962C8B-B14F-4D97-AF65-F5344CB8AC3E}">
        <p14:creationId xmlns:p14="http://schemas.microsoft.com/office/powerpoint/2010/main" val="70021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sp>
        <p:nvSpPr>
          <p:cNvPr id="3" name="コンテンツ プレースホルダー 2"/>
          <p:cNvSpPr>
            <a:spLocks noGrp="1"/>
          </p:cNvSpPr>
          <p:nvPr>
            <p:ph idx="1"/>
          </p:nvPr>
        </p:nvSpPr>
        <p:spPr>
          <a:xfrm>
            <a:off x="1618233" y="1072423"/>
            <a:ext cx="6198577" cy="607057"/>
          </a:xfrm>
        </p:spPr>
        <p:txBody>
          <a:bodyPr/>
          <a:lstStyle/>
          <a:p>
            <a:pPr marL="0" indent="0">
              <a:buNone/>
            </a:pPr>
            <a:r>
              <a:rPr kumimoji="1" lang="ja-JP" altLang="en-US" b="1" dirty="0">
                <a:latin typeface="メイリオ" panose="020B0604030504040204" pitchFamily="50" charset="-128"/>
                <a:ea typeface="メイリオ" panose="020B0604030504040204" pitchFamily="50" charset="-128"/>
              </a:rPr>
              <a:t>・コイン投げの結果集計</a:t>
            </a:r>
          </a:p>
        </p:txBody>
      </p:sp>
      <p:graphicFrame>
        <p:nvGraphicFramePr>
          <p:cNvPr id="8" name="表 7"/>
          <p:cNvGraphicFramePr>
            <a:graphicFrameLocks noGrp="1"/>
          </p:cNvGraphicFramePr>
          <p:nvPr/>
        </p:nvGraphicFramePr>
        <p:xfrm>
          <a:off x="2026628" y="1508294"/>
          <a:ext cx="4572000" cy="638907"/>
        </p:xfrm>
        <a:graphic>
          <a:graphicData uri="http://schemas.openxmlformats.org/drawingml/2006/table">
            <a:tbl>
              <a:tblPr firstRow="1" bandRow="1">
                <a:tableStyleId>{2A488322-F2BA-4B5B-9748-0D474271808F}</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316523">
                <a:tc>
                  <a:txBody>
                    <a:bodyPr/>
                    <a:lstStyle/>
                    <a:p>
                      <a:pPr algn="ctr"/>
                      <a:r>
                        <a:rPr kumimoji="1" lang="ja-JP" altLang="en-US" sz="1500" dirty="0">
                          <a:latin typeface="Meiryo" charset="-128"/>
                          <a:ea typeface="Meiryo" charset="-128"/>
                          <a:cs typeface="Meiryo" charset="-128"/>
                        </a:rPr>
                        <a:t>１回目</a:t>
                      </a:r>
                    </a:p>
                  </a:txBody>
                  <a:tcPr marL="63305" marR="63305" marT="31652" marB="31652">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500" dirty="0">
                          <a:latin typeface="Meiryo" charset="-128"/>
                          <a:ea typeface="Meiryo" charset="-128"/>
                          <a:cs typeface="Meiryo" charset="-128"/>
                        </a:rPr>
                        <a:t>２回目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３回目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４回目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５回目</a:t>
                      </a:r>
                    </a:p>
                  </a:txBody>
                  <a:tcPr marL="63305" marR="63305" marT="31652" marB="31652">
                    <a:solidFill>
                      <a:srgbClr val="0070C0"/>
                    </a:solidFill>
                  </a:tcPr>
                </a:tc>
                <a:tc>
                  <a:txBody>
                    <a:bodyPr/>
                    <a:lstStyle/>
                    <a:p>
                      <a:pPr algn="ctr"/>
                      <a:r>
                        <a:rPr kumimoji="1" lang="ja-JP" altLang="en-US" sz="1500" dirty="0">
                          <a:latin typeface="Meiryo" charset="-128"/>
                          <a:ea typeface="Meiryo" charset="-128"/>
                          <a:cs typeface="Meiryo" charset="-128"/>
                        </a:rPr>
                        <a:t>６回目</a:t>
                      </a:r>
                    </a:p>
                  </a:txBody>
                  <a:tcPr marL="63305" marR="63305" marT="31652" marB="31652">
                    <a:solidFill>
                      <a:srgbClr val="0070C0"/>
                    </a:solidFill>
                  </a:tcPr>
                </a:tc>
                <a:extLst>
                  <a:ext uri="{0D108BD9-81ED-4DB2-BD59-A6C34878D82A}">
                    <a16:rowId xmlns:a16="http://schemas.microsoft.com/office/drawing/2014/main" val="10000"/>
                  </a:ext>
                </a:extLst>
              </a:tr>
              <a:tr h="316523">
                <a:tc>
                  <a:txBody>
                    <a:bodyPr/>
                    <a:lstStyle/>
                    <a:p>
                      <a:pPr algn="ctr"/>
                      <a:r>
                        <a:rPr kumimoji="1" lang="ja-JP" altLang="en-US" sz="1700" dirty="0">
                          <a:latin typeface="Meiryo" charset="-128"/>
                          <a:ea typeface="Meiryo" charset="-128"/>
                          <a:cs typeface="Meiryo" charset="-128"/>
                        </a:rPr>
                        <a:t>表</a:t>
                      </a:r>
                    </a:p>
                  </a:txBody>
                  <a:tcPr marL="63305" marR="63305" marT="31652" marB="31652"/>
                </a:tc>
                <a:tc>
                  <a:txBody>
                    <a:bodyPr/>
                    <a:lstStyle/>
                    <a:p>
                      <a:pPr algn="ctr"/>
                      <a:r>
                        <a:rPr kumimoji="1" lang="ja-JP" altLang="en-US" sz="1700" dirty="0">
                          <a:latin typeface="Meiryo" charset="-128"/>
                          <a:ea typeface="Meiryo" charset="-128"/>
                          <a:cs typeface="Meiryo" charset="-128"/>
                        </a:rPr>
                        <a:t>裏</a:t>
                      </a:r>
                    </a:p>
                  </a:txBody>
                  <a:tcPr marL="63305" marR="63305" marT="31652" marB="31652"/>
                </a:tc>
                <a:tc>
                  <a:txBody>
                    <a:bodyPr/>
                    <a:lstStyle/>
                    <a:p>
                      <a:pPr algn="ctr"/>
                      <a:r>
                        <a:rPr kumimoji="1" lang="ja-JP" altLang="en-US" sz="1700" dirty="0">
                          <a:latin typeface="Meiryo" charset="-128"/>
                          <a:ea typeface="Meiryo" charset="-128"/>
                          <a:cs typeface="Meiryo" charset="-128"/>
                        </a:rPr>
                        <a:t>表</a:t>
                      </a:r>
                    </a:p>
                  </a:txBody>
                  <a:tcPr marL="63305" marR="63305" marT="31652" marB="31652"/>
                </a:tc>
                <a:tc>
                  <a:txBody>
                    <a:bodyPr/>
                    <a:lstStyle/>
                    <a:p>
                      <a:pPr algn="ctr"/>
                      <a:r>
                        <a:rPr kumimoji="1" lang="ja-JP" altLang="en-US" sz="1700" dirty="0">
                          <a:latin typeface="Meiryo" charset="-128"/>
                          <a:ea typeface="Meiryo" charset="-128"/>
                          <a:cs typeface="Meiryo" charset="-128"/>
                        </a:rPr>
                        <a:t>表</a:t>
                      </a:r>
                    </a:p>
                  </a:txBody>
                  <a:tcPr marL="63305" marR="63305" marT="31652" marB="31652"/>
                </a:tc>
                <a:tc>
                  <a:txBody>
                    <a:bodyPr/>
                    <a:lstStyle/>
                    <a:p>
                      <a:pPr algn="ctr"/>
                      <a:r>
                        <a:rPr kumimoji="1" lang="ja-JP" altLang="en-US" sz="1700" dirty="0">
                          <a:latin typeface="Meiryo" charset="-128"/>
                          <a:ea typeface="Meiryo" charset="-128"/>
                          <a:cs typeface="Meiryo" charset="-128"/>
                        </a:rPr>
                        <a:t>裏</a:t>
                      </a:r>
                    </a:p>
                  </a:txBody>
                  <a:tcPr marL="63305" marR="63305" marT="31652" marB="31652"/>
                </a:tc>
                <a:tc>
                  <a:txBody>
                    <a:bodyPr/>
                    <a:lstStyle/>
                    <a:p>
                      <a:pPr algn="ctr"/>
                      <a:r>
                        <a:rPr kumimoji="1" lang="ja-JP" altLang="en-US" sz="1700" dirty="0">
                          <a:latin typeface="Meiryo" charset="-128"/>
                          <a:ea typeface="Meiryo" charset="-128"/>
                          <a:cs typeface="Meiryo" charset="-128"/>
                        </a:rPr>
                        <a:t>裏</a:t>
                      </a:r>
                    </a:p>
                  </a:txBody>
                  <a:tcPr marL="63305" marR="63305" marT="31652" marB="31652"/>
                </a:tc>
                <a:extLst>
                  <a:ext uri="{0D108BD9-81ED-4DB2-BD59-A6C34878D82A}">
                    <a16:rowId xmlns:a16="http://schemas.microsoft.com/office/drawing/2014/main" val="10001"/>
                  </a:ext>
                </a:extLst>
              </a:tr>
            </a:tbl>
          </a:graphicData>
        </a:graphic>
      </p:graphicFrame>
      <p:grpSp>
        <p:nvGrpSpPr>
          <p:cNvPr id="6" name="グループ化 5">
            <a:extLst>
              <a:ext uri="{FF2B5EF4-FFF2-40B4-BE49-F238E27FC236}">
                <a16:creationId xmlns:a16="http://schemas.microsoft.com/office/drawing/2014/main" id="{2367253C-198D-D443-934D-093E421E83DD}"/>
              </a:ext>
            </a:extLst>
          </p:cNvPr>
          <p:cNvGrpSpPr/>
          <p:nvPr/>
        </p:nvGrpSpPr>
        <p:grpSpPr>
          <a:xfrm>
            <a:off x="2416954" y="2388023"/>
            <a:ext cx="4235455" cy="1210325"/>
            <a:chOff x="1840155" y="3163614"/>
            <a:chExt cx="6117879" cy="1748247"/>
          </a:xfrm>
        </p:grpSpPr>
        <p:sp>
          <p:nvSpPr>
            <p:cNvPr id="9" name="下矢印 8"/>
            <p:cNvSpPr/>
            <p:nvPr/>
          </p:nvSpPr>
          <p:spPr>
            <a:xfrm>
              <a:off x="4058398" y="3163614"/>
              <a:ext cx="1039906" cy="736849"/>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0" name="テキスト ボックス 9"/>
            <p:cNvSpPr txBox="1"/>
            <p:nvPr/>
          </p:nvSpPr>
          <p:spPr>
            <a:xfrm>
              <a:off x="1840155" y="4040140"/>
              <a:ext cx="6117879" cy="871721"/>
            </a:xfrm>
            <a:prstGeom prst="rect">
              <a:avLst/>
            </a:prstGeom>
            <a:noFill/>
          </p:spPr>
          <p:txBody>
            <a:bodyPr wrap="none" rtlCol="0">
              <a:spAutoFit/>
            </a:bodyPr>
            <a:lstStyle/>
            <a:p>
              <a:pPr algn="l"/>
              <a:r>
                <a:rPr lang="ja-JP" altLang="en-US" sz="1661" dirty="0">
                  <a:latin typeface="メイリオ" panose="020B0604030504040204" pitchFamily="50" charset="-128"/>
                  <a:ea typeface="メイリオ" panose="020B0604030504040204" pitchFamily="50" charset="-128"/>
                </a:rPr>
                <a:t>結果は質的（数値でない）データのため、</a:t>
              </a:r>
              <a:endParaRPr lang="en-US" altLang="ja-JP" sz="1661" dirty="0">
                <a:latin typeface="メイリオ" panose="020B0604030504040204" pitchFamily="50" charset="-128"/>
                <a:ea typeface="メイリオ" panose="020B0604030504040204" pitchFamily="50" charset="-128"/>
              </a:endParaRPr>
            </a:p>
            <a:p>
              <a:pPr algn="l"/>
              <a:r>
                <a:rPr lang="ja-JP" altLang="en-US" sz="1661" dirty="0">
                  <a:latin typeface="メイリオ" panose="020B0604030504040204" pitchFamily="50" charset="-128"/>
                  <a:ea typeface="メイリオ" panose="020B0604030504040204" pitchFamily="50" charset="-128"/>
                </a:rPr>
                <a:t>平均や分散などが計算できない</a:t>
              </a:r>
              <a:endParaRPr kumimoji="1" lang="ja-JP" altLang="en-US" sz="1661" dirty="0">
                <a:latin typeface="メイリオ" panose="020B0604030504040204" pitchFamily="50" charset="-128"/>
                <a:ea typeface="メイリオ" panose="020B0604030504040204" pitchFamily="50" charset="-128"/>
              </a:endParaRPr>
            </a:p>
          </p:txBody>
        </p:sp>
      </p:grpSp>
      <p:grpSp>
        <p:nvGrpSpPr>
          <p:cNvPr id="7" name="グループ化 6">
            <a:extLst>
              <a:ext uri="{FF2B5EF4-FFF2-40B4-BE49-F238E27FC236}">
                <a16:creationId xmlns:a16="http://schemas.microsoft.com/office/drawing/2014/main" id="{E6DE8959-0F12-884B-9B78-94670960C19B}"/>
              </a:ext>
            </a:extLst>
          </p:cNvPr>
          <p:cNvGrpSpPr/>
          <p:nvPr/>
        </p:nvGrpSpPr>
        <p:grpSpPr>
          <a:xfrm>
            <a:off x="3580695" y="3672095"/>
            <a:ext cx="1463863" cy="1068472"/>
            <a:chOff x="3521114" y="5018383"/>
            <a:chExt cx="2114467" cy="1543347"/>
          </a:xfrm>
        </p:grpSpPr>
        <p:sp>
          <p:nvSpPr>
            <p:cNvPr id="19" name="下矢印 18"/>
            <p:cNvSpPr/>
            <p:nvPr/>
          </p:nvSpPr>
          <p:spPr>
            <a:xfrm>
              <a:off x="4058398" y="5018383"/>
              <a:ext cx="1039906" cy="79243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a:p>
          </p:txBody>
        </p:sp>
        <p:sp>
          <p:nvSpPr>
            <p:cNvPr id="11" name="テキスト ボックス 10"/>
            <p:cNvSpPr txBox="1"/>
            <p:nvPr/>
          </p:nvSpPr>
          <p:spPr>
            <a:xfrm>
              <a:off x="3521114" y="6059185"/>
              <a:ext cx="2114467" cy="502545"/>
            </a:xfrm>
            <a:prstGeom prst="rect">
              <a:avLst/>
            </a:prstGeom>
            <a:noFill/>
          </p:spPr>
          <p:txBody>
            <a:bodyPr wrap="none" rtlCol="0">
              <a:spAutoFit/>
            </a:bodyPr>
            <a:lstStyle/>
            <a:p>
              <a:r>
                <a:rPr lang="ja-JP" altLang="en-US" sz="1661" b="1" dirty="0">
                  <a:solidFill>
                    <a:srgbClr val="FF0000"/>
                  </a:solidFill>
                  <a:latin typeface="メイリオ" panose="020B0604030504040204" pitchFamily="50" charset="-128"/>
                  <a:ea typeface="メイリオ" panose="020B0604030504040204" pitchFamily="50" charset="-128"/>
                </a:rPr>
                <a:t>数値化したい</a:t>
              </a:r>
              <a:endParaRPr kumimoji="1" lang="ja-JP" altLang="en-US" sz="1661" b="1" dirty="0">
                <a:solidFill>
                  <a:srgbClr val="FF0000"/>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397207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確率質量関数</a:t>
            </a:r>
          </a:p>
        </p:txBody>
      </p:sp>
      <p:sp>
        <p:nvSpPr>
          <p:cNvPr id="6" name="コンテンツ プレースホルダー 2"/>
          <p:cNvSpPr>
            <a:spLocks noGrp="1"/>
          </p:cNvSpPr>
          <p:nvPr>
            <p:ph idx="1"/>
          </p:nvPr>
        </p:nvSpPr>
        <p:spPr>
          <a:xfrm>
            <a:off x="1752600" y="1167485"/>
            <a:ext cx="6013390" cy="582232"/>
          </a:xfrm>
        </p:spPr>
        <p:txBody>
          <a:bodyPr/>
          <a:lstStyle/>
          <a:p>
            <a:pPr marL="0" indent="0">
              <a:buNone/>
            </a:pPr>
            <a:r>
              <a:rPr kumimoji="1" lang="ja-JP" altLang="en-US" dirty="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a:latin typeface="メイリオ" panose="020B0604030504040204" pitchFamily="50" charset="-128"/>
                <a:ea typeface="メイリオ" panose="020B0604030504040204" pitchFamily="50" charset="-128"/>
              </a:rPr>
              <a:t>とする確率質量関数　</a:t>
            </a:r>
            <a:endParaRPr kumimoji="1" lang="ja-JP" altLang="en-US"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CE55620F-2747-5548-869F-85E8E1AC3EFC}"/>
                  </a:ext>
                </a:extLst>
              </p:cNvPr>
              <p:cNvGraphicFramePr>
                <a:graphicFrameLocks noGrp="1"/>
              </p:cNvGraphicFramePr>
              <p:nvPr>
                <p:extLst>
                  <p:ext uri="{D42A27DB-BD31-4B8C-83A1-F6EECF244321}">
                    <p14:modId xmlns:p14="http://schemas.microsoft.com/office/powerpoint/2010/main" val="3724843363"/>
                  </p:ext>
                </p:extLst>
              </p:nvPr>
            </p:nvGraphicFramePr>
            <p:xfrm>
              <a:off x="3200400" y="1870775"/>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 name="表 6">
                <a:extLst>
                  <a:ext uri="{FF2B5EF4-FFF2-40B4-BE49-F238E27FC236}">
                    <a16:creationId xmlns:a16="http://schemas.microsoft.com/office/drawing/2014/main" id="{CE55620F-2747-5548-869F-85E8E1AC3EFC}"/>
                  </a:ext>
                </a:extLst>
              </p:cNvPr>
              <p:cNvGraphicFramePr>
                <a:graphicFrameLocks noGrp="1"/>
              </p:cNvGraphicFramePr>
              <p:nvPr>
                <p:extLst>
                  <p:ext uri="{D42A27DB-BD31-4B8C-83A1-F6EECF244321}">
                    <p14:modId xmlns:p14="http://schemas.microsoft.com/office/powerpoint/2010/main" val="3724843363"/>
                  </p:ext>
                </p:extLst>
              </p:nvPr>
            </p:nvGraphicFramePr>
            <p:xfrm>
              <a:off x="3200400" y="1870775"/>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3"/>
                          <a:stretch>
                            <a:fillRect t="-7407" r="-400000" b="-177778"/>
                          </a:stretch>
                        </a:blipFill>
                      </a:tcPr>
                    </a:tc>
                    <a:tc>
                      <a:txBody>
                        <a:bodyPr/>
                        <a:lstStyle/>
                        <a:p>
                          <a:endParaRPr lang="ja-JP"/>
                        </a:p>
                      </a:txBody>
                      <a:tcPr marL="63305" marR="63305" marT="31652" marB="31652">
                        <a:blipFill>
                          <a:blip r:embed="rId3"/>
                          <a:stretch>
                            <a:fillRect l="-100000" t="-7407" r="-300000" b="-177778"/>
                          </a:stretch>
                        </a:blipFill>
                      </a:tcPr>
                    </a:tc>
                    <a:tc>
                      <a:txBody>
                        <a:bodyPr/>
                        <a:lstStyle/>
                        <a:p>
                          <a:endParaRPr lang="ja-JP"/>
                        </a:p>
                      </a:txBody>
                      <a:tcPr marL="63305" marR="63305" marT="31652" marB="31652">
                        <a:blipFill>
                          <a:blip r:embed="rId3"/>
                          <a:stretch>
                            <a:fillRect l="-205000" t="-7407" r="-207500" b="-177778"/>
                          </a:stretch>
                        </a:blipFill>
                      </a:tcPr>
                    </a:tc>
                    <a:tc>
                      <a:txBody>
                        <a:bodyPr/>
                        <a:lstStyle/>
                        <a:p>
                          <a:endParaRPr lang="ja-JP"/>
                        </a:p>
                      </a:txBody>
                      <a:tcPr marL="63305" marR="63305" marT="31652" marB="31652">
                        <a:blipFill>
                          <a:blip r:embed="rId3"/>
                          <a:stretch>
                            <a:fillRect l="-297561" t="-7407" r="-102439" b="-177778"/>
                          </a:stretch>
                        </a:blipFill>
                      </a:tcPr>
                    </a:tc>
                    <a:tc>
                      <a:txBody>
                        <a:bodyPr/>
                        <a:lstStyle/>
                        <a:p>
                          <a:endParaRPr lang="ja-JP"/>
                        </a:p>
                      </a:txBody>
                      <a:tcPr marL="63305" marR="63305" marT="31652" marB="31652">
                        <a:blipFill>
                          <a:blip r:embed="rId3"/>
                          <a:stretch>
                            <a:fillRect l="-397561" t="-7407" r="-2439"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3"/>
                          <a:stretch>
                            <a:fillRect t="-63043" r="-400000" b="-4348"/>
                          </a:stretch>
                        </a:blipFill>
                      </a:tcPr>
                    </a:tc>
                    <a:tc>
                      <a:txBody>
                        <a:bodyPr/>
                        <a:lstStyle/>
                        <a:p>
                          <a:endParaRPr lang="ja-JP"/>
                        </a:p>
                      </a:txBody>
                      <a:tcPr marL="63305" marR="63305" marT="31652" marB="31652" anchor="ctr">
                        <a:blipFill>
                          <a:blip r:embed="rId3"/>
                          <a:stretch>
                            <a:fillRect l="-100000" t="-63043" r="-300000" b="-4348"/>
                          </a:stretch>
                        </a:blipFill>
                      </a:tcPr>
                    </a:tc>
                    <a:tc>
                      <a:txBody>
                        <a:bodyPr/>
                        <a:lstStyle/>
                        <a:p>
                          <a:endParaRPr lang="ja-JP"/>
                        </a:p>
                      </a:txBody>
                      <a:tcPr marL="63305" marR="63305" marT="31652" marB="31652" anchor="ctr">
                        <a:blipFill>
                          <a:blip r:embed="rId3"/>
                          <a:stretch>
                            <a:fillRect l="-205000" t="-63043" r="-207500" b="-4348"/>
                          </a:stretch>
                        </a:blipFill>
                      </a:tcPr>
                    </a:tc>
                    <a:tc>
                      <a:txBody>
                        <a:bodyPr/>
                        <a:lstStyle/>
                        <a:p>
                          <a:endParaRPr lang="ja-JP"/>
                        </a:p>
                      </a:txBody>
                      <a:tcPr marL="63305" marR="63305" marT="31652" marB="31652" anchor="ctr">
                        <a:blipFill>
                          <a:blip r:embed="rId3"/>
                          <a:stretch>
                            <a:fillRect l="-297561" t="-63043" r="-102439" b="-4348"/>
                          </a:stretch>
                        </a:blipFill>
                      </a:tcPr>
                    </a:tc>
                    <a:tc>
                      <a:txBody>
                        <a:bodyPr/>
                        <a:lstStyle/>
                        <a:p>
                          <a:endParaRPr lang="ja-JP"/>
                        </a:p>
                      </a:txBody>
                      <a:tcPr marL="63305" marR="63305" marT="31652" marB="31652" anchor="ctr">
                        <a:blipFill>
                          <a:blip r:embed="rId3"/>
                          <a:stretch>
                            <a:fillRect l="-397561" t="-63043" r="-2439" b="-4348"/>
                          </a:stretch>
                        </a:blip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1922985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確率質量関数</a:t>
            </a:r>
          </a:p>
        </p:txBody>
      </p:sp>
      <p:sp>
        <p:nvSpPr>
          <p:cNvPr id="8" name="コンテンツ プレースホルダー 2"/>
          <p:cNvSpPr txBox="1">
            <a:spLocks/>
          </p:cNvSpPr>
          <p:nvPr/>
        </p:nvSpPr>
        <p:spPr>
          <a:xfrm>
            <a:off x="1566681" y="2895273"/>
            <a:ext cx="6198577" cy="582232"/>
          </a:xfrm>
          <a:prstGeom prst="rect">
            <a:avLst/>
          </a:prstGeom>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t>表が２回以上出る確率は？　</a:t>
            </a:r>
          </a:p>
        </p:txBody>
      </p:sp>
      <mc:AlternateContent xmlns:mc="http://schemas.openxmlformats.org/markup-compatibility/2006" xmlns:a14="http://schemas.microsoft.com/office/drawing/2010/main">
        <mc:Choice Requires="a14">
          <p:sp>
            <p:nvSpPr>
              <p:cNvPr id="9" name="テキスト ボックス 8"/>
              <p:cNvSpPr txBox="1"/>
              <p:nvPr/>
            </p:nvSpPr>
            <p:spPr>
              <a:xfrm>
                <a:off x="3905729" y="3101216"/>
                <a:ext cx="1590820" cy="577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charset="0"/>
                          <a:ea typeface="メイリオ" panose="020B0604030504040204" pitchFamily="50" charset="-128"/>
                        </a:rPr>
                        <m:t>𝑃</m:t>
                      </m:r>
                      <m:d>
                        <m:dPr>
                          <m:ctrlPr>
                            <a:rPr kumimoji="1" lang="en-US" altLang="ja-JP" i="1">
                              <a:latin typeface="Cambria Math" panose="02040503050406030204" pitchFamily="18" charset="0"/>
                              <a:ea typeface="メイリオ" panose="020B0604030504040204" pitchFamily="50" charset="-128"/>
                            </a:rPr>
                          </m:ctrlPr>
                        </m:dPr>
                        <m:e>
                          <m:r>
                            <a:rPr kumimoji="1" lang="en-US" altLang="ja-JP" i="1">
                              <a:latin typeface="Cambria Math" charset="0"/>
                              <a:ea typeface="メイリオ" panose="020B0604030504040204" pitchFamily="50" charset="-128"/>
                            </a:rPr>
                            <m:t>𝑋</m:t>
                          </m:r>
                          <m:r>
                            <a:rPr kumimoji="1" lang="en-US" altLang="ja-JP" i="1">
                              <a:latin typeface="Cambria Math" charset="0"/>
                              <a:ea typeface="Cambria Math" charset="0"/>
                              <a:cs typeface="Cambria Math" charset="0"/>
                            </a:rPr>
                            <m:t>≥2</m:t>
                          </m:r>
                        </m:e>
                      </m:d>
                      <m:r>
                        <a:rPr kumimoji="1" lang="en-US" altLang="ja-JP" i="1">
                          <a:latin typeface="Cambria Math" charset="0"/>
                          <a:ea typeface="メイリオ" panose="020B0604030504040204" pitchFamily="50" charset="-128"/>
                        </a:rPr>
                        <m:t>=</m:t>
                      </m:r>
                      <m:f>
                        <m:fPr>
                          <m:ctrlPr>
                            <a:rPr kumimoji="1" lang="mr-IN" altLang="ja-JP" i="1">
                              <a:latin typeface="Cambria Math" panose="02040503050406030204" pitchFamily="18" charset="0"/>
                              <a:ea typeface="メイリオ" panose="020B0604030504040204" pitchFamily="50" charset="-128"/>
                            </a:rPr>
                          </m:ctrlPr>
                        </m:fPr>
                        <m:num>
                          <m:r>
                            <a:rPr kumimoji="1" lang="en-US" altLang="ja-JP" i="1">
                              <a:latin typeface="Cambria Math" charset="0"/>
                              <a:ea typeface="メイリオ" panose="020B0604030504040204" pitchFamily="50" charset="-128"/>
                            </a:rPr>
                            <m:t>4</m:t>
                          </m:r>
                        </m:num>
                        <m:den>
                          <m:r>
                            <a:rPr kumimoji="1" lang="en-US" altLang="ja-JP" i="1">
                              <a:latin typeface="Cambria Math" charset="0"/>
                              <a:ea typeface="メイリオ" panose="020B0604030504040204" pitchFamily="50" charset="-128"/>
                            </a:rPr>
                            <m:t>8</m:t>
                          </m:r>
                        </m:den>
                      </m:f>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905729" y="3101216"/>
                <a:ext cx="1590820" cy="577146"/>
              </a:xfrm>
              <a:prstGeom prst="rect">
                <a:avLst/>
              </a:prstGeom>
              <a:blipFill>
                <a:blip r:embed="rId3"/>
                <a:stretch>
                  <a:fillRect l="-4762" b="-10638"/>
                </a:stretch>
              </a:blipFill>
            </p:spPr>
            <p:txBody>
              <a:bodyPr/>
              <a:lstStyle/>
              <a:p>
                <a:r>
                  <a:rPr lang="ja-JP" altLang="en-US">
                    <a:noFill/>
                  </a:rPr>
                  <a:t> </a:t>
                </a:r>
              </a:p>
            </p:txBody>
          </p:sp>
        </mc:Fallback>
      </mc:AlternateContent>
      <p:sp>
        <p:nvSpPr>
          <p:cNvPr id="5" name="コンテンツ プレースホルダー 4">
            <a:extLst>
              <a:ext uri="{FF2B5EF4-FFF2-40B4-BE49-F238E27FC236}">
                <a16:creationId xmlns:a16="http://schemas.microsoft.com/office/drawing/2014/main" id="{0913D630-26F0-6647-9C1D-D397C833AC13}"/>
              </a:ext>
            </a:extLst>
          </p:cNvPr>
          <p:cNvSpPr>
            <a:spLocks noGrp="1"/>
          </p:cNvSpPr>
          <p:nvPr>
            <p:ph idx="1"/>
          </p:nvPr>
        </p:nvSpPr>
        <p:spPr/>
        <p:txBody>
          <a:bodyPr/>
          <a:lstStyle/>
          <a:p>
            <a:endParaRPr lang="ja-JP" altLang="en-US"/>
          </a:p>
        </p:txBody>
      </p:sp>
      <p:sp>
        <p:nvSpPr>
          <p:cNvPr id="11" name="コンテンツ プレースホルダー 2">
            <a:extLst>
              <a:ext uri="{FF2B5EF4-FFF2-40B4-BE49-F238E27FC236}">
                <a16:creationId xmlns:a16="http://schemas.microsoft.com/office/drawing/2014/main" id="{CCC2198F-CD10-E342-9B9C-AF6CA54CC90C}"/>
              </a:ext>
            </a:extLst>
          </p:cNvPr>
          <p:cNvSpPr txBox="1">
            <a:spLocks/>
          </p:cNvSpPr>
          <p:nvPr/>
        </p:nvSpPr>
        <p:spPr>
          <a:xfrm>
            <a:off x="1752600" y="1167485"/>
            <a:ext cx="6013390" cy="582232"/>
          </a:xfrm>
        </p:spPr>
        <p:txBody>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8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800" kern="0">
                <a:latin typeface="メイリオ" panose="020B0604030504040204" pitchFamily="50" charset="-128"/>
                <a:ea typeface="メイリオ" panose="020B0604030504040204" pitchFamily="50" charset="-128"/>
              </a:rPr>
              <a:t>とする確率質量関数　</a:t>
            </a:r>
            <a:endParaRPr kumimoji="1" lang="ja-JP" altLang="en-US" sz="1800" kern="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4412B879-C806-0345-BE6A-7D75657B6367}"/>
                  </a:ext>
                </a:extLst>
              </p:cNvPr>
              <p:cNvGraphicFramePr>
                <a:graphicFrameLocks noGrp="1"/>
              </p:cNvGraphicFramePr>
              <p:nvPr>
                <p:extLst>
                  <p:ext uri="{D42A27DB-BD31-4B8C-83A1-F6EECF244321}">
                    <p14:modId xmlns:p14="http://schemas.microsoft.com/office/powerpoint/2010/main" val="2676924204"/>
                  </p:ext>
                </p:extLst>
              </p:nvPr>
            </p:nvGraphicFramePr>
            <p:xfrm>
              <a:off x="3200400" y="1870775"/>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13" name="表 12">
                <a:extLst>
                  <a:ext uri="{FF2B5EF4-FFF2-40B4-BE49-F238E27FC236}">
                    <a16:creationId xmlns:a16="http://schemas.microsoft.com/office/drawing/2014/main" id="{4412B879-C806-0345-BE6A-7D75657B6367}"/>
                  </a:ext>
                </a:extLst>
              </p:cNvPr>
              <p:cNvGraphicFramePr>
                <a:graphicFrameLocks noGrp="1"/>
              </p:cNvGraphicFramePr>
              <p:nvPr>
                <p:extLst>
                  <p:ext uri="{D42A27DB-BD31-4B8C-83A1-F6EECF244321}">
                    <p14:modId xmlns:p14="http://schemas.microsoft.com/office/powerpoint/2010/main" val="2676924204"/>
                  </p:ext>
                </p:extLst>
              </p:nvPr>
            </p:nvGraphicFramePr>
            <p:xfrm>
              <a:off x="3200400" y="1870775"/>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4"/>
                          <a:stretch>
                            <a:fillRect t="-7407" r="-400000" b="-177778"/>
                          </a:stretch>
                        </a:blipFill>
                      </a:tcPr>
                    </a:tc>
                    <a:tc>
                      <a:txBody>
                        <a:bodyPr/>
                        <a:lstStyle/>
                        <a:p>
                          <a:endParaRPr lang="ja-JP"/>
                        </a:p>
                      </a:txBody>
                      <a:tcPr marL="63305" marR="63305" marT="31652" marB="31652">
                        <a:blipFill>
                          <a:blip r:embed="rId4"/>
                          <a:stretch>
                            <a:fillRect l="-100000" t="-7407" r="-300000" b="-177778"/>
                          </a:stretch>
                        </a:blipFill>
                      </a:tcPr>
                    </a:tc>
                    <a:tc>
                      <a:txBody>
                        <a:bodyPr/>
                        <a:lstStyle/>
                        <a:p>
                          <a:endParaRPr lang="ja-JP"/>
                        </a:p>
                      </a:txBody>
                      <a:tcPr marL="63305" marR="63305" marT="31652" marB="31652">
                        <a:blipFill>
                          <a:blip r:embed="rId4"/>
                          <a:stretch>
                            <a:fillRect l="-205000" t="-7407" r="-207500" b="-177778"/>
                          </a:stretch>
                        </a:blipFill>
                      </a:tcPr>
                    </a:tc>
                    <a:tc>
                      <a:txBody>
                        <a:bodyPr/>
                        <a:lstStyle/>
                        <a:p>
                          <a:endParaRPr lang="ja-JP"/>
                        </a:p>
                      </a:txBody>
                      <a:tcPr marL="63305" marR="63305" marT="31652" marB="31652">
                        <a:blipFill>
                          <a:blip r:embed="rId4"/>
                          <a:stretch>
                            <a:fillRect l="-297561" t="-7407" r="-102439" b="-177778"/>
                          </a:stretch>
                        </a:blipFill>
                      </a:tcPr>
                    </a:tc>
                    <a:tc>
                      <a:txBody>
                        <a:bodyPr/>
                        <a:lstStyle/>
                        <a:p>
                          <a:endParaRPr lang="ja-JP"/>
                        </a:p>
                      </a:txBody>
                      <a:tcPr marL="63305" marR="63305" marT="31652" marB="31652">
                        <a:blipFill>
                          <a:blip r:embed="rId4"/>
                          <a:stretch>
                            <a:fillRect l="-397561" t="-7407" r="-2439"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4"/>
                          <a:stretch>
                            <a:fillRect t="-63043" r="-400000" b="-4348"/>
                          </a:stretch>
                        </a:blipFill>
                      </a:tcPr>
                    </a:tc>
                    <a:tc>
                      <a:txBody>
                        <a:bodyPr/>
                        <a:lstStyle/>
                        <a:p>
                          <a:endParaRPr lang="ja-JP"/>
                        </a:p>
                      </a:txBody>
                      <a:tcPr marL="63305" marR="63305" marT="31652" marB="31652" anchor="ctr">
                        <a:blipFill>
                          <a:blip r:embed="rId4"/>
                          <a:stretch>
                            <a:fillRect l="-100000" t="-63043" r="-300000" b="-4348"/>
                          </a:stretch>
                        </a:blipFill>
                      </a:tcPr>
                    </a:tc>
                    <a:tc>
                      <a:txBody>
                        <a:bodyPr/>
                        <a:lstStyle/>
                        <a:p>
                          <a:endParaRPr lang="ja-JP"/>
                        </a:p>
                      </a:txBody>
                      <a:tcPr marL="63305" marR="63305" marT="31652" marB="31652" anchor="ctr">
                        <a:blipFill>
                          <a:blip r:embed="rId4"/>
                          <a:stretch>
                            <a:fillRect l="-205000" t="-63043" r="-207500" b="-4348"/>
                          </a:stretch>
                        </a:blipFill>
                      </a:tcPr>
                    </a:tc>
                    <a:tc>
                      <a:txBody>
                        <a:bodyPr/>
                        <a:lstStyle/>
                        <a:p>
                          <a:endParaRPr lang="ja-JP"/>
                        </a:p>
                      </a:txBody>
                      <a:tcPr marL="63305" marR="63305" marT="31652" marB="31652" anchor="ctr">
                        <a:blipFill>
                          <a:blip r:embed="rId4"/>
                          <a:stretch>
                            <a:fillRect l="-297561" t="-63043" r="-102439" b="-4348"/>
                          </a:stretch>
                        </a:blipFill>
                      </a:tcPr>
                    </a:tc>
                    <a:tc>
                      <a:txBody>
                        <a:bodyPr/>
                        <a:lstStyle/>
                        <a:p>
                          <a:endParaRPr lang="ja-JP"/>
                        </a:p>
                      </a:txBody>
                      <a:tcPr marL="63305" marR="63305" marT="31652" marB="31652" anchor="ctr">
                        <a:blipFill>
                          <a:blip r:embed="rId4"/>
                          <a:stretch>
                            <a:fillRect l="-397561" t="-63043" r="-2439" b="-4348"/>
                          </a:stretch>
                        </a:blipFill>
                      </a:tcPr>
                    </a:tc>
                    <a:extLst>
                      <a:ext uri="{0D108BD9-81ED-4DB2-BD59-A6C34878D82A}">
                        <a16:rowId xmlns:a16="http://schemas.microsoft.com/office/drawing/2014/main" val="10001"/>
                      </a:ext>
                    </a:extLst>
                  </a:tr>
                </a:tbl>
              </a:graphicData>
            </a:graphic>
          </p:graphicFrame>
        </mc:Fallback>
      </mc:AlternateContent>
      <p:sp>
        <p:nvSpPr>
          <p:cNvPr id="4" name="円/楕円 3">
            <a:extLst>
              <a:ext uri="{FF2B5EF4-FFF2-40B4-BE49-F238E27FC236}">
                <a16:creationId xmlns:a16="http://schemas.microsoft.com/office/drawing/2014/main" id="{65DBF6D6-9419-374D-A5A0-A5549A88E83C}"/>
              </a:ext>
            </a:extLst>
          </p:cNvPr>
          <p:cNvSpPr/>
          <p:nvPr/>
        </p:nvSpPr>
        <p:spPr bwMode="auto">
          <a:xfrm>
            <a:off x="4724400" y="2045024"/>
            <a:ext cx="1066800" cy="914400"/>
          </a:xfrm>
          <a:prstGeom prst="ellipse">
            <a:avLst/>
          </a:prstGeom>
          <a:solidFill>
            <a:schemeClr val="accent6">
              <a:lumMod val="20000"/>
              <a:lumOff val="8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551324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確率質量関数</a:t>
            </a:r>
          </a:p>
        </p:txBody>
      </p:sp>
      <p:sp>
        <p:nvSpPr>
          <p:cNvPr id="8" name="コンテンツ プレースホルダー 2"/>
          <p:cNvSpPr txBox="1">
            <a:spLocks/>
          </p:cNvSpPr>
          <p:nvPr/>
        </p:nvSpPr>
        <p:spPr>
          <a:xfrm>
            <a:off x="1566681" y="2895273"/>
            <a:ext cx="6198577" cy="582232"/>
          </a:xfrm>
          <a:prstGeom prst="rect">
            <a:avLst/>
          </a:prstGeom>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t>表が２回以上出る確率は？　</a:t>
            </a:r>
          </a:p>
        </p:txBody>
      </p:sp>
      <mc:AlternateContent xmlns:mc="http://schemas.openxmlformats.org/markup-compatibility/2006" xmlns:a14="http://schemas.microsoft.com/office/drawing/2010/main">
        <mc:Choice Requires="a14">
          <p:sp>
            <p:nvSpPr>
              <p:cNvPr id="9" name="テキスト ボックス 8"/>
              <p:cNvSpPr txBox="1"/>
              <p:nvPr/>
            </p:nvSpPr>
            <p:spPr>
              <a:xfrm>
                <a:off x="3905729" y="3101216"/>
                <a:ext cx="1590820" cy="577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charset="0"/>
                          <a:ea typeface="メイリオ" panose="020B0604030504040204" pitchFamily="50" charset="-128"/>
                        </a:rPr>
                        <m:t>𝑃</m:t>
                      </m:r>
                      <m:d>
                        <m:dPr>
                          <m:ctrlPr>
                            <a:rPr kumimoji="1" lang="en-US" altLang="ja-JP" i="1">
                              <a:latin typeface="Cambria Math" panose="02040503050406030204" pitchFamily="18" charset="0"/>
                              <a:ea typeface="メイリオ" panose="020B0604030504040204" pitchFamily="50" charset="-128"/>
                            </a:rPr>
                          </m:ctrlPr>
                        </m:dPr>
                        <m:e>
                          <m:r>
                            <a:rPr kumimoji="1" lang="en-US" altLang="ja-JP" i="1">
                              <a:latin typeface="Cambria Math" charset="0"/>
                              <a:ea typeface="メイリオ" panose="020B0604030504040204" pitchFamily="50" charset="-128"/>
                            </a:rPr>
                            <m:t>𝑋</m:t>
                          </m:r>
                          <m:r>
                            <a:rPr kumimoji="1" lang="en-US" altLang="ja-JP" i="1">
                              <a:latin typeface="Cambria Math" charset="0"/>
                              <a:ea typeface="Cambria Math" charset="0"/>
                              <a:cs typeface="Cambria Math" charset="0"/>
                            </a:rPr>
                            <m:t>≥2</m:t>
                          </m:r>
                        </m:e>
                      </m:d>
                      <m:r>
                        <a:rPr kumimoji="1" lang="en-US" altLang="ja-JP" i="1">
                          <a:latin typeface="Cambria Math" charset="0"/>
                          <a:ea typeface="メイリオ" panose="020B0604030504040204" pitchFamily="50" charset="-128"/>
                        </a:rPr>
                        <m:t>=</m:t>
                      </m:r>
                      <m:f>
                        <m:fPr>
                          <m:ctrlPr>
                            <a:rPr kumimoji="1" lang="mr-IN" altLang="ja-JP" i="1">
                              <a:latin typeface="Cambria Math" panose="02040503050406030204" pitchFamily="18" charset="0"/>
                              <a:ea typeface="メイリオ" panose="020B0604030504040204" pitchFamily="50" charset="-128"/>
                            </a:rPr>
                          </m:ctrlPr>
                        </m:fPr>
                        <m:num>
                          <m:r>
                            <a:rPr kumimoji="1" lang="en-US" altLang="ja-JP" i="1">
                              <a:latin typeface="Cambria Math" charset="0"/>
                              <a:ea typeface="メイリオ" panose="020B0604030504040204" pitchFamily="50" charset="-128"/>
                            </a:rPr>
                            <m:t>4</m:t>
                          </m:r>
                        </m:num>
                        <m:den>
                          <m:r>
                            <a:rPr kumimoji="1" lang="en-US" altLang="ja-JP" i="1">
                              <a:latin typeface="Cambria Math" charset="0"/>
                              <a:ea typeface="メイリオ" panose="020B0604030504040204" pitchFamily="50" charset="-128"/>
                            </a:rPr>
                            <m:t>8</m:t>
                          </m:r>
                        </m:den>
                      </m:f>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905729" y="3101216"/>
                <a:ext cx="1590820" cy="577146"/>
              </a:xfrm>
              <a:prstGeom prst="rect">
                <a:avLst/>
              </a:prstGeom>
              <a:blipFill>
                <a:blip r:embed="rId3"/>
                <a:stretch>
                  <a:fillRect l="-4762" b="-10638"/>
                </a:stretch>
              </a:blipFill>
            </p:spPr>
            <p:txBody>
              <a:bodyPr/>
              <a:lstStyle/>
              <a:p>
                <a:r>
                  <a:rPr lang="ja-JP" altLang="en-US">
                    <a:noFill/>
                  </a:rPr>
                  <a:t> </a:t>
                </a:r>
              </a:p>
            </p:txBody>
          </p:sp>
        </mc:Fallback>
      </mc:AlternateContent>
      <p:sp>
        <p:nvSpPr>
          <p:cNvPr id="5" name="コンテンツ プレースホルダー 4">
            <a:extLst>
              <a:ext uri="{FF2B5EF4-FFF2-40B4-BE49-F238E27FC236}">
                <a16:creationId xmlns:a16="http://schemas.microsoft.com/office/drawing/2014/main" id="{0913D630-26F0-6647-9C1D-D397C833AC13}"/>
              </a:ext>
            </a:extLst>
          </p:cNvPr>
          <p:cNvSpPr>
            <a:spLocks noGrp="1"/>
          </p:cNvSpPr>
          <p:nvPr>
            <p:ph idx="1"/>
          </p:nvPr>
        </p:nvSpPr>
        <p:spPr/>
        <p:txBody>
          <a:bodyPr/>
          <a:lstStyle/>
          <a:p>
            <a:endParaRPr lang="ja-JP" altLang="en-US"/>
          </a:p>
        </p:txBody>
      </p:sp>
      <p:sp>
        <p:nvSpPr>
          <p:cNvPr id="11" name="コンテンツ プレースホルダー 2">
            <a:extLst>
              <a:ext uri="{FF2B5EF4-FFF2-40B4-BE49-F238E27FC236}">
                <a16:creationId xmlns:a16="http://schemas.microsoft.com/office/drawing/2014/main" id="{CCC2198F-CD10-E342-9B9C-AF6CA54CC90C}"/>
              </a:ext>
            </a:extLst>
          </p:cNvPr>
          <p:cNvSpPr txBox="1">
            <a:spLocks/>
          </p:cNvSpPr>
          <p:nvPr/>
        </p:nvSpPr>
        <p:spPr>
          <a:xfrm>
            <a:off x="1752600" y="1167485"/>
            <a:ext cx="6013390" cy="582232"/>
          </a:xfrm>
        </p:spPr>
        <p:txBody>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800" kern="0">
                <a:latin typeface="メイリオ" panose="020B0604030504040204" pitchFamily="50" charset="-128"/>
                <a:ea typeface="メイリオ" panose="020B0604030504040204" pitchFamily="50" charset="-128"/>
              </a:rPr>
              <a:t>コイン投げの試行を３回繰り返した時の、表の出る数を確率変数</a:t>
            </a:r>
            <a:r>
              <a:rPr lang="ja-JP" altLang="en-US" sz="1800" kern="0">
                <a:latin typeface="メイリオ" panose="020B0604030504040204" pitchFamily="50" charset="-128"/>
                <a:ea typeface="メイリオ" panose="020B0604030504040204" pitchFamily="50" charset="-128"/>
              </a:rPr>
              <a:t>とする確率質量関数　</a:t>
            </a:r>
            <a:endParaRPr kumimoji="1" lang="ja-JP" altLang="en-US" sz="1800" kern="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4412B879-C806-0345-BE6A-7D75657B6367}"/>
                  </a:ext>
                </a:extLst>
              </p:cNvPr>
              <p:cNvGraphicFramePr>
                <a:graphicFrameLocks noGrp="1"/>
              </p:cNvGraphicFramePr>
              <p:nvPr/>
            </p:nvGraphicFramePr>
            <p:xfrm>
              <a:off x="3200400" y="1870775"/>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13" name="表 12">
                <a:extLst>
                  <a:ext uri="{FF2B5EF4-FFF2-40B4-BE49-F238E27FC236}">
                    <a16:creationId xmlns:a16="http://schemas.microsoft.com/office/drawing/2014/main" id="{4412B879-C806-0345-BE6A-7D75657B6367}"/>
                  </a:ext>
                </a:extLst>
              </p:cNvPr>
              <p:cNvGraphicFramePr>
                <a:graphicFrameLocks noGrp="1"/>
              </p:cNvGraphicFramePr>
              <p:nvPr/>
            </p:nvGraphicFramePr>
            <p:xfrm>
              <a:off x="3200400" y="1870775"/>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4"/>
                          <a:stretch>
                            <a:fillRect t="-7407" r="-400000" b="-177778"/>
                          </a:stretch>
                        </a:blipFill>
                      </a:tcPr>
                    </a:tc>
                    <a:tc>
                      <a:txBody>
                        <a:bodyPr/>
                        <a:lstStyle/>
                        <a:p>
                          <a:endParaRPr lang="ja-JP"/>
                        </a:p>
                      </a:txBody>
                      <a:tcPr marL="63305" marR="63305" marT="31652" marB="31652">
                        <a:blipFill>
                          <a:blip r:embed="rId4"/>
                          <a:stretch>
                            <a:fillRect l="-100000" t="-7407" r="-300000" b="-177778"/>
                          </a:stretch>
                        </a:blipFill>
                      </a:tcPr>
                    </a:tc>
                    <a:tc>
                      <a:txBody>
                        <a:bodyPr/>
                        <a:lstStyle/>
                        <a:p>
                          <a:endParaRPr lang="ja-JP"/>
                        </a:p>
                      </a:txBody>
                      <a:tcPr marL="63305" marR="63305" marT="31652" marB="31652">
                        <a:blipFill>
                          <a:blip r:embed="rId4"/>
                          <a:stretch>
                            <a:fillRect l="-205000" t="-7407" r="-207500" b="-177778"/>
                          </a:stretch>
                        </a:blipFill>
                      </a:tcPr>
                    </a:tc>
                    <a:tc>
                      <a:txBody>
                        <a:bodyPr/>
                        <a:lstStyle/>
                        <a:p>
                          <a:endParaRPr lang="ja-JP"/>
                        </a:p>
                      </a:txBody>
                      <a:tcPr marL="63305" marR="63305" marT="31652" marB="31652">
                        <a:blipFill>
                          <a:blip r:embed="rId4"/>
                          <a:stretch>
                            <a:fillRect l="-297561" t="-7407" r="-102439" b="-177778"/>
                          </a:stretch>
                        </a:blipFill>
                      </a:tcPr>
                    </a:tc>
                    <a:tc>
                      <a:txBody>
                        <a:bodyPr/>
                        <a:lstStyle/>
                        <a:p>
                          <a:endParaRPr lang="ja-JP"/>
                        </a:p>
                      </a:txBody>
                      <a:tcPr marL="63305" marR="63305" marT="31652" marB="31652">
                        <a:blipFill>
                          <a:blip r:embed="rId4"/>
                          <a:stretch>
                            <a:fillRect l="-397561" t="-7407" r="-2439"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4"/>
                          <a:stretch>
                            <a:fillRect t="-63043" r="-400000" b="-4348"/>
                          </a:stretch>
                        </a:blipFill>
                      </a:tcPr>
                    </a:tc>
                    <a:tc>
                      <a:txBody>
                        <a:bodyPr/>
                        <a:lstStyle/>
                        <a:p>
                          <a:endParaRPr lang="ja-JP"/>
                        </a:p>
                      </a:txBody>
                      <a:tcPr marL="63305" marR="63305" marT="31652" marB="31652" anchor="ctr">
                        <a:blipFill>
                          <a:blip r:embed="rId4"/>
                          <a:stretch>
                            <a:fillRect l="-100000" t="-63043" r="-300000" b="-4348"/>
                          </a:stretch>
                        </a:blipFill>
                      </a:tcPr>
                    </a:tc>
                    <a:tc>
                      <a:txBody>
                        <a:bodyPr/>
                        <a:lstStyle/>
                        <a:p>
                          <a:endParaRPr lang="ja-JP"/>
                        </a:p>
                      </a:txBody>
                      <a:tcPr marL="63305" marR="63305" marT="31652" marB="31652" anchor="ctr">
                        <a:blipFill>
                          <a:blip r:embed="rId4"/>
                          <a:stretch>
                            <a:fillRect l="-205000" t="-63043" r="-207500" b="-4348"/>
                          </a:stretch>
                        </a:blipFill>
                      </a:tcPr>
                    </a:tc>
                    <a:tc>
                      <a:txBody>
                        <a:bodyPr/>
                        <a:lstStyle/>
                        <a:p>
                          <a:endParaRPr lang="ja-JP"/>
                        </a:p>
                      </a:txBody>
                      <a:tcPr marL="63305" marR="63305" marT="31652" marB="31652" anchor="ctr">
                        <a:blipFill>
                          <a:blip r:embed="rId4"/>
                          <a:stretch>
                            <a:fillRect l="-297561" t="-63043" r="-102439" b="-4348"/>
                          </a:stretch>
                        </a:blipFill>
                      </a:tcPr>
                    </a:tc>
                    <a:tc>
                      <a:txBody>
                        <a:bodyPr/>
                        <a:lstStyle/>
                        <a:p>
                          <a:endParaRPr lang="ja-JP"/>
                        </a:p>
                      </a:txBody>
                      <a:tcPr marL="63305" marR="63305" marT="31652" marB="31652" anchor="ctr">
                        <a:blipFill>
                          <a:blip r:embed="rId4"/>
                          <a:stretch>
                            <a:fillRect l="-397561" t="-63043" r="-2439" b="-4348"/>
                          </a:stretch>
                        </a:blipFill>
                      </a:tcPr>
                    </a:tc>
                    <a:extLst>
                      <a:ext uri="{0D108BD9-81ED-4DB2-BD59-A6C34878D82A}">
                        <a16:rowId xmlns:a16="http://schemas.microsoft.com/office/drawing/2014/main" val="10001"/>
                      </a:ext>
                    </a:extLst>
                  </a:tr>
                </a:tbl>
              </a:graphicData>
            </a:graphic>
          </p:graphicFrame>
        </mc:Fallback>
      </mc:AlternateContent>
      <p:sp>
        <p:nvSpPr>
          <p:cNvPr id="10" name="コンテンツ プレースホルダー 2">
            <a:extLst>
              <a:ext uri="{FF2B5EF4-FFF2-40B4-BE49-F238E27FC236}">
                <a16:creationId xmlns:a16="http://schemas.microsoft.com/office/drawing/2014/main" id="{DE1E887B-A8FC-5248-8406-91DB5EC0E933}"/>
              </a:ext>
            </a:extLst>
          </p:cNvPr>
          <p:cNvSpPr txBox="1">
            <a:spLocks/>
          </p:cNvSpPr>
          <p:nvPr/>
        </p:nvSpPr>
        <p:spPr>
          <a:xfrm>
            <a:off x="1575472" y="3798723"/>
            <a:ext cx="6198577" cy="582232"/>
          </a:xfrm>
          <a:prstGeom prst="rect">
            <a:avLst/>
          </a:prstGeom>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t>表が</a:t>
            </a:r>
            <a:r>
              <a:rPr lang="en-US" altLang="ja-JP" sz="1600" dirty="0"/>
              <a:t>0</a:t>
            </a:r>
            <a:r>
              <a:rPr lang="ja-JP" altLang="en-US" sz="1600" dirty="0"/>
              <a:t>回以上</a:t>
            </a:r>
            <a:r>
              <a:rPr lang="en-US" altLang="ja-JP" sz="1600" dirty="0"/>
              <a:t>2</a:t>
            </a:r>
            <a:r>
              <a:rPr lang="ja-JP" altLang="en-US" sz="1600" dirty="0"/>
              <a:t>回以下の確率は？　</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9C5D683-1C5A-894F-97E1-C353F7A14EC6}"/>
                  </a:ext>
                </a:extLst>
              </p:cNvPr>
              <p:cNvSpPr txBox="1"/>
              <p:nvPr/>
            </p:nvSpPr>
            <p:spPr>
              <a:xfrm>
                <a:off x="3666978" y="4205701"/>
                <a:ext cx="2068323" cy="57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a:latin typeface="Cambria Math" charset="0"/>
                          <a:ea typeface="メイリオ" panose="020B0604030504040204" pitchFamily="50" charset="-128"/>
                        </a:rPr>
                        <m:t>𝑃</m:t>
                      </m:r>
                      <m:d>
                        <m:dPr>
                          <m:ctrlPr>
                            <a:rPr kumimoji="1" lang="en-US" altLang="ja-JP" i="1">
                              <a:latin typeface="Cambria Math" panose="02040503050406030204" pitchFamily="18" charset="0"/>
                              <a:ea typeface="メイリオ" panose="020B0604030504040204" pitchFamily="50" charset="-128"/>
                            </a:rPr>
                          </m:ctrlPr>
                        </m:dPr>
                        <m:e>
                          <m:r>
                            <a:rPr kumimoji="1" lang="en-US" altLang="ja-JP" i="1">
                              <a:latin typeface="Cambria Math" charset="0"/>
                              <a:ea typeface="メイリオ" panose="020B0604030504040204" pitchFamily="50" charset="-128"/>
                            </a:rPr>
                            <m:t>0</m:t>
                          </m:r>
                          <m:r>
                            <a:rPr kumimoji="1" lang="en-US" altLang="ja-JP" i="1">
                              <a:latin typeface="Cambria Math" charset="0"/>
                              <a:ea typeface="Cambria Math" charset="0"/>
                              <a:cs typeface="Cambria Math" charset="0"/>
                            </a:rPr>
                            <m:t>≤</m:t>
                          </m:r>
                          <m:r>
                            <a:rPr kumimoji="1" lang="en-US" altLang="ja-JP" i="1">
                              <a:latin typeface="Cambria Math" charset="0"/>
                              <a:ea typeface="メイリオ" panose="020B0604030504040204" pitchFamily="50" charset="-128"/>
                            </a:rPr>
                            <m:t>𝑋</m:t>
                          </m:r>
                          <m:r>
                            <a:rPr lang="en-US" altLang="ja-JP" i="1">
                              <a:latin typeface="Cambria Math" charset="0"/>
                              <a:ea typeface="Cambria Math" charset="0"/>
                              <a:cs typeface="Cambria Math" charset="0"/>
                            </a:rPr>
                            <m:t>≤</m:t>
                          </m:r>
                          <m:r>
                            <a:rPr kumimoji="1" lang="en-US" altLang="ja-JP" i="1">
                              <a:latin typeface="Cambria Math" charset="0"/>
                              <a:ea typeface="Cambria Math" charset="0"/>
                              <a:cs typeface="Cambria Math" charset="0"/>
                            </a:rPr>
                            <m:t>2</m:t>
                          </m:r>
                        </m:e>
                      </m:d>
                      <m:r>
                        <a:rPr kumimoji="1" lang="en-US" altLang="ja-JP" i="1">
                          <a:latin typeface="Cambria Math" charset="0"/>
                          <a:ea typeface="メイリオ" panose="020B0604030504040204" pitchFamily="50" charset="-128"/>
                        </a:rPr>
                        <m:t>=</m:t>
                      </m:r>
                      <m:f>
                        <m:fPr>
                          <m:ctrlPr>
                            <a:rPr kumimoji="1" lang="mr-IN" altLang="ja-JP" i="1">
                              <a:latin typeface="Cambria Math" panose="02040503050406030204" pitchFamily="18" charset="0"/>
                              <a:ea typeface="メイリオ" panose="020B0604030504040204" pitchFamily="50" charset="-128"/>
                            </a:rPr>
                          </m:ctrlPr>
                        </m:fPr>
                        <m:num>
                          <m:r>
                            <a:rPr kumimoji="1" lang="en-US" altLang="ja-JP" i="1">
                              <a:latin typeface="Cambria Math" charset="0"/>
                              <a:ea typeface="メイリオ" panose="020B0604030504040204" pitchFamily="50" charset="-128"/>
                            </a:rPr>
                            <m:t>7</m:t>
                          </m:r>
                        </m:num>
                        <m:den>
                          <m:r>
                            <a:rPr kumimoji="1" lang="en-US" altLang="ja-JP" i="1">
                              <a:latin typeface="Cambria Math" charset="0"/>
                              <a:ea typeface="メイリオ" panose="020B0604030504040204" pitchFamily="50" charset="-128"/>
                            </a:rPr>
                            <m:t>8</m:t>
                          </m:r>
                        </m:den>
                      </m:f>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12" name="テキスト ボックス 11">
                <a:extLst>
                  <a:ext uri="{FF2B5EF4-FFF2-40B4-BE49-F238E27FC236}">
                    <a16:creationId xmlns:a16="http://schemas.microsoft.com/office/drawing/2014/main" id="{B9C5D683-1C5A-894F-97E1-C353F7A14EC6}"/>
                  </a:ext>
                </a:extLst>
              </p:cNvPr>
              <p:cNvSpPr txBox="1">
                <a:spLocks noRot="1" noChangeAspect="1" noMove="1" noResize="1" noEditPoints="1" noAdjustHandles="1" noChangeArrowheads="1" noChangeShapeType="1" noTextEdit="1"/>
              </p:cNvSpPr>
              <p:nvPr/>
            </p:nvSpPr>
            <p:spPr>
              <a:xfrm>
                <a:off x="3666978" y="4205701"/>
                <a:ext cx="2068323" cy="576248"/>
              </a:xfrm>
              <a:prstGeom prst="rect">
                <a:avLst/>
              </a:prstGeom>
              <a:blipFill>
                <a:blip r:embed="rId5"/>
                <a:stretch>
                  <a:fillRect l="-3659" b="-10638"/>
                </a:stretch>
              </a:blipFill>
            </p:spPr>
            <p:txBody>
              <a:bodyPr/>
              <a:lstStyle/>
              <a:p>
                <a:r>
                  <a:rPr lang="ja-JP" altLang="en-US">
                    <a:noFill/>
                  </a:rPr>
                  <a:t> </a:t>
                </a:r>
              </a:p>
            </p:txBody>
          </p:sp>
        </mc:Fallback>
      </mc:AlternateContent>
      <p:sp>
        <p:nvSpPr>
          <p:cNvPr id="14" name="円/楕円 13">
            <a:extLst>
              <a:ext uri="{FF2B5EF4-FFF2-40B4-BE49-F238E27FC236}">
                <a16:creationId xmlns:a16="http://schemas.microsoft.com/office/drawing/2014/main" id="{DFC6CFEE-7767-1D44-A62E-2C6B59ECF8FF}"/>
              </a:ext>
            </a:extLst>
          </p:cNvPr>
          <p:cNvSpPr/>
          <p:nvPr/>
        </p:nvSpPr>
        <p:spPr bwMode="auto">
          <a:xfrm>
            <a:off x="3690190" y="2093959"/>
            <a:ext cx="1590820" cy="914400"/>
          </a:xfrm>
          <a:prstGeom prst="ellipse">
            <a:avLst/>
          </a:prstGeom>
          <a:solidFill>
            <a:schemeClr val="accent6">
              <a:lumMod val="20000"/>
              <a:lumOff val="8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499346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確率変数の例</a:t>
            </a:r>
            <a:endParaRPr kumimoji="1" lang="ja-JP" altLang="en-US" b="1" dirty="0"/>
          </a:p>
        </p:txBody>
      </p:sp>
      <p:sp>
        <p:nvSpPr>
          <p:cNvPr id="3" name="コンテンツ プレースホルダー 2"/>
          <p:cNvSpPr>
            <a:spLocks noGrp="1"/>
          </p:cNvSpPr>
          <p:nvPr>
            <p:ph idx="1"/>
          </p:nvPr>
        </p:nvSpPr>
        <p:spPr>
          <a:xfrm>
            <a:off x="1618379" y="1197820"/>
            <a:ext cx="5926016" cy="582232"/>
          </a:xfrm>
        </p:spPr>
        <p:txBody>
          <a:bodyPr>
            <a:noAutofit/>
          </a:bodyPr>
          <a:lstStyle/>
          <a:p>
            <a:pPr marL="0" indent="0">
              <a:buNone/>
            </a:pPr>
            <a:r>
              <a:rPr kumimoji="1" lang="ja-JP" altLang="en-US" sz="1600" dirty="0">
                <a:latin typeface="メイリオ" panose="020B0604030504040204" pitchFamily="50" charset="-128"/>
                <a:ea typeface="メイリオ" panose="020B0604030504040204" pitchFamily="50" charset="-128"/>
              </a:rPr>
              <a:t>コイン投げの試行を３回繰り返した時</a:t>
            </a:r>
            <a:r>
              <a:rPr kumimoji="1" lang="ja-JP" altLang="en-US" sz="1600">
                <a:latin typeface="メイリオ" panose="020B0604030504040204" pitchFamily="50" charset="-128"/>
                <a:ea typeface="メイリオ" panose="020B0604030504040204" pitchFamily="50" charset="-128"/>
              </a:rPr>
              <a:t>の、</a:t>
            </a:r>
            <a:r>
              <a:rPr kumimoji="1" lang="ja-JP" altLang="en-US" sz="1600" b="1">
                <a:solidFill>
                  <a:srgbClr val="FF0000"/>
                </a:solidFill>
                <a:latin typeface="メイリオ" panose="020B0604030504040204" pitchFamily="50" charset="-128"/>
                <a:ea typeface="メイリオ" panose="020B0604030504040204" pitchFamily="50" charset="-128"/>
              </a:rPr>
              <a:t>連続して出た表の数</a:t>
            </a:r>
            <a:r>
              <a:rPr kumimoji="1" lang="ja-JP" altLang="en-US" sz="1600" b="1" dirty="0">
                <a:solidFill>
                  <a:srgbClr val="FF0000"/>
                </a:solidFill>
                <a:latin typeface="メイリオ" panose="020B0604030504040204" pitchFamily="50" charset="-128"/>
                <a:ea typeface="メイリオ" panose="020B0604030504040204" pitchFamily="50" charset="-128"/>
              </a:rPr>
              <a:t>を確率</a:t>
            </a:r>
            <a:r>
              <a:rPr kumimoji="1" lang="ja-JP" altLang="en-US" sz="1600" b="1">
                <a:solidFill>
                  <a:srgbClr val="FF0000"/>
                </a:solidFill>
                <a:latin typeface="メイリオ" panose="020B0604030504040204" pitchFamily="50" charset="-128"/>
                <a:ea typeface="メイリオ" panose="020B0604030504040204" pitchFamily="50" charset="-128"/>
              </a:rPr>
              <a:t>変数</a:t>
            </a:r>
            <a:r>
              <a:rPr lang="ja-JP" altLang="en-US" sz="1600" b="1">
                <a:solidFill>
                  <a:srgbClr val="FF0000"/>
                </a:solidFill>
                <a:latin typeface="メイリオ" panose="020B0604030504040204" pitchFamily="50" charset="-128"/>
                <a:ea typeface="メイリオ" panose="020B0604030504040204" pitchFamily="50" charset="-128"/>
              </a:rPr>
              <a:t>とし</a:t>
            </a:r>
            <a:r>
              <a:rPr lang="ja-JP" altLang="en-US" sz="1600">
                <a:latin typeface="メイリオ" panose="020B0604030504040204" pitchFamily="50" charset="-128"/>
                <a:ea typeface="メイリオ" panose="020B0604030504040204" pitchFamily="50" charset="-128"/>
              </a:rPr>
              <a:t>、確率変数それぞれの</a:t>
            </a:r>
            <a:r>
              <a:rPr lang="ja-JP" altLang="en-US" sz="1600" dirty="0">
                <a:latin typeface="メイリオ" panose="020B0604030504040204" pitchFamily="50" charset="-128"/>
                <a:ea typeface="メイリオ" panose="020B0604030504040204" pitchFamily="50" charset="-128"/>
              </a:rPr>
              <a:t>確率を求め、確率質量関数の表</a:t>
            </a:r>
            <a:r>
              <a:rPr lang="ja-JP" altLang="en-US" sz="1600">
                <a:latin typeface="メイリオ" panose="020B0604030504040204" pitchFamily="50" charset="-128"/>
                <a:ea typeface="メイリオ" panose="020B0604030504040204" pitchFamily="50" charset="-128"/>
              </a:rPr>
              <a:t>を作成してください</a:t>
            </a:r>
            <a:endParaRPr kumimoji="1" lang="ja-JP" altLang="en-US" sz="1600"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1A1F42A9-FD05-4955-AAB0-8FAF67AC0C18}"/>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9470553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sp>
        <p:nvSpPr>
          <p:cNvPr id="70" name="正方形/長方形 69">
            <a:extLst>
              <a:ext uri="{FF2B5EF4-FFF2-40B4-BE49-F238E27FC236}">
                <a16:creationId xmlns:a16="http://schemas.microsoft.com/office/drawing/2014/main" id="{AB9D7B96-15F6-874E-AEE6-AA49680584D8}"/>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1" name="コンテンツ プレースホルダー 2">
            <a:extLst>
              <a:ext uri="{FF2B5EF4-FFF2-40B4-BE49-F238E27FC236}">
                <a16:creationId xmlns:a16="http://schemas.microsoft.com/office/drawing/2014/main" id="{29F9E304-8305-6F44-BF04-95DB77980719}"/>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39377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4857572" y="2246851"/>
                <a:ext cx="3071546"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a:latin typeface="Meiryo" panose="020B0604030504040204" pitchFamily="34" charset="-128"/>
                    <a:ea typeface="Meiryo" panose="020B0604030504040204" pitchFamily="34" charset="-128"/>
                    <a:cs typeface="Meiryo" charset="-128"/>
                  </a:rPr>
                  <a:t>：連続して出た表の数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4857572" y="2246851"/>
                <a:ext cx="3071546" cy="323165"/>
              </a:xfrm>
              <a:prstGeom prst="rect">
                <a:avLst/>
              </a:prstGeom>
              <a:blipFill>
                <a:blip r:embed="rId3"/>
                <a:stretch>
                  <a:fillRect t="-3846" r="-412"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stCxn id="47" idx="3"/>
          </p:cNvCxnSpPr>
          <p:nvPr/>
        </p:nvCxnSpPr>
        <p:spPr bwMode="auto">
          <a:xfrm>
            <a:off x="3352800" y="2353053"/>
            <a:ext cx="3810000" cy="15851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正方形/長方形 72">
            <a:extLst>
              <a:ext uri="{FF2B5EF4-FFF2-40B4-BE49-F238E27FC236}">
                <a16:creationId xmlns:a16="http://schemas.microsoft.com/office/drawing/2014/main" id="{2BF37D2D-5B1F-3E43-858D-2622C937D6D5}"/>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4" name="コンテンツ プレースホルダー 2">
            <a:extLst>
              <a:ext uri="{FF2B5EF4-FFF2-40B4-BE49-F238E27FC236}">
                <a16:creationId xmlns:a16="http://schemas.microsoft.com/office/drawing/2014/main" id="{CF7B1D7C-E831-8B4F-BB5F-590F89D3100F}"/>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04418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4857572" y="2246851"/>
                <a:ext cx="3071546"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a:latin typeface="Meiryo" panose="020B0604030504040204" pitchFamily="34" charset="-128"/>
                    <a:ea typeface="Meiryo" panose="020B0604030504040204" pitchFamily="34" charset="-128"/>
                    <a:cs typeface="Meiryo" charset="-128"/>
                  </a:rPr>
                  <a:t>：連続して出た表の数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4857572" y="2246851"/>
                <a:ext cx="3071546" cy="323165"/>
              </a:xfrm>
              <a:prstGeom prst="rect">
                <a:avLst/>
              </a:prstGeom>
              <a:blipFill>
                <a:blip r:embed="rId3"/>
                <a:stretch>
                  <a:fillRect t="-3846" r="-412"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stCxn id="50" idx="3"/>
          </p:cNvCxnSpPr>
          <p:nvPr/>
        </p:nvCxnSpPr>
        <p:spPr bwMode="auto">
          <a:xfrm>
            <a:off x="3352800" y="2681364"/>
            <a:ext cx="3208972" cy="12460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正方形/長方形 72">
            <a:extLst>
              <a:ext uri="{FF2B5EF4-FFF2-40B4-BE49-F238E27FC236}">
                <a16:creationId xmlns:a16="http://schemas.microsoft.com/office/drawing/2014/main" id="{2BF37D2D-5B1F-3E43-858D-2622C937D6D5}"/>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5" name="コンテンツ プレースホルダー 2">
            <a:extLst>
              <a:ext uri="{FF2B5EF4-FFF2-40B4-BE49-F238E27FC236}">
                <a16:creationId xmlns:a16="http://schemas.microsoft.com/office/drawing/2014/main" id="{0A5D0DD3-556A-714A-B938-6AFFD400A208}"/>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88908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4857572" y="2246851"/>
                <a:ext cx="3071546"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a:latin typeface="Meiryo" panose="020B0604030504040204" pitchFamily="34" charset="-128"/>
                    <a:ea typeface="Meiryo" panose="020B0604030504040204" pitchFamily="34" charset="-128"/>
                    <a:cs typeface="Meiryo" charset="-128"/>
                  </a:rPr>
                  <a:t>：連続して出た表の数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4857572" y="2246851"/>
                <a:ext cx="3071546" cy="323165"/>
              </a:xfrm>
              <a:prstGeom prst="rect">
                <a:avLst/>
              </a:prstGeom>
              <a:blipFill>
                <a:blip r:embed="rId3"/>
                <a:stretch>
                  <a:fillRect t="-3846" r="-412"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stCxn id="53" idx="3"/>
          </p:cNvCxnSpPr>
          <p:nvPr/>
        </p:nvCxnSpPr>
        <p:spPr bwMode="auto">
          <a:xfrm>
            <a:off x="3352800" y="3019836"/>
            <a:ext cx="2449286" cy="9247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正方形/長方形 72">
            <a:extLst>
              <a:ext uri="{FF2B5EF4-FFF2-40B4-BE49-F238E27FC236}">
                <a16:creationId xmlns:a16="http://schemas.microsoft.com/office/drawing/2014/main" id="{2BF37D2D-5B1F-3E43-858D-2622C937D6D5}"/>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4" name="コンテンツ プレースホルダー 2">
            <a:extLst>
              <a:ext uri="{FF2B5EF4-FFF2-40B4-BE49-F238E27FC236}">
                <a16:creationId xmlns:a16="http://schemas.microsoft.com/office/drawing/2014/main" id="{11CE32E9-299C-2844-8E7B-72F566D2324A}"/>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342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4857572" y="2246851"/>
                <a:ext cx="3071546"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a:latin typeface="Meiryo" panose="020B0604030504040204" pitchFamily="34" charset="-128"/>
                    <a:ea typeface="Meiryo" panose="020B0604030504040204" pitchFamily="34" charset="-128"/>
                    <a:cs typeface="Meiryo" charset="-128"/>
                  </a:rPr>
                  <a:t>：連続して出た表の数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4857572" y="2246851"/>
                <a:ext cx="3071546" cy="323165"/>
              </a:xfrm>
              <a:prstGeom prst="rect">
                <a:avLst/>
              </a:prstGeom>
              <a:blipFill>
                <a:blip r:embed="rId3"/>
                <a:stretch>
                  <a:fillRect t="-3846" r="-412"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p:cNvCxnSpPr>
          <p:nvPr/>
        </p:nvCxnSpPr>
        <p:spPr bwMode="auto">
          <a:xfrm>
            <a:off x="3363714" y="3347250"/>
            <a:ext cx="2449286" cy="598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正方形/長方形 72">
            <a:extLst>
              <a:ext uri="{FF2B5EF4-FFF2-40B4-BE49-F238E27FC236}">
                <a16:creationId xmlns:a16="http://schemas.microsoft.com/office/drawing/2014/main" id="{2BF37D2D-5B1F-3E43-858D-2622C937D6D5}"/>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4" name="コンテンツ プレースホルダー 2">
            <a:extLst>
              <a:ext uri="{FF2B5EF4-FFF2-40B4-BE49-F238E27FC236}">
                <a16:creationId xmlns:a16="http://schemas.microsoft.com/office/drawing/2014/main" id="{25DCE7C5-B6FC-E642-BF9A-C5F9B298645C}"/>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90603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4857572" y="2246851"/>
                <a:ext cx="3071546"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a:latin typeface="Meiryo" panose="020B0604030504040204" pitchFamily="34" charset="-128"/>
                    <a:ea typeface="Meiryo" panose="020B0604030504040204" pitchFamily="34" charset="-128"/>
                    <a:cs typeface="Meiryo" charset="-128"/>
                  </a:rPr>
                  <a:t>：連続して出た表の数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4857572" y="2246851"/>
                <a:ext cx="3071546" cy="323165"/>
              </a:xfrm>
              <a:prstGeom prst="rect">
                <a:avLst/>
              </a:prstGeom>
              <a:blipFill>
                <a:blip r:embed="rId3"/>
                <a:stretch>
                  <a:fillRect t="-3846" r="-412"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p:cNvCxnSpPr>
          <p:nvPr/>
        </p:nvCxnSpPr>
        <p:spPr bwMode="auto">
          <a:xfrm>
            <a:off x="3363714" y="3638983"/>
            <a:ext cx="3113286" cy="2992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正方形/長方形 72">
            <a:extLst>
              <a:ext uri="{FF2B5EF4-FFF2-40B4-BE49-F238E27FC236}">
                <a16:creationId xmlns:a16="http://schemas.microsoft.com/office/drawing/2014/main" id="{2BF37D2D-5B1F-3E43-858D-2622C937D6D5}"/>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4" name="コンテンツ プレースホルダー 2">
            <a:extLst>
              <a:ext uri="{FF2B5EF4-FFF2-40B4-BE49-F238E27FC236}">
                <a16:creationId xmlns:a16="http://schemas.microsoft.com/office/drawing/2014/main" id="{CE0F9414-EFCE-B540-B869-11779AA1986C}"/>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9247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sp>
        <p:nvSpPr>
          <p:cNvPr id="41" name="正方形/長方形 40">
            <a:extLst>
              <a:ext uri="{FF2B5EF4-FFF2-40B4-BE49-F238E27FC236}">
                <a16:creationId xmlns:a16="http://schemas.microsoft.com/office/drawing/2014/main" id="{A2499331-2A1A-410C-8380-7E731C86F4E0}"/>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42" name="正方形/長方形 41">
            <a:extLst>
              <a:ext uri="{FF2B5EF4-FFF2-40B4-BE49-F238E27FC236}">
                <a16:creationId xmlns:a16="http://schemas.microsoft.com/office/drawing/2014/main" id="{84A1C3BC-958B-4CA3-95FF-C6F6C74B8488}"/>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43" name="コンテンツ プレースホルダー 2">
            <a:extLst>
              <a:ext uri="{FF2B5EF4-FFF2-40B4-BE49-F238E27FC236}">
                <a16:creationId xmlns:a16="http://schemas.microsoft.com/office/drawing/2014/main" id="{77CC77C2-BC80-44D5-95D4-040382BC2D6B}"/>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61D28242-6C06-164E-88D7-39CBDB6FDBE5}"/>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とは、標本空間を定義域とし、実数を値域とする関数である。それぞれ決まった確率が与えられる。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8" name="正方形/長方形 7">
                <a:extLst>
                  <a:ext uri="{FF2B5EF4-FFF2-40B4-BE49-F238E27FC236}">
                    <a16:creationId xmlns:a16="http://schemas.microsoft.com/office/drawing/2014/main" id="{61D28242-6C06-164E-88D7-39CBDB6FDBE5}"/>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2"/>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34257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4857572" y="2246851"/>
                <a:ext cx="3071546"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a:latin typeface="Meiryo" panose="020B0604030504040204" pitchFamily="34" charset="-128"/>
                    <a:ea typeface="Meiryo" panose="020B0604030504040204" pitchFamily="34" charset="-128"/>
                    <a:cs typeface="Meiryo" charset="-128"/>
                  </a:rPr>
                  <a:t>：連続して出た表の数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4857572" y="2246851"/>
                <a:ext cx="3071546" cy="323165"/>
              </a:xfrm>
              <a:prstGeom prst="rect">
                <a:avLst/>
              </a:prstGeom>
              <a:blipFill>
                <a:blip r:embed="rId3"/>
                <a:stretch>
                  <a:fillRect t="-3846" r="-412"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endCxn id="90" idx="1"/>
          </p:cNvCxnSpPr>
          <p:nvPr/>
        </p:nvCxnSpPr>
        <p:spPr bwMode="auto">
          <a:xfrm>
            <a:off x="3352800" y="3998603"/>
            <a:ext cx="2362200" cy="3858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正方形/長方形 72">
            <a:extLst>
              <a:ext uri="{FF2B5EF4-FFF2-40B4-BE49-F238E27FC236}">
                <a16:creationId xmlns:a16="http://schemas.microsoft.com/office/drawing/2014/main" id="{2BF37D2D-5B1F-3E43-858D-2622C937D6D5}"/>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5" name="コンテンツ プレースホルダー 2">
            <a:extLst>
              <a:ext uri="{FF2B5EF4-FFF2-40B4-BE49-F238E27FC236}">
                <a16:creationId xmlns:a16="http://schemas.microsoft.com/office/drawing/2014/main" id="{DBE7042D-228D-FF41-A8E6-F4CFF98005AC}"/>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53793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4857572" y="2246851"/>
                <a:ext cx="3071546"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a:latin typeface="Meiryo" panose="020B0604030504040204" pitchFamily="34" charset="-128"/>
                    <a:ea typeface="Meiryo" panose="020B0604030504040204" pitchFamily="34" charset="-128"/>
                    <a:cs typeface="Meiryo" charset="-128"/>
                  </a:rPr>
                  <a:t>：連続して出た表の数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4857572" y="2246851"/>
                <a:ext cx="3071546" cy="323165"/>
              </a:xfrm>
              <a:prstGeom prst="rect">
                <a:avLst/>
              </a:prstGeom>
              <a:blipFill>
                <a:blip r:embed="rId3"/>
                <a:stretch>
                  <a:fillRect t="-3846" r="-412"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stCxn id="64" idx="6"/>
            <a:endCxn id="90" idx="1"/>
          </p:cNvCxnSpPr>
          <p:nvPr/>
        </p:nvCxnSpPr>
        <p:spPr bwMode="auto">
          <a:xfrm>
            <a:off x="3341914" y="4289590"/>
            <a:ext cx="2373086" cy="948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正方形/長方形 72">
            <a:extLst>
              <a:ext uri="{FF2B5EF4-FFF2-40B4-BE49-F238E27FC236}">
                <a16:creationId xmlns:a16="http://schemas.microsoft.com/office/drawing/2014/main" id="{2BF37D2D-5B1F-3E43-858D-2622C937D6D5}"/>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4" name="コンテンツ プレースホルダー 2">
            <a:extLst>
              <a:ext uri="{FF2B5EF4-FFF2-40B4-BE49-F238E27FC236}">
                <a16:creationId xmlns:a16="http://schemas.microsoft.com/office/drawing/2014/main" id="{D1EA1594-8B39-2445-8CDA-2744678B66D2}"/>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681159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4857572" y="2246851"/>
                <a:ext cx="3071546" cy="323165"/>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oMath>
                </a14:m>
                <a:r>
                  <a:rPr kumimoji="1" lang="ja-JP" altLang="en-US" sz="1500">
                    <a:latin typeface="Meiryo" panose="020B0604030504040204" pitchFamily="34" charset="-128"/>
                    <a:ea typeface="Meiryo" panose="020B0604030504040204" pitchFamily="34" charset="-128"/>
                    <a:cs typeface="Meiryo" charset="-128"/>
                  </a:rPr>
                  <a:t>：連続して出た表の数</a:t>
                </a:r>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4857572" y="2246851"/>
                <a:ext cx="3071546" cy="323165"/>
              </a:xfrm>
              <a:prstGeom prst="rect">
                <a:avLst/>
              </a:prstGeom>
              <a:blipFill>
                <a:blip r:embed="rId3"/>
                <a:stretch>
                  <a:fillRect t="-3846" r="-412" b="-19231"/>
                </a:stretch>
              </a:blipFill>
            </p:spPr>
            <p:txBody>
              <a:bodyPr/>
              <a:lstStyle/>
              <a:p>
                <a:r>
                  <a:rPr lang="ja-JP" altLang="en-US">
                    <a:noFill/>
                  </a:rPr>
                  <a:t> </a:t>
                </a:r>
              </a:p>
            </p:txBody>
          </p:sp>
        </mc:Fallback>
      </mc:AlternateContent>
      <p:cxnSp>
        <p:nvCxnSpPr>
          <p:cNvPr id="86" name="直線コネクタ 85">
            <a:extLst>
              <a:ext uri="{FF2B5EF4-FFF2-40B4-BE49-F238E27FC236}">
                <a16:creationId xmlns:a16="http://schemas.microsoft.com/office/drawing/2014/main" id="{6BE4A861-0777-5748-8DC3-CC8E9FA2E563}"/>
              </a:ext>
            </a:extLst>
          </p:cNvPr>
          <p:cNvCxnSpPr>
            <a:cxnSpLocks/>
          </p:cNvCxnSpPr>
          <p:nvPr/>
        </p:nvCxnSpPr>
        <p:spPr bwMode="auto">
          <a:xfrm>
            <a:off x="4963886" y="3995248"/>
            <a:ext cx="2884714" cy="20830"/>
          </a:xfrm>
          <a:prstGeom prst="line">
            <a:avLst/>
          </a:prstGeom>
          <a:solidFill>
            <a:schemeClr val="accent1"/>
          </a:solidFill>
          <a:ln w="254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正方形/長方形 86">
                <a:extLst>
                  <a:ext uri="{FF2B5EF4-FFF2-40B4-BE49-F238E27FC236}">
                    <a16:creationId xmlns:a16="http://schemas.microsoft.com/office/drawing/2014/main" id="{9B3A3DE1-D6BA-BA47-A5DB-9162E81A888F}"/>
                  </a:ext>
                </a:extLst>
              </p:cNvPr>
              <p:cNvSpPr/>
              <p:nvPr/>
            </p:nvSpPr>
            <p:spPr>
              <a:xfrm>
                <a:off x="7641716" y="4200102"/>
                <a:ext cx="41376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i="1" dirty="0">
                          <a:latin typeface="Cambria Math" panose="02040503050406030204" pitchFamily="18" charset="0"/>
                          <a:ea typeface="Meiryo" charset="-128"/>
                          <a:cs typeface="Meiryo" charset="-128"/>
                        </a:rPr>
                        <m:t>𝑋</m:t>
                      </m:r>
                    </m:oMath>
                  </m:oMathPara>
                </a14:m>
                <a:endParaRPr lang="ja-JP" altLang="en-US"/>
              </a:p>
            </p:txBody>
          </p:sp>
        </mc:Choice>
        <mc:Fallback xmlns="">
          <p:sp>
            <p:nvSpPr>
              <p:cNvPr id="87" name="正方形/長方形 86">
                <a:extLst>
                  <a:ext uri="{FF2B5EF4-FFF2-40B4-BE49-F238E27FC236}">
                    <a16:creationId xmlns:a16="http://schemas.microsoft.com/office/drawing/2014/main" id="{9B3A3DE1-D6BA-BA47-A5DB-9162E81A888F}"/>
                  </a:ext>
                </a:extLst>
              </p:cNvPr>
              <p:cNvSpPr>
                <a:spLocks noRot="1" noChangeAspect="1" noMove="1" noResize="1" noEditPoints="1" noAdjustHandles="1" noChangeArrowheads="1" noChangeShapeType="1" noTextEdit="1"/>
              </p:cNvSpPr>
              <p:nvPr/>
            </p:nvSpPr>
            <p:spPr>
              <a:xfrm>
                <a:off x="7641716" y="4200102"/>
                <a:ext cx="413768" cy="400110"/>
              </a:xfrm>
              <a:prstGeom prst="rect">
                <a:avLst/>
              </a:prstGeom>
              <a:blipFill>
                <a:blip r:embed="rId4"/>
                <a:stretch>
                  <a:fillRect/>
                </a:stretch>
              </a:blipFill>
            </p:spPr>
            <p:txBody>
              <a:bodyPr/>
              <a:lstStyle/>
              <a:p>
                <a:r>
                  <a:rPr lang="ja-JP" altLang="en-US">
                    <a:noFill/>
                  </a:rPr>
                  <a:t> </a:t>
                </a:r>
              </a:p>
            </p:txBody>
          </p:sp>
        </mc:Fallback>
      </mc:AlternateContent>
      <p:cxnSp>
        <p:nvCxnSpPr>
          <p:cNvPr id="88" name="直線コネクタ 87">
            <a:extLst>
              <a:ext uri="{FF2B5EF4-FFF2-40B4-BE49-F238E27FC236}">
                <a16:creationId xmlns:a16="http://schemas.microsoft.com/office/drawing/2014/main" id="{5760AE1E-39F7-B04C-95B2-9E356ACC3C77}"/>
              </a:ext>
            </a:extLst>
          </p:cNvPr>
          <p:cNvCxnSpPr/>
          <p:nvPr/>
        </p:nvCxnSpPr>
        <p:spPr bwMode="auto">
          <a:xfrm>
            <a:off x="58674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線コネクタ 88">
            <a:extLst>
              <a:ext uri="{FF2B5EF4-FFF2-40B4-BE49-F238E27FC236}">
                <a16:creationId xmlns:a16="http://schemas.microsoft.com/office/drawing/2014/main" id="{6A387F84-2509-E947-9951-905BFA268DC8}"/>
              </a:ext>
            </a:extLst>
          </p:cNvPr>
          <p:cNvCxnSpPr/>
          <p:nvPr/>
        </p:nvCxnSpPr>
        <p:spPr bwMode="auto">
          <a:xfrm>
            <a:off x="65532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F5192519-DD2B-CB4D-BD47-4A8F9560AB3E}"/>
                  </a:ext>
                </a:extLst>
              </p:cNvPr>
              <p:cNvSpPr/>
              <p:nvPr/>
            </p:nvSpPr>
            <p:spPr>
              <a:xfrm>
                <a:off x="5715000" y="418436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1</m:t>
                      </m:r>
                    </m:oMath>
                  </m:oMathPara>
                </a14:m>
                <a:endParaRPr lang="ja-JP" altLang="en-US"/>
              </a:p>
            </p:txBody>
          </p:sp>
        </mc:Choice>
        <mc:Fallback xmlns="">
          <p:sp>
            <p:nvSpPr>
              <p:cNvPr id="90" name="正方形/長方形 89">
                <a:extLst>
                  <a:ext uri="{FF2B5EF4-FFF2-40B4-BE49-F238E27FC236}">
                    <a16:creationId xmlns:a16="http://schemas.microsoft.com/office/drawing/2014/main" id="{F5192519-DD2B-CB4D-BD47-4A8F9560AB3E}"/>
                  </a:ext>
                </a:extLst>
              </p:cNvPr>
              <p:cNvSpPr>
                <a:spLocks noRot="1" noChangeAspect="1" noMove="1" noResize="1" noEditPoints="1" noAdjustHandles="1" noChangeArrowheads="1" noChangeShapeType="1" noTextEdit="1"/>
              </p:cNvSpPr>
              <p:nvPr/>
            </p:nvSpPr>
            <p:spPr>
              <a:xfrm>
                <a:off x="5715000" y="4184363"/>
                <a:ext cx="385041"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91085BB9-724D-6D4F-BECD-E16892C89A2A}"/>
                  </a:ext>
                </a:extLst>
              </p:cNvPr>
              <p:cNvSpPr/>
              <p:nvPr/>
            </p:nvSpPr>
            <p:spPr>
              <a:xfrm>
                <a:off x="6396759" y="419257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2</m:t>
                      </m:r>
                    </m:oMath>
                  </m:oMathPara>
                </a14:m>
                <a:endParaRPr lang="ja-JP" altLang="en-US"/>
              </a:p>
            </p:txBody>
          </p:sp>
        </mc:Choice>
        <mc:Fallback xmlns="">
          <p:sp>
            <p:nvSpPr>
              <p:cNvPr id="91" name="正方形/長方形 90">
                <a:extLst>
                  <a:ext uri="{FF2B5EF4-FFF2-40B4-BE49-F238E27FC236}">
                    <a16:creationId xmlns:a16="http://schemas.microsoft.com/office/drawing/2014/main" id="{91085BB9-724D-6D4F-BECD-E16892C89A2A}"/>
                  </a:ext>
                </a:extLst>
              </p:cNvPr>
              <p:cNvSpPr>
                <a:spLocks noRot="1" noChangeAspect="1" noMove="1" noResize="1" noEditPoints="1" noAdjustHandles="1" noChangeArrowheads="1" noChangeShapeType="1" noTextEdit="1"/>
              </p:cNvSpPr>
              <p:nvPr/>
            </p:nvSpPr>
            <p:spPr>
              <a:xfrm>
                <a:off x="6396759" y="4192573"/>
                <a:ext cx="38504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E260E36D-23E4-194C-BBC1-FC52CA9131AD}"/>
                  </a:ext>
                </a:extLst>
              </p:cNvPr>
              <p:cNvSpPr/>
              <p:nvPr/>
            </p:nvSpPr>
            <p:spPr>
              <a:xfrm>
                <a:off x="5105399" y="418436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ea typeface="Meiryo" charset="-128"/>
                          <a:cs typeface="Meiryo" charset="-128"/>
                        </a:rPr>
                        <m:t>0</m:t>
                      </m:r>
                    </m:oMath>
                  </m:oMathPara>
                </a14:m>
                <a:endParaRPr lang="ja-JP" altLang="en-US"/>
              </a:p>
            </p:txBody>
          </p:sp>
        </mc:Choice>
        <mc:Fallback xmlns="">
          <p:sp>
            <p:nvSpPr>
              <p:cNvPr id="92" name="正方形/長方形 91">
                <a:extLst>
                  <a:ext uri="{FF2B5EF4-FFF2-40B4-BE49-F238E27FC236}">
                    <a16:creationId xmlns:a16="http://schemas.microsoft.com/office/drawing/2014/main" id="{E260E36D-23E4-194C-BBC1-FC52CA9131AD}"/>
                  </a:ext>
                </a:extLst>
              </p:cNvPr>
              <p:cNvSpPr>
                <a:spLocks noRot="1" noChangeAspect="1" noMove="1" noResize="1" noEditPoints="1" noAdjustHandles="1" noChangeArrowheads="1" noChangeShapeType="1" noTextEdit="1"/>
              </p:cNvSpPr>
              <p:nvPr/>
            </p:nvSpPr>
            <p:spPr>
              <a:xfrm>
                <a:off x="5105399" y="4184363"/>
                <a:ext cx="385042" cy="400110"/>
              </a:xfrm>
              <a:prstGeom prst="rect">
                <a:avLst/>
              </a:prstGeom>
              <a:blipFill>
                <a:blip r:embed="rId7"/>
                <a:stretch>
                  <a:fillRect/>
                </a:stretch>
              </a:blipFill>
            </p:spPr>
            <p:txBody>
              <a:bodyPr/>
              <a:lstStyle/>
              <a:p>
                <a:r>
                  <a:rPr lang="ja-JP" altLang="en-US">
                    <a:noFill/>
                  </a:rPr>
                  <a:t> </a:t>
                </a:r>
              </a:p>
            </p:txBody>
          </p:sp>
        </mc:Fallback>
      </mc:AlternateContent>
      <p:cxnSp>
        <p:nvCxnSpPr>
          <p:cNvPr id="93" name="直線コネクタ 92">
            <a:extLst>
              <a:ext uri="{FF2B5EF4-FFF2-40B4-BE49-F238E27FC236}">
                <a16:creationId xmlns:a16="http://schemas.microsoft.com/office/drawing/2014/main" id="{BD1DA907-3F9A-E240-A547-5F0360450140}"/>
              </a:ext>
            </a:extLst>
          </p:cNvPr>
          <p:cNvCxnSpPr/>
          <p:nvPr/>
        </p:nvCxnSpPr>
        <p:spPr bwMode="auto">
          <a:xfrm>
            <a:off x="5257800" y="3928431"/>
            <a:ext cx="0" cy="1797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線コネクタ 94">
            <a:extLst>
              <a:ext uri="{FF2B5EF4-FFF2-40B4-BE49-F238E27FC236}">
                <a16:creationId xmlns:a16="http://schemas.microsoft.com/office/drawing/2014/main" id="{61D2715B-30C1-914E-8C2A-B24AB665A141}"/>
              </a:ext>
            </a:extLst>
          </p:cNvPr>
          <p:cNvCxnSpPr/>
          <p:nvPr/>
        </p:nvCxnSpPr>
        <p:spPr bwMode="auto">
          <a:xfrm>
            <a:off x="7162800" y="3943350"/>
            <a:ext cx="0" cy="197705"/>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2384C83D-C461-3A49-ADFB-44C77B765F56}"/>
                  </a:ext>
                </a:extLst>
              </p:cNvPr>
              <p:cNvSpPr/>
              <p:nvPr/>
            </p:nvSpPr>
            <p:spPr>
              <a:xfrm>
                <a:off x="7006359" y="4192573"/>
                <a:ext cx="3850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3</m:t>
                      </m:r>
                    </m:oMath>
                  </m:oMathPara>
                </a14:m>
                <a:endParaRPr lang="ja-JP" altLang="en-US"/>
              </a:p>
            </p:txBody>
          </p:sp>
        </mc:Choice>
        <mc:Fallback xmlns="">
          <p:sp>
            <p:nvSpPr>
              <p:cNvPr id="96" name="正方形/長方形 95">
                <a:extLst>
                  <a:ext uri="{FF2B5EF4-FFF2-40B4-BE49-F238E27FC236}">
                    <a16:creationId xmlns:a16="http://schemas.microsoft.com/office/drawing/2014/main" id="{2384C83D-C461-3A49-ADFB-44C77B765F56}"/>
                  </a:ext>
                </a:extLst>
              </p:cNvPr>
              <p:cNvSpPr>
                <a:spLocks noRot="1" noChangeAspect="1" noMove="1" noResize="1" noEditPoints="1" noAdjustHandles="1" noChangeArrowheads="1" noChangeShapeType="1" noTextEdit="1"/>
              </p:cNvSpPr>
              <p:nvPr/>
            </p:nvSpPr>
            <p:spPr>
              <a:xfrm>
                <a:off x="7006359" y="4192573"/>
                <a:ext cx="385042" cy="400110"/>
              </a:xfrm>
              <a:prstGeom prst="rect">
                <a:avLst/>
              </a:prstGeom>
              <a:blipFill>
                <a:blip r:embed="rId8"/>
                <a:stretch>
                  <a:fillRect/>
                </a:stretch>
              </a:blipFill>
            </p:spPr>
            <p:txBody>
              <a:bodyPr/>
              <a:lstStyle/>
              <a:p>
                <a:r>
                  <a:rPr lang="ja-JP" altLang="en-US">
                    <a:noFill/>
                  </a:rPr>
                  <a:t> </a:t>
                </a:r>
              </a:p>
            </p:txBody>
          </p:sp>
        </mc:Fallback>
      </mc:AlternateContent>
      <p:cxnSp>
        <p:nvCxnSpPr>
          <p:cNvPr id="4" name="直線矢印コネクタ 3">
            <a:extLst>
              <a:ext uri="{FF2B5EF4-FFF2-40B4-BE49-F238E27FC236}">
                <a16:creationId xmlns:a16="http://schemas.microsoft.com/office/drawing/2014/main" id="{59005371-987E-9341-9D92-FCCE9543639A}"/>
              </a:ext>
            </a:extLst>
          </p:cNvPr>
          <p:cNvCxnSpPr>
            <a:cxnSpLocks/>
            <a:stCxn id="68" idx="3"/>
            <a:endCxn id="92" idx="1"/>
          </p:cNvCxnSpPr>
          <p:nvPr/>
        </p:nvCxnSpPr>
        <p:spPr bwMode="auto">
          <a:xfrm flipV="1">
            <a:off x="3341914" y="4384418"/>
            <a:ext cx="1763485" cy="2598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正方形/長方形 72">
            <a:extLst>
              <a:ext uri="{FF2B5EF4-FFF2-40B4-BE49-F238E27FC236}">
                <a16:creationId xmlns:a16="http://schemas.microsoft.com/office/drawing/2014/main" id="{2BF37D2D-5B1F-3E43-858D-2622C937D6D5}"/>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4" name="コンテンツ プレースホルダー 2">
            <a:extLst>
              <a:ext uri="{FF2B5EF4-FFF2-40B4-BE49-F238E27FC236}">
                <a16:creationId xmlns:a16="http://schemas.microsoft.com/office/drawing/2014/main" id="{4FB6B75E-05A9-794D-8114-A14839C422A5}"/>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22112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smtClean="0">
                          <a:latin typeface="Cambria Math" panose="02040503050406030204" pitchFamily="18" charset="0"/>
                          <a:ea typeface="メイリオ" panose="020B0604030504040204" pitchFamily="50" charset="-128"/>
                        </a:rPr>
                        <m:t>𝑋</m:t>
                      </m:r>
                      <m:r>
                        <a:rPr lang="en-US" altLang="ja-JP" sz="1385" i="1" dirty="0" smtClean="0">
                          <a:latin typeface="Cambria Math" panose="02040503050406030204" pitchFamily="18" charset="0"/>
                          <a:ea typeface="メイリオ" panose="020B0604030504040204" pitchFamily="50" charset="-128"/>
                        </a:rPr>
                        <m:t>=</m:t>
                      </m:r>
                      <m:r>
                        <a:rPr lang="en-US" altLang="ja-JP" sz="1385" b="0" i="0" dirty="0" smtClean="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0"/>
                <a:stretch>
                  <a:fillRect/>
                </a:stretch>
              </a:blipFill>
            </p:spPr>
            <p:txBody>
              <a:bodyPr/>
              <a:lstStyle/>
              <a:p>
                <a:r>
                  <a:rPr lang="ja-JP" altLang="en-US">
                    <a:noFill/>
                  </a:rPr>
                  <a:t> </a:t>
                </a:r>
              </a:p>
            </p:txBody>
          </p:sp>
        </mc:Fallback>
      </mc:AlternateContent>
      <p:sp>
        <p:nvSpPr>
          <p:cNvPr id="70" name="正方形/長方形 69">
            <a:extLst>
              <a:ext uri="{FF2B5EF4-FFF2-40B4-BE49-F238E27FC236}">
                <a16:creationId xmlns:a16="http://schemas.microsoft.com/office/drawing/2014/main" id="{5FA4B353-0641-6342-87DE-B0B9BFBB675C}"/>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71" name="コンテンツ プレースホルダー 2">
            <a:extLst>
              <a:ext uri="{FF2B5EF4-FFF2-40B4-BE49-F238E27FC236}">
                <a16:creationId xmlns:a16="http://schemas.microsoft.com/office/drawing/2014/main" id="{4AE5F2EF-F0CE-7048-8E05-B813C246C2FE}"/>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68127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smtClean="0">
                          <a:latin typeface="Cambria Math" panose="02040503050406030204" pitchFamily="18" charset="0"/>
                          <a:ea typeface="メイリオ" panose="020B0604030504040204" pitchFamily="50" charset="-128"/>
                        </a:rPr>
                        <m:t>𝑋</m:t>
                      </m:r>
                      <m:r>
                        <a:rPr lang="en-US" altLang="ja-JP" sz="1385" i="1" dirty="0" smtClean="0">
                          <a:latin typeface="Cambria Math" panose="02040503050406030204" pitchFamily="18" charset="0"/>
                          <a:ea typeface="メイリオ" panose="020B0604030504040204" pitchFamily="50" charset="-128"/>
                        </a:rPr>
                        <m:t>=</m:t>
                      </m:r>
                      <m:r>
                        <a:rPr lang="en-US" altLang="ja-JP" sz="1385" b="0" i="0" dirty="0" smtClean="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0"/>
                <a:stretch>
                  <a:fillRect/>
                </a:stretch>
              </a:blipFill>
            </p:spPr>
            <p:txBody>
              <a:bodyPr/>
              <a:lstStyle/>
              <a:p>
                <a:r>
                  <a:rPr lang="ja-JP" altLang="en-US">
                    <a:noFill/>
                  </a:rPr>
                  <a:t> </a:t>
                </a:r>
              </a:p>
            </p:txBody>
          </p:sp>
        </mc:Fallback>
      </mc:AlternateContent>
      <p:sp>
        <p:nvSpPr>
          <p:cNvPr id="70" name="正方形/長方形 69">
            <a:extLst>
              <a:ext uri="{FF2B5EF4-FFF2-40B4-BE49-F238E27FC236}">
                <a16:creationId xmlns:a16="http://schemas.microsoft.com/office/drawing/2014/main" id="{5FA4B353-0641-6342-87DE-B0B9BFBB675C}"/>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19A5A046-5F4D-5E4D-8C42-ADDA1CEBC5E4}"/>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1" name="テキスト ボックス 70">
                <a:extLst>
                  <a:ext uri="{FF2B5EF4-FFF2-40B4-BE49-F238E27FC236}">
                    <a16:creationId xmlns:a16="http://schemas.microsoft.com/office/drawing/2014/main" id="{19A5A046-5F4D-5E4D-8C42-ADDA1CEBC5E4}"/>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a:extLst>
                  <a:ext uri="{FF2B5EF4-FFF2-40B4-BE49-F238E27FC236}">
                    <a16:creationId xmlns:a16="http://schemas.microsoft.com/office/drawing/2014/main" id="{293C138D-35D6-6F4A-894F-689B50DC66A3}"/>
                  </a:ext>
                </a:extLst>
              </p:cNvPr>
              <p:cNvSpPr/>
              <p:nvPr/>
            </p:nvSpPr>
            <p:spPr>
              <a:xfrm>
                <a:off x="5652644" y="2919715"/>
                <a:ext cx="174663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rPr>
                        <m:t>𝑃</m:t>
                      </m:r>
                      <m:d>
                        <m:dPr>
                          <m:ctrlPr>
                            <a:rPr lang="en-US" altLang="ja-JP" b="0" i="1" dirty="0" smtClean="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𝑋</m:t>
                          </m:r>
                          <m:r>
                            <a:rPr lang="en-US" altLang="ja-JP" i="1" dirty="0">
                              <a:latin typeface="Cambria Math" panose="02040503050406030204" pitchFamily="18" charset="0"/>
                              <a:ea typeface="メイリオ" panose="020B0604030504040204" pitchFamily="50" charset="-128"/>
                            </a:rPr>
                            <m:t>=0</m:t>
                          </m:r>
                        </m:e>
                      </m:d>
                      <m:r>
                        <a:rPr lang="en-US" altLang="ja-JP" b="0" i="1" dirty="0" smtClean="0">
                          <a:latin typeface="Cambria Math" panose="02040503050406030204" pitchFamily="18" charset="0"/>
                          <a:ea typeface="メイリオ" panose="020B0604030504040204" pitchFamily="50" charset="-128"/>
                        </a:rPr>
                        <m:t>=</m:t>
                      </m:r>
                      <m:f>
                        <m:fPr>
                          <m:ctrlPr>
                            <a:rPr lang="en-US" altLang="ja-JP" b="0" i="1" dirty="0" smtClean="0">
                              <a:latin typeface="Cambria Math" panose="02040503050406030204" pitchFamily="18" charset="0"/>
                              <a:ea typeface="メイリオ" panose="020B0604030504040204" pitchFamily="50" charset="-128"/>
                            </a:rPr>
                          </m:ctrlPr>
                        </m:fPr>
                        <m:num>
                          <m:r>
                            <a:rPr lang="en-US" altLang="ja-JP" b="0" i="1" dirty="0" smtClean="0">
                              <a:latin typeface="Cambria Math" panose="02040503050406030204" pitchFamily="18" charset="0"/>
                              <a:ea typeface="メイリオ" panose="020B0604030504040204" pitchFamily="50" charset="-128"/>
                            </a:rPr>
                            <m:t>1</m:t>
                          </m:r>
                        </m:num>
                        <m:den>
                          <m:r>
                            <a:rPr lang="en-US" altLang="ja-JP" b="0" i="1" dirty="0" smtClean="0">
                              <a:latin typeface="Cambria Math" panose="02040503050406030204" pitchFamily="18" charset="0"/>
                              <a:ea typeface="メイリオ" panose="020B0604030504040204" pitchFamily="50" charset="-128"/>
                            </a:rPr>
                            <m:t>8</m:t>
                          </m:r>
                        </m:den>
                      </m:f>
                    </m:oMath>
                  </m:oMathPara>
                </a14:m>
                <a:endParaRPr lang="ja-JP" altLang="en-US" dirty="0"/>
              </a:p>
            </p:txBody>
          </p:sp>
        </mc:Choice>
        <mc:Fallback xmlns="">
          <p:sp>
            <p:nvSpPr>
              <p:cNvPr id="72" name="正方形/長方形 71">
                <a:extLst>
                  <a:ext uri="{FF2B5EF4-FFF2-40B4-BE49-F238E27FC236}">
                    <a16:creationId xmlns:a16="http://schemas.microsoft.com/office/drawing/2014/main" id="{293C138D-35D6-6F4A-894F-689B50DC66A3}"/>
                  </a:ext>
                </a:extLst>
              </p:cNvPr>
              <p:cNvSpPr>
                <a:spLocks noRot="1" noChangeAspect="1" noMove="1" noResize="1" noEditPoints="1" noAdjustHandles="1" noChangeArrowheads="1" noChangeShapeType="1" noTextEdit="1"/>
              </p:cNvSpPr>
              <p:nvPr/>
            </p:nvSpPr>
            <p:spPr>
              <a:xfrm>
                <a:off x="5652644" y="2919715"/>
                <a:ext cx="1746632" cy="670568"/>
              </a:xfrm>
              <a:prstGeom prst="rect">
                <a:avLst/>
              </a:prstGeom>
              <a:blipFill>
                <a:blip r:embed="rId11"/>
                <a:stretch>
                  <a:fillRect b="-5556"/>
                </a:stretch>
              </a:blipFill>
            </p:spPr>
            <p:txBody>
              <a:bodyPr/>
              <a:lstStyle/>
              <a:p>
                <a:r>
                  <a:rPr lang="ja-JP" altLang="en-US">
                    <a:noFill/>
                  </a:rPr>
                  <a:t> </a:t>
                </a:r>
              </a:p>
            </p:txBody>
          </p:sp>
        </mc:Fallback>
      </mc:AlternateContent>
      <p:sp>
        <p:nvSpPr>
          <p:cNvPr id="73" name="円/楕円 72">
            <a:extLst>
              <a:ext uri="{FF2B5EF4-FFF2-40B4-BE49-F238E27FC236}">
                <a16:creationId xmlns:a16="http://schemas.microsoft.com/office/drawing/2014/main" id="{E3B1A98D-CEE8-7C43-9029-DEFBC1D67991}"/>
              </a:ext>
            </a:extLst>
          </p:cNvPr>
          <p:cNvSpPr/>
          <p:nvPr/>
        </p:nvSpPr>
        <p:spPr bwMode="auto">
          <a:xfrm>
            <a:off x="3495347" y="4475568"/>
            <a:ext cx="680685" cy="35130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 name="正方形/長方形 73">
            <a:extLst>
              <a:ext uri="{FF2B5EF4-FFF2-40B4-BE49-F238E27FC236}">
                <a16:creationId xmlns:a16="http://schemas.microsoft.com/office/drawing/2014/main" id="{D6D6B6B2-A8AD-A543-BCC0-94AE0EFC66D9}"/>
              </a:ext>
            </a:extLst>
          </p:cNvPr>
          <p:cNvSpPr/>
          <p:nvPr/>
        </p:nvSpPr>
        <p:spPr bwMode="auto">
          <a:xfrm>
            <a:off x="5533173" y="2868853"/>
            <a:ext cx="2011222" cy="79234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コンテンツ プレースホルダー 2">
            <a:extLst>
              <a:ext uri="{FF2B5EF4-FFF2-40B4-BE49-F238E27FC236}">
                <a16:creationId xmlns:a16="http://schemas.microsoft.com/office/drawing/2014/main" id="{1C7E3967-D361-5C4E-806B-08F1C8F2E147}"/>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617927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smtClean="0">
                          <a:latin typeface="Cambria Math" panose="02040503050406030204" pitchFamily="18" charset="0"/>
                          <a:ea typeface="メイリオ" panose="020B0604030504040204" pitchFamily="50" charset="-128"/>
                        </a:rPr>
                        <m:t>𝑋</m:t>
                      </m:r>
                      <m:r>
                        <a:rPr lang="en-US" altLang="ja-JP" sz="1385" i="1" dirty="0" smtClean="0">
                          <a:latin typeface="Cambria Math" panose="02040503050406030204" pitchFamily="18" charset="0"/>
                          <a:ea typeface="メイリオ" panose="020B0604030504040204" pitchFamily="50" charset="-128"/>
                        </a:rPr>
                        <m:t>=</m:t>
                      </m:r>
                      <m:r>
                        <a:rPr lang="en-US" altLang="ja-JP" sz="1385" b="0" i="0" dirty="0" smtClean="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0"/>
                <a:stretch>
                  <a:fillRect/>
                </a:stretch>
              </a:blipFill>
            </p:spPr>
            <p:txBody>
              <a:bodyPr/>
              <a:lstStyle/>
              <a:p>
                <a:r>
                  <a:rPr lang="ja-JP" altLang="en-US">
                    <a:noFill/>
                  </a:rPr>
                  <a:t> </a:t>
                </a:r>
              </a:p>
            </p:txBody>
          </p:sp>
        </mc:Fallback>
      </mc:AlternateContent>
      <p:sp>
        <p:nvSpPr>
          <p:cNvPr id="70" name="正方形/長方形 69">
            <a:extLst>
              <a:ext uri="{FF2B5EF4-FFF2-40B4-BE49-F238E27FC236}">
                <a16:creationId xmlns:a16="http://schemas.microsoft.com/office/drawing/2014/main" id="{5FA4B353-0641-6342-87DE-B0B9BFBB675C}"/>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19A5A046-5F4D-5E4D-8C42-ADDA1CEBC5E4}"/>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1" name="テキスト ボックス 70">
                <a:extLst>
                  <a:ext uri="{FF2B5EF4-FFF2-40B4-BE49-F238E27FC236}">
                    <a16:creationId xmlns:a16="http://schemas.microsoft.com/office/drawing/2014/main" id="{19A5A046-5F4D-5E4D-8C42-ADDA1CEBC5E4}"/>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a:extLst>
                  <a:ext uri="{FF2B5EF4-FFF2-40B4-BE49-F238E27FC236}">
                    <a16:creationId xmlns:a16="http://schemas.microsoft.com/office/drawing/2014/main" id="{293C138D-35D6-6F4A-894F-689B50DC66A3}"/>
                  </a:ext>
                </a:extLst>
              </p:cNvPr>
              <p:cNvSpPr/>
              <p:nvPr/>
            </p:nvSpPr>
            <p:spPr>
              <a:xfrm>
                <a:off x="5652644" y="2919715"/>
                <a:ext cx="1746632" cy="669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rPr>
                        <m:t>𝑃</m:t>
                      </m:r>
                      <m:d>
                        <m:dPr>
                          <m:ctrlPr>
                            <a:rPr lang="en-US" altLang="ja-JP" b="0" i="1" dirty="0" smtClean="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𝑋</m:t>
                          </m:r>
                          <m:r>
                            <a:rPr lang="en-US" altLang="ja-JP" i="1" dirty="0">
                              <a:latin typeface="Cambria Math" panose="02040503050406030204" pitchFamily="18" charset="0"/>
                              <a:ea typeface="メイリオ" panose="020B0604030504040204" pitchFamily="50" charset="-128"/>
                            </a:rPr>
                            <m:t>=1</m:t>
                          </m:r>
                        </m:e>
                      </m:d>
                      <m:r>
                        <a:rPr lang="en-US" altLang="ja-JP" b="0" i="1" dirty="0" smtClean="0">
                          <a:latin typeface="Cambria Math" panose="02040503050406030204" pitchFamily="18" charset="0"/>
                          <a:ea typeface="メイリオ" panose="020B0604030504040204" pitchFamily="50" charset="-128"/>
                        </a:rPr>
                        <m:t>=</m:t>
                      </m:r>
                      <m:f>
                        <m:fPr>
                          <m:ctrlPr>
                            <a:rPr lang="en-US" altLang="ja-JP" b="0" i="1" dirty="0" smtClean="0">
                              <a:latin typeface="Cambria Math" panose="02040503050406030204" pitchFamily="18" charset="0"/>
                              <a:ea typeface="メイリオ" panose="020B0604030504040204" pitchFamily="50" charset="-128"/>
                            </a:rPr>
                          </m:ctrlPr>
                        </m:fPr>
                        <m:num>
                          <m:r>
                            <a:rPr lang="en-US" altLang="ja-JP" b="0" i="1" dirty="0" smtClean="0">
                              <a:latin typeface="Cambria Math" panose="02040503050406030204" pitchFamily="18" charset="0"/>
                              <a:ea typeface="メイリオ" panose="020B0604030504040204" pitchFamily="50" charset="-128"/>
                            </a:rPr>
                            <m:t>4</m:t>
                          </m:r>
                        </m:num>
                        <m:den>
                          <m:r>
                            <a:rPr lang="en-US" altLang="ja-JP" b="0" i="1" dirty="0" smtClean="0">
                              <a:latin typeface="Cambria Math" panose="02040503050406030204" pitchFamily="18" charset="0"/>
                              <a:ea typeface="メイリオ" panose="020B0604030504040204" pitchFamily="50" charset="-128"/>
                            </a:rPr>
                            <m:t>8</m:t>
                          </m:r>
                        </m:den>
                      </m:f>
                    </m:oMath>
                  </m:oMathPara>
                </a14:m>
                <a:endParaRPr lang="ja-JP" altLang="en-US" dirty="0"/>
              </a:p>
            </p:txBody>
          </p:sp>
        </mc:Choice>
        <mc:Fallback xmlns="">
          <p:sp>
            <p:nvSpPr>
              <p:cNvPr id="72" name="正方形/長方形 71">
                <a:extLst>
                  <a:ext uri="{FF2B5EF4-FFF2-40B4-BE49-F238E27FC236}">
                    <a16:creationId xmlns:a16="http://schemas.microsoft.com/office/drawing/2014/main" id="{293C138D-35D6-6F4A-894F-689B50DC66A3}"/>
                  </a:ext>
                </a:extLst>
              </p:cNvPr>
              <p:cNvSpPr>
                <a:spLocks noRot="1" noChangeAspect="1" noMove="1" noResize="1" noEditPoints="1" noAdjustHandles="1" noChangeArrowheads="1" noChangeShapeType="1" noTextEdit="1"/>
              </p:cNvSpPr>
              <p:nvPr/>
            </p:nvSpPr>
            <p:spPr>
              <a:xfrm>
                <a:off x="5652644" y="2919715"/>
                <a:ext cx="1746632" cy="669479"/>
              </a:xfrm>
              <a:prstGeom prst="rect">
                <a:avLst/>
              </a:prstGeom>
              <a:blipFill>
                <a:blip r:embed="rId11"/>
                <a:stretch>
                  <a:fillRect b="-3704"/>
                </a:stretch>
              </a:blipFill>
            </p:spPr>
            <p:txBody>
              <a:bodyPr/>
              <a:lstStyle/>
              <a:p>
                <a:r>
                  <a:rPr lang="ja-JP" altLang="en-US">
                    <a:noFill/>
                  </a:rPr>
                  <a:t> </a:t>
                </a:r>
              </a:p>
            </p:txBody>
          </p:sp>
        </mc:Fallback>
      </mc:AlternateContent>
      <p:sp>
        <p:nvSpPr>
          <p:cNvPr id="73" name="円/楕円 72">
            <a:extLst>
              <a:ext uri="{FF2B5EF4-FFF2-40B4-BE49-F238E27FC236}">
                <a16:creationId xmlns:a16="http://schemas.microsoft.com/office/drawing/2014/main" id="{E3B1A98D-CEE8-7C43-9029-DEFBC1D67991}"/>
              </a:ext>
            </a:extLst>
          </p:cNvPr>
          <p:cNvSpPr/>
          <p:nvPr/>
        </p:nvSpPr>
        <p:spPr bwMode="auto">
          <a:xfrm>
            <a:off x="3513468" y="3811492"/>
            <a:ext cx="680685" cy="646523"/>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4" name="正方形/長方形 73">
            <a:extLst>
              <a:ext uri="{FF2B5EF4-FFF2-40B4-BE49-F238E27FC236}">
                <a16:creationId xmlns:a16="http://schemas.microsoft.com/office/drawing/2014/main" id="{D6D6B6B2-A8AD-A543-BCC0-94AE0EFC66D9}"/>
              </a:ext>
            </a:extLst>
          </p:cNvPr>
          <p:cNvSpPr/>
          <p:nvPr/>
        </p:nvSpPr>
        <p:spPr bwMode="auto">
          <a:xfrm>
            <a:off x="5533173" y="2868853"/>
            <a:ext cx="2011222" cy="79234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円/楕円 74">
            <a:extLst>
              <a:ext uri="{FF2B5EF4-FFF2-40B4-BE49-F238E27FC236}">
                <a16:creationId xmlns:a16="http://schemas.microsoft.com/office/drawing/2014/main" id="{4DFF1504-A639-0C4A-8197-60837E0F0E1C}"/>
              </a:ext>
            </a:extLst>
          </p:cNvPr>
          <p:cNvSpPr/>
          <p:nvPr/>
        </p:nvSpPr>
        <p:spPr bwMode="auto">
          <a:xfrm>
            <a:off x="3513468" y="2820095"/>
            <a:ext cx="680685" cy="646523"/>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 name="コンテンツ プレースホルダー 2">
            <a:extLst>
              <a:ext uri="{FF2B5EF4-FFF2-40B4-BE49-F238E27FC236}">
                <a16:creationId xmlns:a16="http://schemas.microsoft.com/office/drawing/2014/main" id="{2084046D-B3F9-0547-90E3-07788A63F387}"/>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31743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smtClean="0">
                          <a:latin typeface="Cambria Math" panose="02040503050406030204" pitchFamily="18" charset="0"/>
                          <a:ea typeface="メイリオ" panose="020B0604030504040204" pitchFamily="50" charset="-128"/>
                        </a:rPr>
                        <m:t>𝑋</m:t>
                      </m:r>
                      <m:r>
                        <a:rPr lang="en-US" altLang="ja-JP" sz="1385" i="1" dirty="0" smtClean="0">
                          <a:latin typeface="Cambria Math" panose="02040503050406030204" pitchFamily="18" charset="0"/>
                          <a:ea typeface="メイリオ" panose="020B0604030504040204" pitchFamily="50" charset="-128"/>
                        </a:rPr>
                        <m:t>=</m:t>
                      </m:r>
                      <m:r>
                        <a:rPr lang="en-US" altLang="ja-JP" sz="1385" b="0" i="0" dirty="0" smtClean="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0"/>
                <a:stretch>
                  <a:fillRect/>
                </a:stretch>
              </a:blipFill>
            </p:spPr>
            <p:txBody>
              <a:bodyPr/>
              <a:lstStyle/>
              <a:p>
                <a:r>
                  <a:rPr lang="ja-JP" altLang="en-US">
                    <a:noFill/>
                  </a:rPr>
                  <a:t> </a:t>
                </a:r>
              </a:p>
            </p:txBody>
          </p:sp>
        </mc:Fallback>
      </mc:AlternateContent>
      <p:sp>
        <p:nvSpPr>
          <p:cNvPr id="70" name="正方形/長方形 69">
            <a:extLst>
              <a:ext uri="{FF2B5EF4-FFF2-40B4-BE49-F238E27FC236}">
                <a16:creationId xmlns:a16="http://schemas.microsoft.com/office/drawing/2014/main" id="{5FA4B353-0641-6342-87DE-B0B9BFBB675C}"/>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19A5A046-5F4D-5E4D-8C42-ADDA1CEBC5E4}"/>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1" name="テキスト ボックス 70">
                <a:extLst>
                  <a:ext uri="{FF2B5EF4-FFF2-40B4-BE49-F238E27FC236}">
                    <a16:creationId xmlns:a16="http://schemas.microsoft.com/office/drawing/2014/main" id="{19A5A046-5F4D-5E4D-8C42-ADDA1CEBC5E4}"/>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a:extLst>
                  <a:ext uri="{FF2B5EF4-FFF2-40B4-BE49-F238E27FC236}">
                    <a16:creationId xmlns:a16="http://schemas.microsoft.com/office/drawing/2014/main" id="{293C138D-35D6-6F4A-894F-689B50DC66A3}"/>
                  </a:ext>
                </a:extLst>
              </p:cNvPr>
              <p:cNvSpPr/>
              <p:nvPr/>
            </p:nvSpPr>
            <p:spPr>
              <a:xfrm>
                <a:off x="5652644" y="2919715"/>
                <a:ext cx="174663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rPr>
                        <m:t>𝑃</m:t>
                      </m:r>
                      <m:d>
                        <m:dPr>
                          <m:ctrlPr>
                            <a:rPr lang="en-US" altLang="ja-JP" b="0" i="1" dirty="0" smtClean="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𝑋</m:t>
                          </m:r>
                          <m:r>
                            <a:rPr lang="en-US" altLang="ja-JP" i="1" dirty="0">
                              <a:latin typeface="Cambria Math" panose="02040503050406030204" pitchFamily="18" charset="0"/>
                              <a:ea typeface="メイリオ" panose="020B0604030504040204" pitchFamily="50" charset="-128"/>
                            </a:rPr>
                            <m:t>=2</m:t>
                          </m:r>
                        </m:e>
                      </m:d>
                      <m:r>
                        <a:rPr lang="en-US" altLang="ja-JP" b="0" i="1" dirty="0" smtClean="0">
                          <a:latin typeface="Cambria Math" panose="02040503050406030204" pitchFamily="18" charset="0"/>
                          <a:ea typeface="メイリオ" panose="020B0604030504040204" pitchFamily="50" charset="-128"/>
                        </a:rPr>
                        <m:t>=</m:t>
                      </m:r>
                      <m:f>
                        <m:fPr>
                          <m:ctrlPr>
                            <a:rPr lang="en-US" altLang="ja-JP" b="0" i="1" dirty="0" smtClean="0">
                              <a:latin typeface="Cambria Math" panose="02040503050406030204" pitchFamily="18" charset="0"/>
                              <a:ea typeface="メイリオ" panose="020B0604030504040204" pitchFamily="50" charset="-128"/>
                            </a:rPr>
                          </m:ctrlPr>
                        </m:fPr>
                        <m:num>
                          <m:r>
                            <a:rPr lang="en-US" altLang="ja-JP" b="0" i="1" dirty="0" smtClean="0">
                              <a:latin typeface="Cambria Math" panose="02040503050406030204" pitchFamily="18" charset="0"/>
                              <a:ea typeface="メイリオ" panose="020B0604030504040204" pitchFamily="50" charset="-128"/>
                            </a:rPr>
                            <m:t>2</m:t>
                          </m:r>
                        </m:num>
                        <m:den>
                          <m:r>
                            <a:rPr lang="en-US" altLang="ja-JP" b="0" i="1" dirty="0" smtClean="0">
                              <a:latin typeface="Cambria Math" panose="02040503050406030204" pitchFamily="18" charset="0"/>
                              <a:ea typeface="メイリオ" panose="020B0604030504040204" pitchFamily="50" charset="-128"/>
                            </a:rPr>
                            <m:t>8</m:t>
                          </m:r>
                        </m:den>
                      </m:f>
                    </m:oMath>
                  </m:oMathPara>
                </a14:m>
                <a:endParaRPr lang="ja-JP" altLang="en-US" dirty="0"/>
              </a:p>
            </p:txBody>
          </p:sp>
        </mc:Choice>
        <mc:Fallback xmlns="">
          <p:sp>
            <p:nvSpPr>
              <p:cNvPr id="72" name="正方形/長方形 71">
                <a:extLst>
                  <a:ext uri="{FF2B5EF4-FFF2-40B4-BE49-F238E27FC236}">
                    <a16:creationId xmlns:a16="http://schemas.microsoft.com/office/drawing/2014/main" id="{293C138D-35D6-6F4A-894F-689B50DC66A3}"/>
                  </a:ext>
                </a:extLst>
              </p:cNvPr>
              <p:cNvSpPr>
                <a:spLocks noRot="1" noChangeAspect="1" noMove="1" noResize="1" noEditPoints="1" noAdjustHandles="1" noChangeArrowheads="1" noChangeShapeType="1" noTextEdit="1"/>
              </p:cNvSpPr>
              <p:nvPr/>
            </p:nvSpPr>
            <p:spPr>
              <a:xfrm>
                <a:off x="5652644" y="2919715"/>
                <a:ext cx="1746632" cy="670568"/>
              </a:xfrm>
              <a:prstGeom prst="rect">
                <a:avLst/>
              </a:prstGeom>
              <a:blipFill>
                <a:blip r:embed="rId11"/>
                <a:stretch>
                  <a:fillRect b="-5556"/>
                </a:stretch>
              </a:blipFill>
            </p:spPr>
            <p:txBody>
              <a:bodyPr/>
              <a:lstStyle/>
              <a:p>
                <a:r>
                  <a:rPr lang="ja-JP" altLang="en-US">
                    <a:noFill/>
                  </a:rPr>
                  <a:t> </a:t>
                </a:r>
              </a:p>
            </p:txBody>
          </p:sp>
        </mc:Fallback>
      </mc:AlternateContent>
      <p:sp>
        <p:nvSpPr>
          <p:cNvPr id="74" name="正方形/長方形 73">
            <a:extLst>
              <a:ext uri="{FF2B5EF4-FFF2-40B4-BE49-F238E27FC236}">
                <a16:creationId xmlns:a16="http://schemas.microsoft.com/office/drawing/2014/main" id="{D6D6B6B2-A8AD-A543-BCC0-94AE0EFC66D9}"/>
              </a:ext>
            </a:extLst>
          </p:cNvPr>
          <p:cNvSpPr/>
          <p:nvPr/>
        </p:nvSpPr>
        <p:spPr bwMode="auto">
          <a:xfrm>
            <a:off x="5533173" y="2868853"/>
            <a:ext cx="2011222" cy="79234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6" name="円/楕円 75">
            <a:extLst>
              <a:ext uri="{FF2B5EF4-FFF2-40B4-BE49-F238E27FC236}">
                <a16:creationId xmlns:a16="http://schemas.microsoft.com/office/drawing/2014/main" id="{1A877D05-7B8D-7B42-847A-1C7A4C5A8266}"/>
              </a:ext>
            </a:extLst>
          </p:cNvPr>
          <p:cNvSpPr/>
          <p:nvPr/>
        </p:nvSpPr>
        <p:spPr bwMode="auto">
          <a:xfrm>
            <a:off x="3515288" y="3451354"/>
            <a:ext cx="680685" cy="35130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 name="円/楕円 85">
            <a:extLst>
              <a:ext uri="{FF2B5EF4-FFF2-40B4-BE49-F238E27FC236}">
                <a16:creationId xmlns:a16="http://schemas.microsoft.com/office/drawing/2014/main" id="{A6EBA468-588B-504E-84E9-9CBA12912426}"/>
              </a:ext>
            </a:extLst>
          </p:cNvPr>
          <p:cNvSpPr/>
          <p:nvPr/>
        </p:nvSpPr>
        <p:spPr bwMode="auto">
          <a:xfrm>
            <a:off x="3515288" y="2483516"/>
            <a:ext cx="680685" cy="35130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7" name="コンテンツ プレースホルダー 2">
            <a:extLst>
              <a:ext uri="{FF2B5EF4-FFF2-40B4-BE49-F238E27FC236}">
                <a16:creationId xmlns:a16="http://schemas.microsoft.com/office/drawing/2014/main" id="{1FD009A2-72CC-C240-9557-B828AE7D7E78}"/>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425359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BEA419BD-2DB3-3444-8AF0-CCFDB9D3F66C}"/>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7" name="テキスト ボックス 76">
                <a:extLst>
                  <a:ext uri="{FF2B5EF4-FFF2-40B4-BE49-F238E27FC236}">
                    <a16:creationId xmlns:a16="http://schemas.microsoft.com/office/drawing/2014/main" id="{BEA419BD-2DB3-3444-8AF0-CCFDB9D3F66C}"/>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smtClean="0">
                          <a:latin typeface="Cambria Math" panose="02040503050406030204" pitchFamily="18" charset="0"/>
                          <a:ea typeface="メイリオ" panose="020B0604030504040204" pitchFamily="50" charset="-128"/>
                        </a:rPr>
                        <m:t>𝑋</m:t>
                      </m:r>
                      <m:r>
                        <a:rPr lang="en-US" altLang="ja-JP" sz="1385" i="1" dirty="0" smtClean="0">
                          <a:latin typeface="Cambria Math" panose="02040503050406030204" pitchFamily="18" charset="0"/>
                          <a:ea typeface="メイリオ" panose="020B0604030504040204" pitchFamily="50" charset="-128"/>
                        </a:rPr>
                        <m:t>=</m:t>
                      </m:r>
                      <m:r>
                        <a:rPr lang="en-US" altLang="ja-JP" sz="1385" b="0" i="0" dirty="0" smtClean="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10"/>
                <a:stretch>
                  <a:fillRect/>
                </a:stretch>
              </a:blipFill>
            </p:spPr>
            <p:txBody>
              <a:bodyPr/>
              <a:lstStyle/>
              <a:p>
                <a:r>
                  <a:rPr lang="ja-JP" altLang="en-US">
                    <a:noFill/>
                  </a:rPr>
                  <a:t> </a:t>
                </a:r>
              </a:p>
            </p:txBody>
          </p:sp>
        </mc:Fallback>
      </mc:AlternateContent>
      <p:sp>
        <p:nvSpPr>
          <p:cNvPr id="70" name="正方形/長方形 69">
            <a:extLst>
              <a:ext uri="{FF2B5EF4-FFF2-40B4-BE49-F238E27FC236}">
                <a16:creationId xmlns:a16="http://schemas.microsoft.com/office/drawing/2014/main" id="{5FA4B353-0641-6342-87DE-B0B9BFBB675C}"/>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19A5A046-5F4D-5E4D-8C42-ADDA1CEBC5E4}"/>
                  </a:ext>
                </a:extLst>
              </p:cNvPr>
              <p:cNvSpPr txBox="1"/>
              <p:nvPr/>
            </p:nvSpPr>
            <p:spPr>
              <a:xfrm>
                <a:off x="5533173" y="2246851"/>
                <a:ext cx="1720343" cy="324063"/>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 </a:t>
                </a:r>
                <a14:m>
                  <m:oMath xmlns:m="http://schemas.openxmlformats.org/officeDocument/2006/math">
                    <m:r>
                      <a:rPr kumimoji="1" lang="en-US" altLang="ja-JP" sz="1500" b="0" i="1" dirty="0">
                        <a:latin typeface="Cambria Math" panose="02040503050406030204" pitchFamily="18" charset="0"/>
                        <a:ea typeface="Meiryo" charset="-128"/>
                        <a:cs typeface="Meiryo" charset="-128"/>
                      </a:rPr>
                      <m:t>𝑋</m:t>
                    </m:r>
                    <m:r>
                      <a:rPr kumimoji="1" lang="ja-JP" altLang="en-US" sz="1500" i="1" dirty="0">
                        <a:latin typeface="Cambria Math" panose="02040503050406030204" pitchFamily="18" charset="0"/>
                        <a:ea typeface="Meiryo" charset="-128"/>
                        <a:cs typeface="Meiryo" charset="-128"/>
                      </a:rPr>
                      <m:t>の確率</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1" name="テキスト ボックス 70">
                <a:extLst>
                  <a:ext uri="{FF2B5EF4-FFF2-40B4-BE49-F238E27FC236}">
                    <a16:creationId xmlns:a16="http://schemas.microsoft.com/office/drawing/2014/main" id="{19A5A046-5F4D-5E4D-8C42-ADDA1CEBC5E4}"/>
                  </a:ext>
                </a:extLst>
              </p:cNvPr>
              <p:cNvSpPr txBox="1">
                <a:spLocks noRot="1" noChangeAspect="1" noMove="1" noResize="1" noEditPoints="1" noAdjustHandles="1" noChangeArrowheads="1" noChangeShapeType="1" noTextEdit="1"/>
              </p:cNvSpPr>
              <p:nvPr/>
            </p:nvSpPr>
            <p:spPr>
              <a:xfrm>
                <a:off x="5533173" y="2246851"/>
                <a:ext cx="1720343" cy="324063"/>
              </a:xfrm>
              <a:prstGeom prst="rect">
                <a:avLst/>
              </a:prstGeom>
              <a:blipFill>
                <a:blip r:embed="rId3"/>
                <a:stretch>
                  <a:fillRect l="-735" t="-3846" b="-1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正方形/長方形 71">
                <a:extLst>
                  <a:ext uri="{FF2B5EF4-FFF2-40B4-BE49-F238E27FC236}">
                    <a16:creationId xmlns:a16="http://schemas.microsoft.com/office/drawing/2014/main" id="{293C138D-35D6-6F4A-894F-689B50DC66A3}"/>
                  </a:ext>
                </a:extLst>
              </p:cNvPr>
              <p:cNvSpPr/>
              <p:nvPr/>
            </p:nvSpPr>
            <p:spPr>
              <a:xfrm>
                <a:off x="5652644" y="2919715"/>
                <a:ext cx="174663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メイリオ" panose="020B0604030504040204" pitchFamily="50" charset="-128"/>
                        </a:rPr>
                        <m:t>𝑃</m:t>
                      </m:r>
                      <m:d>
                        <m:dPr>
                          <m:ctrlPr>
                            <a:rPr lang="en-US" altLang="ja-JP" b="0" i="1" dirty="0" smtClean="0">
                              <a:latin typeface="Cambria Math" panose="02040503050406030204" pitchFamily="18" charset="0"/>
                              <a:ea typeface="メイリオ" panose="020B0604030504040204" pitchFamily="50" charset="-128"/>
                            </a:rPr>
                          </m:ctrlPr>
                        </m:dPr>
                        <m:e>
                          <m:r>
                            <a:rPr lang="en-US" altLang="ja-JP" i="1" dirty="0">
                              <a:latin typeface="Cambria Math" panose="02040503050406030204" pitchFamily="18" charset="0"/>
                              <a:ea typeface="メイリオ" panose="020B0604030504040204" pitchFamily="50" charset="-128"/>
                            </a:rPr>
                            <m:t>𝑋</m:t>
                          </m:r>
                          <m:r>
                            <a:rPr lang="en-US" altLang="ja-JP" i="1" dirty="0">
                              <a:latin typeface="Cambria Math" panose="02040503050406030204" pitchFamily="18" charset="0"/>
                              <a:ea typeface="メイリオ" panose="020B0604030504040204" pitchFamily="50" charset="-128"/>
                            </a:rPr>
                            <m:t>=3</m:t>
                          </m:r>
                        </m:e>
                      </m:d>
                      <m:r>
                        <a:rPr lang="en-US" altLang="ja-JP" b="0" i="1" dirty="0" smtClean="0">
                          <a:latin typeface="Cambria Math" panose="02040503050406030204" pitchFamily="18" charset="0"/>
                          <a:ea typeface="メイリオ" panose="020B0604030504040204" pitchFamily="50" charset="-128"/>
                        </a:rPr>
                        <m:t>=</m:t>
                      </m:r>
                      <m:f>
                        <m:fPr>
                          <m:ctrlPr>
                            <a:rPr lang="en-US" altLang="ja-JP" b="0" i="1" dirty="0" smtClean="0">
                              <a:latin typeface="Cambria Math" panose="02040503050406030204" pitchFamily="18" charset="0"/>
                              <a:ea typeface="メイリオ" panose="020B0604030504040204" pitchFamily="50" charset="-128"/>
                            </a:rPr>
                          </m:ctrlPr>
                        </m:fPr>
                        <m:num>
                          <m:r>
                            <a:rPr lang="en-US" altLang="ja-JP" b="0" i="1" dirty="0" smtClean="0">
                              <a:latin typeface="Cambria Math" panose="02040503050406030204" pitchFamily="18" charset="0"/>
                              <a:ea typeface="メイリオ" panose="020B0604030504040204" pitchFamily="50" charset="-128"/>
                            </a:rPr>
                            <m:t>1</m:t>
                          </m:r>
                        </m:num>
                        <m:den>
                          <m:r>
                            <a:rPr lang="en-US" altLang="ja-JP" b="0" i="1" dirty="0" smtClean="0">
                              <a:latin typeface="Cambria Math" panose="02040503050406030204" pitchFamily="18" charset="0"/>
                              <a:ea typeface="メイリオ" panose="020B0604030504040204" pitchFamily="50" charset="-128"/>
                            </a:rPr>
                            <m:t>8</m:t>
                          </m:r>
                        </m:den>
                      </m:f>
                    </m:oMath>
                  </m:oMathPara>
                </a14:m>
                <a:endParaRPr lang="ja-JP" altLang="en-US" dirty="0"/>
              </a:p>
            </p:txBody>
          </p:sp>
        </mc:Choice>
        <mc:Fallback xmlns="">
          <p:sp>
            <p:nvSpPr>
              <p:cNvPr id="72" name="正方形/長方形 71">
                <a:extLst>
                  <a:ext uri="{FF2B5EF4-FFF2-40B4-BE49-F238E27FC236}">
                    <a16:creationId xmlns:a16="http://schemas.microsoft.com/office/drawing/2014/main" id="{293C138D-35D6-6F4A-894F-689B50DC66A3}"/>
                  </a:ext>
                </a:extLst>
              </p:cNvPr>
              <p:cNvSpPr>
                <a:spLocks noRot="1" noChangeAspect="1" noMove="1" noResize="1" noEditPoints="1" noAdjustHandles="1" noChangeArrowheads="1" noChangeShapeType="1" noTextEdit="1"/>
              </p:cNvSpPr>
              <p:nvPr/>
            </p:nvSpPr>
            <p:spPr>
              <a:xfrm>
                <a:off x="5652644" y="2919715"/>
                <a:ext cx="1746632" cy="670568"/>
              </a:xfrm>
              <a:prstGeom prst="rect">
                <a:avLst/>
              </a:prstGeom>
              <a:blipFill>
                <a:blip r:embed="rId11"/>
                <a:stretch>
                  <a:fillRect b="-5556"/>
                </a:stretch>
              </a:blipFill>
            </p:spPr>
            <p:txBody>
              <a:bodyPr/>
              <a:lstStyle/>
              <a:p>
                <a:r>
                  <a:rPr lang="ja-JP" altLang="en-US">
                    <a:noFill/>
                  </a:rPr>
                  <a:t> </a:t>
                </a:r>
              </a:p>
            </p:txBody>
          </p:sp>
        </mc:Fallback>
      </mc:AlternateContent>
      <p:sp>
        <p:nvSpPr>
          <p:cNvPr id="74" name="正方形/長方形 73">
            <a:extLst>
              <a:ext uri="{FF2B5EF4-FFF2-40B4-BE49-F238E27FC236}">
                <a16:creationId xmlns:a16="http://schemas.microsoft.com/office/drawing/2014/main" id="{D6D6B6B2-A8AD-A543-BCC0-94AE0EFC66D9}"/>
              </a:ext>
            </a:extLst>
          </p:cNvPr>
          <p:cNvSpPr/>
          <p:nvPr/>
        </p:nvSpPr>
        <p:spPr bwMode="auto">
          <a:xfrm>
            <a:off x="5533173" y="2868853"/>
            <a:ext cx="2011222" cy="79234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86" name="円/楕円 85">
            <a:extLst>
              <a:ext uri="{FF2B5EF4-FFF2-40B4-BE49-F238E27FC236}">
                <a16:creationId xmlns:a16="http://schemas.microsoft.com/office/drawing/2014/main" id="{A6EBA468-588B-504E-84E9-9CBA12912426}"/>
              </a:ext>
            </a:extLst>
          </p:cNvPr>
          <p:cNvSpPr/>
          <p:nvPr/>
        </p:nvSpPr>
        <p:spPr bwMode="auto">
          <a:xfrm>
            <a:off x="3531303" y="2113337"/>
            <a:ext cx="680685" cy="351302"/>
          </a:xfrm>
          <a:prstGeom prst="ellipse">
            <a:avLst/>
          </a:prstGeom>
          <a:solidFill>
            <a:srgbClr val="FF0000">
              <a:alpha val="3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75" name="コンテンツ プレースホルダー 2">
            <a:extLst>
              <a:ext uri="{FF2B5EF4-FFF2-40B4-BE49-F238E27FC236}">
                <a16:creationId xmlns:a16="http://schemas.microsoft.com/office/drawing/2014/main" id="{57C956D1-A53C-5544-B661-48F18DF0C563}"/>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235823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a:t>
            </a:r>
            <a:r>
              <a:rPr kumimoji="1" lang="ja-JP" altLang="en-US" b="1"/>
              <a:t>の例</a:t>
            </a:r>
            <a:endParaRPr kumimoji="1" lang="ja-JP" altLang="en-US" b="1" dirty="0"/>
          </a:p>
        </p:txBody>
      </p:sp>
      <p:sp>
        <p:nvSpPr>
          <p:cNvPr id="5" name="円/楕円 5">
            <a:extLst>
              <a:ext uri="{FF2B5EF4-FFF2-40B4-BE49-F238E27FC236}">
                <a16:creationId xmlns:a16="http://schemas.microsoft.com/office/drawing/2014/main" id="{D8340586-A492-4ED1-BEB5-F83C65661ED3}"/>
              </a:ext>
            </a:extLst>
          </p:cNvPr>
          <p:cNvSpPr/>
          <p:nvPr/>
        </p:nvSpPr>
        <p:spPr>
          <a:xfrm>
            <a:off x="1722953" y="2714269"/>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 name="テキスト ボックス 5">
            <a:extLst>
              <a:ext uri="{FF2B5EF4-FFF2-40B4-BE49-F238E27FC236}">
                <a16:creationId xmlns:a16="http://schemas.microsoft.com/office/drawing/2014/main" id="{97EE2032-2261-4708-9218-5BF43FFEEFCA}"/>
              </a:ext>
            </a:extLst>
          </p:cNvPr>
          <p:cNvSpPr txBox="1"/>
          <p:nvPr/>
        </p:nvSpPr>
        <p:spPr>
          <a:xfrm>
            <a:off x="1676400" y="2731472"/>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sp>
        <p:nvSpPr>
          <p:cNvPr id="7" name="円/楕円 5">
            <a:extLst>
              <a:ext uri="{FF2B5EF4-FFF2-40B4-BE49-F238E27FC236}">
                <a16:creationId xmlns:a16="http://schemas.microsoft.com/office/drawing/2014/main" id="{6CE348A5-E894-4A49-8D50-F1DF03823216}"/>
              </a:ext>
            </a:extLst>
          </p:cNvPr>
          <p:cNvSpPr/>
          <p:nvPr/>
        </p:nvSpPr>
        <p:spPr>
          <a:xfrm>
            <a:off x="1722953" y="3916226"/>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8" name="テキスト ボックス 7">
            <a:extLst>
              <a:ext uri="{FF2B5EF4-FFF2-40B4-BE49-F238E27FC236}">
                <a16:creationId xmlns:a16="http://schemas.microsoft.com/office/drawing/2014/main" id="{0D194E4F-DC11-4E22-B4AA-86AE87ADAB8F}"/>
              </a:ext>
            </a:extLst>
          </p:cNvPr>
          <p:cNvSpPr txBox="1"/>
          <p:nvPr/>
        </p:nvSpPr>
        <p:spPr>
          <a:xfrm>
            <a:off x="1685134" y="39433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sp>
        <p:nvSpPr>
          <p:cNvPr id="11" name="コンテンツ プレースホルダー 10">
            <a:extLst>
              <a:ext uri="{FF2B5EF4-FFF2-40B4-BE49-F238E27FC236}">
                <a16:creationId xmlns:a16="http://schemas.microsoft.com/office/drawing/2014/main" id="{6E186D81-DFE6-9B41-B749-33FC721E93A9}"/>
              </a:ext>
            </a:extLst>
          </p:cNvPr>
          <p:cNvSpPr>
            <a:spLocks noGrp="1"/>
          </p:cNvSpPr>
          <p:nvPr>
            <p:ph idx="1"/>
          </p:nvPr>
        </p:nvSpPr>
        <p:spPr/>
        <p:txBody>
          <a:bodyPr/>
          <a:lstStyle/>
          <a:p>
            <a:endParaRPr lang="ja-JP" altLang="en-US"/>
          </a:p>
        </p:txBody>
      </p:sp>
      <p:cxnSp>
        <p:nvCxnSpPr>
          <p:cNvPr id="14" name="直線コネクタ 13">
            <a:extLst>
              <a:ext uri="{FF2B5EF4-FFF2-40B4-BE49-F238E27FC236}">
                <a16:creationId xmlns:a16="http://schemas.microsoft.com/office/drawing/2014/main" id="{96D0564D-DFC1-554A-AD90-E6473BE0CA9D}"/>
              </a:ext>
            </a:extLst>
          </p:cNvPr>
          <p:cNvCxnSpPr>
            <a:cxnSpLocks/>
          </p:cNvCxnSpPr>
          <p:nvPr/>
        </p:nvCxnSpPr>
        <p:spPr bwMode="auto">
          <a:xfrm flipV="1">
            <a:off x="1972184" y="2595080"/>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B64ABCCE-33AD-984D-ADE5-3678FA48CEDD}"/>
              </a:ext>
            </a:extLst>
          </p:cNvPr>
          <p:cNvCxnSpPr>
            <a:cxnSpLocks/>
          </p:cNvCxnSpPr>
          <p:nvPr/>
        </p:nvCxnSpPr>
        <p:spPr bwMode="auto">
          <a:xfrm>
            <a:off x="1968632" y="2848996"/>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直線コネクタ 15">
            <a:extLst>
              <a:ext uri="{FF2B5EF4-FFF2-40B4-BE49-F238E27FC236}">
                <a16:creationId xmlns:a16="http://schemas.microsoft.com/office/drawing/2014/main" id="{B064B758-07D1-354F-A8A7-DF208DFAA725}"/>
              </a:ext>
            </a:extLst>
          </p:cNvPr>
          <p:cNvCxnSpPr>
            <a:cxnSpLocks/>
          </p:cNvCxnSpPr>
          <p:nvPr/>
        </p:nvCxnSpPr>
        <p:spPr bwMode="auto">
          <a:xfrm flipV="1">
            <a:off x="1967359" y="3806471"/>
            <a:ext cx="394679" cy="23321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D38EA04A-DC32-B146-A62A-945555A7C7CA}"/>
              </a:ext>
            </a:extLst>
          </p:cNvPr>
          <p:cNvCxnSpPr>
            <a:cxnSpLocks/>
          </p:cNvCxnSpPr>
          <p:nvPr/>
        </p:nvCxnSpPr>
        <p:spPr bwMode="auto">
          <a:xfrm>
            <a:off x="1963807" y="4060387"/>
            <a:ext cx="398231" cy="20884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9" name="テキスト ボックス 18">
            <a:extLst>
              <a:ext uri="{FF2B5EF4-FFF2-40B4-BE49-F238E27FC236}">
                <a16:creationId xmlns:a16="http://schemas.microsoft.com/office/drawing/2014/main" id="{7557292D-0C1C-C64B-9E3F-3AA89A0C426A}"/>
              </a:ext>
            </a:extLst>
          </p:cNvPr>
          <p:cNvSpPr txBox="1"/>
          <p:nvPr/>
        </p:nvSpPr>
        <p:spPr>
          <a:xfrm>
            <a:off x="1828800" y="4095750"/>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nvGrpSpPr>
          <p:cNvPr id="22" name="グループ化 21">
            <a:extLst>
              <a:ext uri="{FF2B5EF4-FFF2-40B4-BE49-F238E27FC236}">
                <a16:creationId xmlns:a16="http://schemas.microsoft.com/office/drawing/2014/main" id="{54831E92-697D-484C-9DAF-2798C4FD93DB}"/>
              </a:ext>
            </a:extLst>
          </p:cNvPr>
          <p:cNvGrpSpPr/>
          <p:nvPr/>
        </p:nvGrpSpPr>
        <p:grpSpPr>
          <a:xfrm>
            <a:off x="2362038" y="2419034"/>
            <a:ext cx="296066" cy="289482"/>
            <a:chOff x="3229765" y="2559267"/>
            <a:chExt cx="296066" cy="289482"/>
          </a:xfrm>
        </p:grpSpPr>
        <p:sp>
          <p:nvSpPr>
            <p:cNvPr id="23" name="円/楕円 5">
              <a:extLst>
                <a:ext uri="{FF2B5EF4-FFF2-40B4-BE49-F238E27FC236}">
                  <a16:creationId xmlns:a16="http://schemas.microsoft.com/office/drawing/2014/main" id="{D81D4887-4F12-E84F-81C4-D96FC4BB7ED7}"/>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24" name="テキスト ボックス 23">
              <a:extLst>
                <a:ext uri="{FF2B5EF4-FFF2-40B4-BE49-F238E27FC236}">
                  <a16:creationId xmlns:a16="http://schemas.microsoft.com/office/drawing/2014/main" id="{B3988D65-9FC5-EC46-9689-D946C87DE8DF}"/>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28" name="グループ化 27">
            <a:extLst>
              <a:ext uri="{FF2B5EF4-FFF2-40B4-BE49-F238E27FC236}">
                <a16:creationId xmlns:a16="http://schemas.microsoft.com/office/drawing/2014/main" id="{2AA716E1-53A2-A241-B6C4-E94B0B86D569}"/>
              </a:ext>
            </a:extLst>
          </p:cNvPr>
          <p:cNvGrpSpPr/>
          <p:nvPr/>
        </p:nvGrpSpPr>
        <p:grpSpPr>
          <a:xfrm>
            <a:off x="2362200" y="2951335"/>
            <a:ext cx="296066" cy="276999"/>
            <a:chOff x="3192498" y="3713414"/>
            <a:chExt cx="296066" cy="276999"/>
          </a:xfrm>
        </p:grpSpPr>
        <p:sp>
          <p:nvSpPr>
            <p:cNvPr id="29" name="円/楕円 5">
              <a:extLst>
                <a:ext uri="{FF2B5EF4-FFF2-40B4-BE49-F238E27FC236}">
                  <a16:creationId xmlns:a16="http://schemas.microsoft.com/office/drawing/2014/main" id="{1800B82F-E126-A648-AD93-DC7557D50A6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0" name="テキスト ボックス 29">
              <a:extLst>
                <a:ext uri="{FF2B5EF4-FFF2-40B4-BE49-F238E27FC236}">
                  <a16:creationId xmlns:a16="http://schemas.microsoft.com/office/drawing/2014/main" id="{8A4789AC-48F4-2C41-A29D-5BB4453F0156}"/>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31" name="グループ化 30">
            <a:extLst>
              <a:ext uri="{FF2B5EF4-FFF2-40B4-BE49-F238E27FC236}">
                <a16:creationId xmlns:a16="http://schemas.microsoft.com/office/drawing/2014/main" id="{4A5CC85A-E938-8841-9D52-17D1E1FBCA8F}"/>
              </a:ext>
            </a:extLst>
          </p:cNvPr>
          <p:cNvGrpSpPr/>
          <p:nvPr/>
        </p:nvGrpSpPr>
        <p:grpSpPr>
          <a:xfrm>
            <a:off x="2380158" y="3648716"/>
            <a:ext cx="296066" cy="289482"/>
            <a:chOff x="3229765" y="2559267"/>
            <a:chExt cx="296066" cy="289482"/>
          </a:xfrm>
        </p:grpSpPr>
        <p:sp>
          <p:nvSpPr>
            <p:cNvPr id="32" name="円/楕円 5">
              <a:extLst>
                <a:ext uri="{FF2B5EF4-FFF2-40B4-BE49-F238E27FC236}">
                  <a16:creationId xmlns:a16="http://schemas.microsoft.com/office/drawing/2014/main" id="{609C37C5-985C-374A-8C5B-76BEFEA04863}"/>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3" name="テキスト ボックス 32">
              <a:extLst>
                <a:ext uri="{FF2B5EF4-FFF2-40B4-BE49-F238E27FC236}">
                  <a16:creationId xmlns:a16="http://schemas.microsoft.com/office/drawing/2014/main" id="{367EE77C-85B3-6848-BB73-872B324E80C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34" name="グループ化 33">
            <a:extLst>
              <a:ext uri="{FF2B5EF4-FFF2-40B4-BE49-F238E27FC236}">
                <a16:creationId xmlns:a16="http://schemas.microsoft.com/office/drawing/2014/main" id="{C31CADE0-C848-8644-8F3C-F769C0771298}"/>
              </a:ext>
            </a:extLst>
          </p:cNvPr>
          <p:cNvGrpSpPr/>
          <p:nvPr/>
        </p:nvGrpSpPr>
        <p:grpSpPr>
          <a:xfrm>
            <a:off x="2380320" y="4181017"/>
            <a:ext cx="296066" cy="276999"/>
            <a:chOff x="3192498" y="3713414"/>
            <a:chExt cx="296066" cy="276999"/>
          </a:xfrm>
        </p:grpSpPr>
        <p:sp>
          <p:nvSpPr>
            <p:cNvPr id="35" name="円/楕円 5">
              <a:extLst>
                <a:ext uri="{FF2B5EF4-FFF2-40B4-BE49-F238E27FC236}">
                  <a16:creationId xmlns:a16="http://schemas.microsoft.com/office/drawing/2014/main" id="{E8DE7CC1-CE46-174A-ACF3-19D3869A4010}"/>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36" name="テキスト ボックス 35">
              <a:extLst>
                <a:ext uri="{FF2B5EF4-FFF2-40B4-BE49-F238E27FC236}">
                  <a16:creationId xmlns:a16="http://schemas.microsoft.com/office/drawing/2014/main" id="{FED293A1-D95F-024F-ADF9-264EBE4F66A2}"/>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cxnSp>
        <p:nvCxnSpPr>
          <p:cNvPr id="37" name="直線コネクタ 36">
            <a:extLst>
              <a:ext uri="{FF2B5EF4-FFF2-40B4-BE49-F238E27FC236}">
                <a16:creationId xmlns:a16="http://schemas.microsoft.com/office/drawing/2014/main" id="{E6CD31BC-52CF-3244-ABC2-4593FFCFD1E6}"/>
              </a:ext>
            </a:extLst>
          </p:cNvPr>
          <p:cNvCxnSpPr>
            <a:cxnSpLocks/>
            <a:endCxn id="50" idx="1"/>
          </p:cNvCxnSpPr>
          <p:nvPr/>
        </p:nvCxnSpPr>
        <p:spPr bwMode="auto">
          <a:xfrm>
            <a:off x="2668048" y="2511272"/>
            <a:ext cx="388686" cy="17009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8" name="直線コネクタ 37">
            <a:extLst>
              <a:ext uri="{FF2B5EF4-FFF2-40B4-BE49-F238E27FC236}">
                <a16:creationId xmlns:a16="http://schemas.microsoft.com/office/drawing/2014/main" id="{80AE6EA9-8B10-074E-8D07-6747613AA2C8}"/>
              </a:ext>
            </a:extLst>
          </p:cNvPr>
          <p:cNvCxnSpPr>
            <a:cxnSpLocks/>
            <a:endCxn id="47" idx="1"/>
          </p:cNvCxnSpPr>
          <p:nvPr/>
        </p:nvCxnSpPr>
        <p:spPr bwMode="auto">
          <a:xfrm flipV="1">
            <a:off x="2667000" y="2353053"/>
            <a:ext cx="389734" cy="1576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9" name="直線コネクタ 38">
            <a:extLst>
              <a:ext uri="{FF2B5EF4-FFF2-40B4-BE49-F238E27FC236}">
                <a16:creationId xmlns:a16="http://schemas.microsoft.com/office/drawing/2014/main" id="{11000C71-D860-1742-AC83-2E280D02DA6E}"/>
              </a:ext>
            </a:extLst>
          </p:cNvPr>
          <p:cNvCxnSpPr>
            <a:cxnSpLocks/>
            <a:endCxn id="56" idx="1"/>
          </p:cNvCxnSpPr>
          <p:nvPr/>
        </p:nvCxnSpPr>
        <p:spPr bwMode="auto">
          <a:xfrm>
            <a:off x="2673169" y="3094317"/>
            <a:ext cx="383565" cy="25383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0" name="直線コネクタ 39">
            <a:extLst>
              <a:ext uri="{FF2B5EF4-FFF2-40B4-BE49-F238E27FC236}">
                <a16:creationId xmlns:a16="http://schemas.microsoft.com/office/drawing/2014/main" id="{18DBBA24-8197-9D4D-B04D-0250AF293EF8}"/>
              </a:ext>
            </a:extLst>
          </p:cNvPr>
          <p:cNvCxnSpPr>
            <a:cxnSpLocks/>
            <a:endCxn id="53" idx="1"/>
          </p:cNvCxnSpPr>
          <p:nvPr/>
        </p:nvCxnSpPr>
        <p:spPr bwMode="auto">
          <a:xfrm flipV="1">
            <a:off x="2672122" y="3019836"/>
            <a:ext cx="384612" cy="7392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1" name="直線コネクタ 40">
            <a:extLst>
              <a:ext uri="{FF2B5EF4-FFF2-40B4-BE49-F238E27FC236}">
                <a16:creationId xmlns:a16="http://schemas.microsoft.com/office/drawing/2014/main" id="{C88ED2CF-B87B-994F-90B5-C4903B1D7D78}"/>
              </a:ext>
            </a:extLst>
          </p:cNvPr>
          <p:cNvCxnSpPr>
            <a:cxnSpLocks/>
            <a:endCxn id="62" idx="1"/>
          </p:cNvCxnSpPr>
          <p:nvPr/>
        </p:nvCxnSpPr>
        <p:spPr bwMode="auto">
          <a:xfrm>
            <a:off x="2668048" y="3780117"/>
            <a:ext cx="377800" cy="22091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2" name="直線コネクタ 41">
            <a:extLst>
              <a:ext uri="{FF2B5EF4-FFF2-40B4-BE49-F238E27FC236}">
                <a16:creationId xmlns:a16="http://schemas.microsoft.com/office/drawing/2014/main" id="{8E9C4D05-CDB8-9146-B9EF-23290FD55F6C}"/>
              </a:ext>
            </a:extLst>
          </p:cNvPr>
          <p:cNvCxnSpPr>
            <a:cxnSpLocks/>
            <a:endCxn id="59" idx="1"/>
          </p:cNvCxnSpPr>
          <p:nvPr/>
        </p:nvCxnSpPr>
        <p:spPr bwMode="auto">
          <a:xfrm flipV="1">
            <a:off x="2667000" y="3672718"/>
            <a:ext cx="378848" cy="1068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F89CF4E6-008A-AD47-8421-DF30567BE2CB}"/>
              </a:ext>
            </a:extLst>
          </p:cNvPr>
          <p:cNvCxnSpPr>
            <a:cxnSpLocks/>
            <a:endCxn id="68" idx="1"/>
          </p:cNvCxnSpPr>
          <p:nvPr/>
        </p:nvCxnSpPr>
        <p:spPr bwMode="auto">
          <a:xfrm>
            <a:off x="2670620" y="4313517"/>
            <a:ext cx="375228" cy="33075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9A17DE06-A99D-B848-8761-CA49772D34E2}"/>
              </a:ext>
            </a:extLst>
          </p:cNvPr>
          <p:cNvCxnSpPr>
            <a:cxnSpLocks/>
            <a:endCxn id="65" idx="1"/>
          </p:cNvCxnSpPr>
          <p:nvPr/>
        </p:nvCxnSpPr>
        <p:spPr bwMode="auto">
          <a:xfrm>
            <a:off x="2669572" y="4312956"/>
            <a:ext cx="376276" cy="30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45" name="グループ化 44">
            <a:extLst>
              <a:ext uri="{FF2B5EF4-FFF2-40B4-BE49-F238E27FC236}">
                <a16:creationId xmlns:a16="http://schemas.microsoft.com/office/drawing/2014/main" id="{EADE587B-E2B0-CD48-AD49-EA87D6E41901}"/>
              </a:ext>
            </a:extLst>
          </p:cNvPr>
          <p:cNvGrpSpPr/>
          <p:nvPr/>
        </p:nvGrpSpPr>
        <p:grpSpPr>
          <a:xfrm>
            <a:off x="3056734" y="2202070"/>
            <a:ext cx="296066" cy="289482"/>
            <a:chOff x="3229765" y="2559267"/>
            <a:chExt cx="296066" cy="289482"/>
          </a:xfrm>
        </p:grpSpPr>
        <p:sp>
          <p:nvSpPr>
            <p:cNvPr id="46" name="円/楕円 5">
              <a:extLst>
                <a:ext uri="{FF2B5EF4-FFF2-40B4-BE49-F238E27FC236}">
                  <a16:creationId xmlns:a16="http://schemas.microsoft.com/office/drawing/2014/main" id="{FCD3CC04-A578-BD42-8ED5-9A053240ECE8}"/>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47" name="テキスト ボックス 46">
              <a:extLst>
                <a:ext uri="{FF2B5EF4-FFF2-40B4-BE49-F238E27FC236}">
                  <a16:creationId xmlns:a16="http://schemas.microsoft.com/office/drawing/2014/main" id="{7D4AFE14-20F1-3B4C-B323-2054A9FAFB9A}"/>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48" name="グループ化 47">
            <a:extLst>
              <a:ext uri="{FF2B5EF4-FFF2-40B4-BE49-F238E27FC236}">
                <a16:creationId xmlns:a16="http://schemas.microsoft.com/office/drawing/2014/main" id="{B2B27BB9-F9F5-7440-99CE-1258843721E9}"/>
              </a:ext>
            </a:extLst>
          </p:cNvPr>
          <p:cNvGrpSpPr/>
          <p:nvPr/>
        </p:nvGrpSpPr>
        <p:grpSpPr>
          <a:xfrm>
            <a:off x="3056734" y="2542864"/>
            <a:ext cx="296066" cy="276999"/>
            <a:chOff x="3192498" y="3713414"/>
            <a:chExt cx="296066" cy="276999"/>
          </a:xfrm>
        </p:grpSpPr>
        <p:sp>
          <p:nvSpPr>
            <p:cNvPr id="49" name="円/楕円 5">
              <a:extLst>
                <a:ext uri="{FF2B5EF4-FFF2-40B4-BE49-F238E27FC236}">
                  <a16:creationId xmlns:a16="http://schemas.microsoft.com/office/drawing/2014/main" id="{76F37B3D-D45B-5741-8F7F-058D23A75298}"/>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0" name="テキスト ボックス 49">
              <a:extLst>
                <a:ext uri="{FF2B5EF4-FFF2-40B4-BE49-F238E27FC236}">
                  <a16:creationId xmlns:a16="http://schemas.microsoft.com/office/drawing/2014/main" id="{B4C41475-C12C-EB49-8E61-5ABA7CDEC225}"/>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1" name="グループ化 50">
            <a:extLst>
              <a:ext uri="{FF2B5EF4-FFF2-40B4-BE49-F238E27FC236}">
                <a16:creationId xmlns:a16="http://schemas.microsoft.com/office/drawing/2014/main" id="{D7EEE897-D976-7941-9492-7D8C87777E57}"/>
              </a:ext>
            </a:extLst>
          </p:cNvPr>
          <p:cNvGrpSpPr/>
          <p:nvPr/>
        </p:nvGrpSpPr>
        <p:grpSpPr>
          <a:xfrm>
            <a:off x="3056734" y="2868853"/>
            <a:ext cx="296066" cy="289482"/>
            <a:chOff x="3229765" y="2559267"/>
            <a:chExt cx="296066" cy="289482"/>
          </a:xfrm>
        </p:grpSpPr>
        <p:sp>
          <p:nvSpPr>
            <p:cNvPr id="52" name="円/楕円 5">
              <a:extLst>
                <a:ext uri="{FF2B5EF4-FFF2-40B4-BE49-F238E27FC236}">
                  <a16:creationId xmlns:a16="http://schemas.microsoft.com/office/drawing/2014/main" id="{2B67A3B1-D737-5F4E-B651-F5A5DC500E9F}"/>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3" name="テキスト ボックス 52">
              <a:extLst>
                <a:ext uri="{FF2B5EF4-FFF2-40B4-BE49-F238E27FC236}">
                  <a16:creationId xmlns:a16="http://schemas.microsoft.com/office/drawing/2014/main" id="{0D567A7D-D97D-4B4B-8E0D-D3FEE1044EB7}"/>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54" name="グループ化 53">
            <a:extLst>
              <a:ext uri="{FF2B5EF4-FFF2-40B4-BE49-F238E27FC236}">
                <a16:creationId xmlns:a16="http://schemas.microsoft.com/office/drawing/2014/main" id="{9818EDBD-0B09-F545-8DC8-1718784243E3}"/>
              </a:ext>
            </a:extLst>
          </p:cNvPr>
          <p:cNvGrpSpPr/>
          <p:nvPr/>
        </p:nvGrpSpPr>
        <p:grpSpPr>
          <a:xfrm>
            <a:off x="3056734" y="3209647"/>
            <a:ext cx="296066" cy="276999"/>
            <a:chOff x="3192498" y="3713414"/>
            <a:chExt cx="296066" cy="276999"/>
          </a:xfrm>
        </p:grpSpPr>
        <p:sp>
          <p:nvSpPr>
            <p:cNvPr id="55" name="円/楕円 5">
              <a:extLst>
                <a:ext uri="{FF2B5EF4-FFF2-40B4-BE49-F238E27FC236}">
                  <a16:creationId xmlns:a16="http://schemas.microsoft.com/office/drawing/2014/main" id="{DE876C58-46B2-E345-9054-77DEF7489FB1}"/>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6" name="テキスト ボックス 55">
              <a:extLst>
                <a:ext uri="{FF2B5EF4-FFF2-40B4-BE49-F238E27FC236}">
                  <a16:creationId xmlns:a16="http://schemas.microsoft.com/office/drawing/2014/main" id="{5D5FF081-7E6F-D147-B5B4-C92E5BC15FE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57" name="グループ化 56">
            <a:extLst>
              <a:ext uri="{FF2B5EF4-FFF2-40B4-BE49-F238E27FC236}">
                <a16:creationId xmlns:a16="http://schemas.microsoft.com/office/drawing/2014/main" id="{886FC204-7F71-1447-A723-582C4B1A007B}"/>
              </a:ext>
            </a:extLst>
          </p:cNvPr>
          <p:cNvGrpSpPr/>
          <p:nvPr/>
        </p:nvGrpSpPr>
        <p:grpSpPr>
          <a:xfrm>
            <a:off x="3045848" y="3521735"/>
            <a:ext cx="296066" cy="289482"/>
            <a:chOff x="3229765" y="2559267"/>
            <a:chExt cx="296066" cy="289482"/>
          </a:xfrm>
        </p:grpSpPr>
        <p:sp>
          <p:nvSpPr>
            <p:cNvPr id="58" name="円/楕円 5">
              <a:extLst>
                <a:ext uri="{FF2B5EF4-FFF2-40B4-BE49-F238E27FC236}">
                  <a16:creationId xmlns:a16="http://schemas.microsoft.com/office/drawing/2014/main" id="{DF15B2DD-9EE9-8941-A560-24391884FF84}"/>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59" name="テキスト ボックス 58">
              <a:extLst>
                <a:ext uri="{FF2B5EF4-FFF2-40B4-BE49-F238E27FC236}">
                  <a16:creationId xmlns:a16="http://schemas.microsoft.com/office/drawing/2014/main" id="{8E5634DB-8CC1-C34F-92EF-6AA7149D0AAC}"/>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0" name="グループ化 59">
            <a:extLst>
              <a:ext uri="{FF2B5EF4-FFF2-40B4-BE49-F238E27FC236}">
                <a16:creationId xmlns:a16="http://schemas.microsoft.com/office/drawing/2014/main" id="{864D7D55-DF8F-E549-B9EE-72D0386D4E54}"/>
              </a:ext>
            </a:extLst>
          </p:cNvPr>
          <p:cNvGrpSpPr/>
          <p:nvPr/>
        </p:nvGrpSpPr>
        <p:grpSpPr>
          <a:xfrm>
            <a:off x="3045848" y="3862529"/>
            <a:ext cx="296066" cy="276999"/>
            <a:chOff x="3192498" y="3713414"/>
            <a:chExt cx="296066" cy="276999"/>
          </a:xfrm>
        </p:grpSpPr>
        <p:sp>
          <p:nvSpPr>
            <p:cNvPr id="61" name="円/楕円 5">
              <a:extLst>
                <a:ext uri="{FF2B5EF4-FFF2-40B4-BE49-F238E27FC236}">
                  <a16:creationId xmlns:a16="http://schemas.microsoft.com/office/drawing/2014/main" id="{E8DE7DBA-C491-1E4D-A1DF-849C74C93CCE}"/>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2" name="テキスト ボックス 61">
              <a:extLst>
                <a:ext uri="{FF2B5EF4-FFF2-40B4-BE49-F238E27FC236}">
                  <a16:creationId xmlns:a16="http://schemas.microsoft.com/office/drawing/2014/main" id="{C45C5BBF-47F4-ED48-87CE-98648B97DC3D}"/>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p:grpSp>
        <p:nvGrpSpPr>
          <p:cNvPr id="63" name="グループ化 62">
            <a:extLst>
              <a:ext uri="{FF2B5EF4-FFF2-40B4-BE49-F238E27FC236}">
                <a16:creationId xmlns:a16="http://schemas.microsoft.com/office/drawing/2014/main" id="{7E485992-E021-814A-972B-22712BFA1E2D}"/>
              </a:ext>
            </a:extLst>
          </p:cNvPr>
          <p:cNvGrpSpPr/>
          <p:nvPr/>
        </p:nvGrpSpPr>
        <p:grpSpPr>
          <a:xfrm>
            <a:off x="3045848" y="4164974"/>
            <a:ext cx="296066" cy="289482"/>
            <a:chOff x="3229765" y="2559267"/>
            <a:chExt cx="296066" cy="289482"/>
          </a:xfrm>
        </p:grpSpPr>
        <p:sp>
          <p:nvSpPr>
            <p:cNvPr id="64" name="円/楕円 5">
              <a:extLst>
                <a:ext uri="{FF2B5EF4-FFF2-40B4-BE49-F238E27FC236}">
                  <a16:creationId xmlns:a16="http://schemas.microsoft.com/office/drawing/2014/main" id="{580C3C76-9551-344E-865A-C4C88D2D404B}"/>
                </a:ext>
              </a:extLst>
            </p:cNvPr>
            <p:cNvSpPr/>
            <p:nvPr/>
          </p:nvSpPr>
          <p:spPr>
            <a:xfrm>
              <a:off x="3276600" y="2559267"/>
              <a:ext cx="249231" cy="24923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5" name="テキスト ボックス 64">
              <a:extLst>
                <a:ext uri="{FF2B5EF4-FFF2-40B4-BE49-F238E27FC236}">
                  <a16:creationId xmlns:a16="http://schemas.microsoft.com/office/drawing/2014/main" id="{06A82F94-80F1-044E-A9F9-3F4A57D0BA48}"/>
                </a:ext>
              </a:extLst>
            </p:cNvPr>
            <p:cNvSpPr txBox="1"/>
            <p:nvPr/>
          </p:nvSpPr>
          <p:spPr>
            <a:xfrm>
              <a:off x="3229765" y="2571750"/>
              <a:ext cx="296066" cy="276999"/>
            </a:xfrm>
            <a:prstGeom prst="rect">
              <a:avLst/>
            </a:prstGeom>
            <a:noFill/>
          </p:spPr>
          <p:txBody>
            <a:bodyPr wrap="square" rtlCol="0">
              <a:spAutoFit/>
            </a:bodyPr>
            <a:lstStyle/>
            <a:p>
              <a:pPr algn="l"/>
              <a:r>
                <a:rPr kumimoji="1" lang="ja-JP" altLang="en-US" sz="1200" b="1" dirty="0">
                  <a:latin typeface="メイリオ" panose="020B0604030504040204" pitchFamily="50" charset="-128"/>
                  <a:ea typeface="メイリオ" panose="020B0604030504040204" pitchFamily="50" charset="-128"/>
                </a:rPr>
                <a:t>表</a:t>
              </a:r>
            </a:p>
          </p:txBody>
        </p:sp>
      </p:grpSp>
      <p:grpSp>
        <p:nvGrpSpPr>
          <p:cNvPr id="66" name="グループ化 65">
            <a:extLst>
              <a:ext uri="{FF2B5EF4-FFF2-40B4-BE49-F238E27FC236}">
                <a16:creationId xmlns:a16="http://schemas.microsoft.com/office/drawing/2014/main" id="{973D30A4-648C-3743-9E4B-4A3DC0937960}"/>
              </a:ext>
            </a:extLst>
          </p:cNvPr>
          <p:cNvGrpSpPr/>
          <p:nvPr/>
        </p:nvGrpSpPr>
        <p:grpSpPr>
          <a:xfrm>
            <a:off x="3045848" y="4505768"/>
            <a:ext cx="296066" cy="276999"/>
            <a:chOff x="3192498" y="3713414"/>
            <a:chExt cx="296066" cy="276999"/>
          </a:xfrm>
        </p:grpSpPr>
        <p:sp>
          <p:nvSpPr>
            <p:cNvPr id="67" name="円/楕円 5">
              <a:extLst>
                <a:ext uri="{FF2B5EF4-FFF2-40B4-BE49-F238E27FC236}">
                  <a16:creationId xmlns:a16="http://schemas.microsoft.com/office/drawing/2014/main" id="{D47913D2-CB4E-834D-83D5-603DDBF5277D}"/>
                </a:ext>
              </a:extLst>
            </p:cNvPr>
            <p:cNvSpPr/>
            <p:nvPr/>
          </p:nvSpPr>
          <p:spPr>
            <a:xfrm>
              <a:off x="3239333" y="3713414"/>
              <a:ext cx="249231" cy="249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85" dirty="0"/>
            </a:p>
          </p:txBody>
        </p:sp>
        <p:sp>
          <p:nvSpPr>
            <p:cNvPr id="68" name="テキスト ボックス 67">
              <a:extLst>
                <a:ext uri="{FF2B5EF4-FFF2-40B4-BE49-F238E27FC236}">
                  <a16:creationId xmlns:a16="http://schemas.microsoft.com/office/drawing/2014/main" id="{2780D984-4A52-6349-9295-86D334A9ED2B}"/>
                </a:ext>
              </a:extLst>
            </p:cNvPr>
            <p:cNvSpPr txBox="1"/>
            <p:nvPr/>
          </p:nvSpPr>
          <p:spPr>
            <a:xfrm>
              <a:off x="3192498" y="3713414"/>
              <a:ext cx="296066" cy="276999"/>
            </a:xfrm>
            <a:prstGeom prst="rect">
              <a:avLst/>
            </a:prstGeom>
            <a:noFill/>
          </p:spPr>
          <p:txBody>
            <a:bodyPr wrap="square" rtlCol="0">
              <a:spAutoFit/>
            </a:bodyPr>
            <a:lstStyle/>
            <a:p>
              <a:pPr algn="l"/>
              <a:r>
                <a:rPr kumimoji="1" lang="ja-JP" altLang="en-US" sz="1200" b="1" dirty="0">
                  <a:solidFill>
                    <a:schemeClr val="bg1"/>
                  </a:solidFill>
                  <a:latin typeface="メイリオ" panose="020B0604030504040204" pitchFamily="50" charset="-128"/>
                  <a:ea typeface="メイリオ" panose="020B0604030504040204" pitchFamily="50" charset="-128"/>
                </a:rPr>
                <a:t>裏</a:t>
              </a:r>
            </a:p>
          </p:txBody>
        </p:sp>
      </p:grpSp>
      <mc:AlternateContent xmlns:mc="http://schemas.openxmlformats.org/markup-compatibility/2006" xmlns:a14="http://schemas.microsoft.com/office/drawing/2010/main">
        <mc:Choice Requires="a14">
          <p:sp>
            <p:nvSpPr>
              <p:cNvPr id="78" name="正方形/長方形 77">
                <a:extLst>
                  <a:ext uri="{FF2B5EF4-FFF2-40B4-BE49-F238E27FC236}">
                    <a16:creationId xmlns:a16="http://schemas.microsoft.com/office/drawing/2014/main" id="{47D87816-CD80-774C-8651-938E3298FAC9}"/>
                  </a:ext>
                </a:extLst>
              </p:cNvPr>
              <p:cNvSpPr/>
              <p:nvPr/>
            </p:nvSpPr>
            <p:spPr>
              <a:xfrm>
                <a:off x="3539624" y="2168588"/>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=3</m:t>
                      </m:r>
                    </m:oMath>
                  </m:oMathPara>
                </a14:m>
                <a:endParaRPr lang="ja-JP" altLang="en-US" sz="1385" dirty="0"/>
              </a:p>
            </p:txBody>
          </p:sp>
        </mc:Choice>
        <mc:Fallback xmlns="">
          <p:sp>
            <p:nvSpPr>
              <p:cNvPr id="78" name="正方形/長方形 77">
                <a:extLst>
                  <a:ext uri="{FF2B5EF4-FFF2-40B4-BE49-F238E27FC236}">
                    <a16:creationId xmlns:a16="http://schemas.microsoft.com/office/drawing/2014/main" id="{47D87816-CD80-774C-8651-938E3298FAC9}"/>
                  </a:ext>
                </a:extLst>
              </p:cNvPr>
              <p:cNvSpPr>
                <a:spLocks noRot="1" noChangeAspect="1" noMove="1" noResize="1" noEditPoints="1" noAdjustHandles="1" noChangeArrowheads="1" noChangeShapeType="1" noTextEdit="1"/>
              </p:cNvSpPr>
              <p:nvPr/>
            </p:nvSpPr>
            <p:spPr>
              <a:xfrm>
                <a:off x="3539624" y="2168588"/>
                <a:ext cx="672364" cy="305468"/>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正方形/長方形 78">
                <a:extLst>
                  <a:ext uri="{FF2B5EF4-FFF2-40B4-BE49-F238E27FC236}">
                    <a16:creationId xmlns:a16="http://schemas.microsoft.com/office/drawing/2014/main" id="{C5170008-BA45-6245-B4C3-18A52A83693D}"/>
                  </a:ext>
                </a:extLst>
              </p:cNvPr>
              <p:cNvSpPr/>
              <p:nvPr/>
            </p:nvSpPr>
            <p:spPr>
              <a:xfrm>
                <a:off x="3539624" y="349278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79" name="正方形/長方形 78">
                <a:extLst>
                  <a:ext uri="{FF2B5EF4-FFF2-40B4-BE49-F238E27FC236}">
                    <a16:creationId xmlns:a16="http://schemas.microsoft.com/office/drawing/2014/main" id="{C5170008-BA45-6245-B4C3-18A52A83693D}"/>
                  </a:ext>
                </a:extLst>
              </p:cNvPr>
              <p:cNvSpPr>
                <a:spLocks noRot="1" noChangeAspect="1" noMove="1" noResize="1" noEditPoints="1" noAdjustHandles="1" noChangeArrowheads="1" noChangeShapeType="1" noTextEdit="1"/>
              </p:cNvSpPr>
              <p:nvPr/>
            </p:nvSpPr>
            <p:spPr>
              <a:xfrm>
                <a:off x="3539624" y="3492783"/>
                <a:ext cx="672364" cy="305468"/>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a:extLst>
                  <a:ext uri="{FF2B5EF4-FFF2-40B4-BE49-F238E27FC236}">
                    <a16:creationId xmlns:a16="http://schemas.microsoft.com/office/drawing/2014/main" id="{3D212BE2-66E8-8345-9508-24C9DE18A5D1}"/>
                  </a:ext>
                </a:extLst>
              </p:cNvPr>
              <p:cNvSpPr/>
              <p:nvPr/>
            </p:nvSpPr>
            <p:spPr>
              <a:xfrm>
                <a:off x="3539625" y="414553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0" name="正方形/長方形 79">
                <a:extLst>
                  <a:ext uri="{FF2B5EF4-FFF2-40B4-BE49-F238E27FC236}">
                    <a16:creationId xmlns:a16="http://schemas.microsoft.com/office/drawing/2014/main" id="{3D212BE2-66E8-8345-9508-24C9DE18A5D1}"/>
                  </a:ext>
                </a:extLst>
              </p:cNvPr>
              <p:cNvSpPr>
                <a:spLocks noRot="1" noChangeAspect="1" noMove="1" noResize="1" noEditPoints="1" noAdjustHandles="1" noChangeArrowheads="1" noChangeShapeType="1" noTextEdit="1"/>
              </p:cNvSpPr>
              <p:nvPr/>
            </p:nvSpPr>
            <p:spPr>
              <a:xfrm>
                <a:off x="3539625" y="4145533"/>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正方形/長方形 80">
                <a:extLst>
                  <a:ext uri="{FF2B5EF4-FFF2-40B4-BE49-F238E27FC236}">
                    <a16:creationId xmlns:a16="http://schemas.microsoft.com/office/drawing/2014/main" id="{E968A7A6-1F0F-A743-BE6C-EE5587776E92}"/>
                  </a:ext>
                </a:extLst>
              </p:cNvPr>
              <p:cNvSpPr/>
              <p:nvPr/>
            </p:nvSpPr>
            <p:spPr>
              <a:xfrm>
                <a:off x="3539624" y="4476082"/>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=0</m:t>
                      </m:r>
                    </m:oMath>
                  </m:oMathPara>
                </a14:m>
                <a:endParaRPr lang="ja-JP" altLang="en-US" sz="1385" dirty="0"/>
              </a:p>
            </p:txBody>
          </p:sp>
        </mc:Choice>
        <mc:Fallback xmlns="">
          <p:sp>
            <p:nvSpPr>
              <p:cNvPr id="81" name="正方形/長方形 80">
                <a:extLst>
                  <a:ext uri="{FF2B5EF4-FFF2-40B4-BE49-F238E27FC236}">
                    <a16:creationId xmlns:a16="http://schemas.microsoft.com/office/drawing/2014/main" id="{E968A7A6-1F0F-A743-BE6C-EE5587776E92}"/>
                  </a:ext>
                </a:extLst>
              </p:cNvPr>
              <p:cNvSpPr>
                <a:spLocks noRot="1" noChangeAspect="1" noMove="1" noResize="1" noEditPoints="1" noAdjustHandles="1" noChangeArrowheads="1" noChangeShapeType="1" noTextEdit="1"/>
              </p:cNvSpPr>
              <p:nvPr/>
            </p:nvSpPr>
            <p:spPr>
              <a:xfrm>
                <a:off x="3539624" y="4476082"/>
                <a:ext cx="672364" cy="305468"/>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正方形/長方形 81">
                <a:extLst>
                  <a:ext uri="{FF2B5EF4-FFF2-40B4-BE49-F238E27FC236}">
                    <a16:creationId xmlns:a16="http://schemas.microsoft.com/office/drawing/2014/main" id="{5DBAC0C3-CD01-5D47-B07F-3FB847AFDB99}"/>
                  </a:ext>
                </a:extLst>
              </p:cNvPr>
              <p:cNvSpPr/>
              <p:nvPr/>
            </p:nvSpPr>
            <p:spPr>
              <a:xfrm>
                <a:off x="3547945" y="2530455"/>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=2</m:t>
                      </m:r>
                    </m:oMath>
                  </m:oMathPara>
                </a14:m>
                <a:endParaRPr lang="ja-JP" altLang="en-US" sz="1385" dirty="0"/>
              </a:p>
            </p:txBody>
          </p:sp>
        </mc:Choice>
        <mc:Fallback xmlns="">
          <p:sp>
            <p:nvSpPr>
              <p:cNvPr id="82" name="正方形/長方形 81">
                <a:extLst>
                  <a:ext uri="{FF2B5EF4-FFF2-40B4-BE49-F238E27FC236}">
                    <a16:creationId xmlns:a16="http://schemas.microsoft.com/office/drawing/2014/main" id="{5DBAC0C3-CD01-5D47-B07F-3FB847AFDB99}"/>
                  </a:ext>
                </a:extLst>
              </p:cNvPr>
              <p:cNvSpPr>
                <a:spLocks noRot="1" noChangeAspect="1" noMove="1" noResize="1" noEditPoints="1" noAdjustHandles="1" noChangeArrowheads="1" noChangeShapeType="1" noTextEdit="1"/>
              </p:cNvSpPr>
              <p:nvPr/>
            </p:nvSpPr>
            <p:spPr>
              <a:xfrm>
                <a:off x="3547945" y="2530455"/>
                <a:ext cx="672364" cy="305468"/>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正方形/長方形 82">
                <a:extLst>
                  <a:ext uri="{FF2B5EF4-FFF2-40B4-BE49-F238E27FC236}">
                    <a16:creationId xmlns:a16="http://schemas.microsoft.com/office/drawing/2014/main" id="{BECDEBC7-645F-7044-BA57-4E74997E0161}"/>
                  </a:ext>
                </a:extLst>
              </p:cNvPr>
              <p:cNvSpPr/>
              <p:nvPr/>
            </p:nvSpPr>
            <p:spPr>
              <a:xfrm>
                <a:off x="3539624" y="2837350"/>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smtClean="0">
                          <a:latin typeface="Cambria Math" panose="02040503050406030204" pitchFamily="18" charset="0"/>
                          <a:ea typeface="メイリオ" panose="020B0604030504040204" pitchFamily="50" charset="-128"/>
                        </a:rPr>
                        <m:t>𝑋</m:t>
                      </m:r>
                      <m:r>
                        <a:rPr lang="en-US" altLang="ja-JP" sz="1385" i="1" dirty="0" smtClean="0">
                          <a:latin typeface="Cambria Math" panose="02040503050406030204" pitchFamily="18" charset="0"/>
                          <a:ea typeface="メイリオ" panose="020B0604030504040204" pitchFamily="50" charset="-128"/>
                        </a:rPr>
                        <m:t>=</m:t>
                      </m:r>
                      <m:r>
                        <a:rPr lang="en-US" altLang="ja-JP" sz="1385" b="0" i="0" dirty="0" smtClean="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3" name="正方形/長方形 82">
                <a:extLst>
                  <a:ext uri="{FF2B5EF4-FFF2-40B4-BE49-F238E27FC236}">
                    <a16:creationId xmlns:a16="http://schemas.microsoft.com/office/drawing/2014/main" id="{BECDEBC7-645F-7044-BA57-4E74997E0161}"/>
                  </a:ext>
                </a:extLst>
              </p:cNvPr>
              <p:cNvSpPr>
                <a:spLocks noRot="1" noChangeAspect="1" noMove="1" noResize="1" noEditPoints="1" noAdjustHandles="1" noChangeArrowheads="1" noChangeShapeType="1" noTextEdit="1"/>
              </p:cNvSpPr>
              <p:nvPr/>
            </p:nvSpPr>
            <p:spPr>
              <a:xfrm>
                <a:off x="3539624" y="2837350"/>
                <a:ext cx="672364" cy="30546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正方形/長方形 83">
                <a:extLst>
                  <a:ext uri="{FF2B5EF4-FFF2-40B4-BE49-F238E27FC236}">
                    <a16:creationId xmlns:a16="http://schemas.microsoft.com/office/drawing/2014/main" id="{D84EFAC8-03AE-FF4A-B0CD-5826CB9CDD29}"/>
                  </a:ext>
                </a:extLst>
              </p:cNvPr>
              <p:cNvSpPr/>
              <p:nvPr/>
            </p:nvSpPr>
            <p:spPr>
              <a:xfrm>
                <a:off x="3547945" y="3161636"/>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4" name="正方形/長方形 83">
                <a:extLst>
                  <a:ext uri="{FF2B5EF4-FFF2-40B4-BE49-F238E27FC236}">
                    <a16:creationId xmlns:a16="http://schemas.microsoft.com/office/drawing/2014/main" id="{D84EFAC8-03AE-FF4A-B0CD-5826CB9CDD29}"/>
                  </a:ext>
                </a:extLst>
              </p:cNvPr>
              <p:cNvSpPr>
                <a:spLocks noRot="1" noChangeAspect="1" noMove="1" noResize="1" noEditPoints="1" noAdjustHandles="1" noChangeArrowheads="1" noChangeShapeType="1" noTextEdit="1"/>
              </p:cNvSpPr>
              <p:nvPr/>
            </p:nvSpPr>
            <p:spPr>
              <a:xfrm>
                <a:off x="3547945" y="3161636"/>
                <a:ext cx="672364" cy="30546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正方形/長方形 84">
                <a:extLst>
                  <a:ext uri="{FF2B5EF4-FFF2-40B4-BE49-F238E27FC236}">
                    <a16:creationId xmlns:a16="http://schemas.microsoft.com/office/drawing/2014/main" id="{479A3B14-F1E0-C54B-A05B-9073D7535690}"/>
                  </a:ext>
                </a:extLst>
              </p:cNvPr>
              <p:cNvSpPr/>
              <p:nvPr/>
            </p:nvSpPr>
            <p:spPr>
              <a:xfrm>
                <a:off x="3539625" y="3827143"/>
                <a:ext cx="672364" cy="305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385" i="1" dirty="0">
                          <a:latin typeface="Cambria Math" panose="02040503050406030204" pitchFamily="18" charset="0"/>
                          <a:ea typeface="メイリオ" panose="020B0604030504040204" pitchFamily="50" charset="-128"/>
                        </a:rPr>
                        <m:t>𝑋</m:t>
                      </m:r>
                      <m:r>
                        <a:rPr lang="en-US" altLang="ja-JP" sz="1385" i="1" dirty="0">
                          <a:latin typeface="Cambria Math" panose="02040503050406030204" pitchFamily="18" charset="0"/>
                          <a:ea typeface="メイリオ" panose="020B0604030504040204" pitchFamily="50" charset="-128"/>
                        </a:rPr>
                        <m:t>=1</m:t>
                      </m:r>
                    </m:oMath>
                  </m:oMathPara>
                </a14:m>
                <a:endParaRPr lang="ja-JP" altLang="en-US" sz="1385" dirty="0"/>
              </a:p>
            </p:txBody>
          </p:sp>
        </mc:Choice>
        <mc:Fallback xmlns="">
          <p:sp>
            <p:nvSpPr>
              <p:cNvPr id="85" name="正方形/長方形 84">
                <a:extLst>
                  <a:ext uri="{FF2B5EF4-FFF2-40B4-BE49-F238E27FC236}">
                    <a16:creationId xmlns:a16="http://schemas.microsoft.com/office/drawing/2014/main" id="{479A3B14-F1E0-C54B-A05B-9073D7535690}"/>
                  </a:ext>
                </a:extLst>
              </p:cNvPr>
              <p:cNvSpPr>
                <a:spLocks noRot="1" noChangeAspect="1" noMove="1" noResize="1" noEditPoints="1" noAdjustHandles="1" noChangeArrowheads="1" noChangeShapeType="1" noTextEdit="1"/>
              </p:cNvSpPr>
              <p:nvPr/>
            </p:nvSpPr>
            <p:spPr>
              <a:xfrm>
                <a:off x="3539625" y="3827143"/>
                <a:ext cx="672364" cy="305468"/>
              </a:xfrm>
              <a:prstGeom prst="rect">
                <a:avLst/>
              </a:prstGeom>
              <a:blipFill>
                <a:blip r:embed="rId9"/>
                <a:stretch>
                  <a:fillRect/>
                </a:stretch>
              </a:blipFill>
            </p:spPr>
            <p:txBody>
              <a:bodyPr/>
              <a:lstStyle/>
              <a:p>
                <a:r>
                  <a:rPr lang="ja-JP" altLang="en-US">
                    <a:noFill/>
                  </a:rPr>
                  <a:t> </a:t>
                </a:r>
              </a:p>
            </p:txBody>
          </p:sp>
        </mc:Fallback>
      </mc:AlternateContent>
      <p:sp>
        <p:nvSpPr>
          <p:cNvPr id="70" name="正方形/長方形 69">
            <a:extLst>
              <a:ext uri="{FF2B5EF4-FFF2-40B4-BE49-F238E27FC236}">
                <a16:creationId xmlns:a16="http://schemas.microsoft.com/office/drawing/2014/main" id="{5FA4B353-0641-6342-87DE-B0B9BFBB675C}"/>
              </a:ext>
            </a:extLst>
          </p:cNvPr>
          <p:cNvSpPr/>
          <p:nvPr/>
        </p:nvSpPr>
        <p:spPr bwMode="auto">
          <a:xfrm>
            <a:off x="1599605" y="1100897"/>
            <a:ext cx="5944790" cy="8612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graphicFrame>
            <p:nvGraphicFramePr>
              <p:cNvPr id="73" name="表 72">
                <a:extLst>
                  <a:ext uri="{FF2B5EF4-FFF2-40B4-BE49-F238E27FC236}">
                    <a16:creationId xmlns:a16="http://schemas.microsoft.com/office/drawing/2014/main" id="{03019FCD-4EAE-734E-884D-4F06B259860D}"/>
                  </a:ext>
                </a:extLst>
              </p:cNvPr>
              <p:cNvGraphicFramePr>
                <a:graphicFrameLocks noGrp="1"/>
              </p:cNvGraphicFramePr>
              <p:nvPr>
                <p:extLst>
                  <p:ext uri="{D42A27DB-BD31-4B8C-83A1-F6EECF244321}">
                    <p14:modId xmlns:p14="http://schemas.microsoft.com/office/powerpoint/2010/main" val="3339545252"/>
                  </p:ext>
                </p:extLst>
              </p:nvPr>
            </p:nvGraphicFramePr>
            <p:xfrm>
              <a:off x="5105401" y="241745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4</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2</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3" name="表 72">
                <a:extLst>
                  <a:ext uri="{FF2B5EF4-FFF2-40B4-BE49-F238E27FC236}">
                    <a16:creationId xmlns:a16="http://schemas.microsoft.com/office/drawing/2014/main" id="{03019FCD-4EAE-734E-884D-4F06B259860D}"/>
                  </a:ext>
                </a:extLst>
              </p:cNvPr>
              <p:cNvGraphicFramePr>
                <a:graphicFrameLocks noGrp="1"/>
              </p:cNvGraphicFramePr>
              <p:nvPr>
                <p:extLst>
                  <p:ext uri="{D42A27DB-BD31-4B8C-83A1-F6EECF244321}">
                    <p14:modId xmlns:p14="http://schemas.microsoft.com/office/powerpoint/2010/main" val="3339545252"/>
                  </p:ext>
                </p:extLst>
              </p:nvPr>
            </p:nvGraphicFramePr>
            <p:xfrm>
              <a:off x="5105401" y="241745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10"/>
                          <a:stretch>
                            <a:fillRect l="-2439" t="-3704" r="-400000" b="-177778"/>
                          </a:stretch>
                        </a:blipFill>
                      </a:tcPr>
                    </a:tc>
                    <a:tc>
                      <a:txBody>
                        <a:bodyPr/>
                        <a:lstStyle/>
                        <a:p>
                          <a:endParaRPr lang="ja-JP"/>
                        </a:p>
                      </a:txBody>
                      <a:tcPr marL="63305" marR="63305" marT="31652" marB="31652">
                        <a:blipFill>
                          <a:blip r:embed="rId10"/>
                          <a:stretch>
                            <a:fillRect l="-102439" t="-3704" r="-300000" b="-177778"/>
                          </a:stretch>
                        </a:blipFill>
                      </a:tcPr>
                    </a:tc>
                    <a:tc>
                      <a:txBody>
                        <a:bodyPr/>
                        <a:lstStyle/>
                        <a:p>
                          <a:endParaRPr lang="ja-JP"/>
                        </a:p>
                      </a:txBody>
                      <a:tcPr marL="63305" marR="63305" marT="31652" marB="31652">
                        <a:blipFill>
                          <a:blip r:embed="rId10"/>
                          <a:stretch>
                            <a:fillRect l="-202439" t="-3704" r="-200000" b="-177778"/>
                          </a:stretch>
                        </a:blipFill>
                      </a:tcPr>
                    </a:tc>
                    <a:tc>
                      <a:txBody>
                        <a:bodyPr/>
                        <a:lstStyle/>
                        <a:p>
                          <a:endParaRPr lang="ja-JP"/>
                        </a:p>
                      </a:txBody>
                      <a:tcPr marL="63305" marR="63305" marT="31652" marB="31652">
                        <a:blipFill>
                          <a:blip r:embed="rId10"/>
                          <a:stretch>
                            <a:fillRect l="-302439" t="-3704" r="-100000" b="-177778"/>
                          </a:stretch>
                        </a:blipFill>
                      </a:tcPr>
                    </a:tc>
                    <a:tc>
                      <a:txBody>
                        <a:bodyPr/>
                        <a:lstStyle/>
                        <a:p>
                          <a:endParaRPr lang="ja-JP"/>
                        </a:p>
                      </a:txBody>
                      <a:tcPr marL="63305" marR="63305" marT="31652" marB="31652">
                        <a:blipFill>
                          <a:blip r:embed="rId10"/>
                          <a:stretch>
                            <a:fillRect l="-402439" t="-3704"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10"/>
                          <a:stretch>
                            <a:fillRect l="-2439" t="-60870" r="-400000" b="-4348"/>
                          </a:stretch>
                        </a:blipFill>
                      </a:tcPr>
                    </a:tc>
                    <a:tc>
                      <a:txBody>
                        <a:bodyPr/>
                        <a:lstStyle/>
                        <a:p>
                          <a:endParaRPr lang="ja-JP"/>
                        </a:p>
                      </a:txBody>
                      <a:tcPr marL="63305" marR="63305" marT="31652" marB="31652" anchor="ctr">
                        <a:blipFill>
                          <a:blip r:embed="rId10"/>
                          <a:stretch>
                            <a:fillRect l="-102439" t="-60870" r="-300000" b="-4348"/>
                          </a:stretch>
                        </a:blipFill>
                      </a:tcPr>
                    </a:tc>
                    <a:tc>
                      <a:txBody>
                        <a:bodyPr/>
                        <a:lstStyle/>
                        <a:p>
                          <a:endParaRPr lang="ja-JP"/>
                        </a:p>
                      </a:txBody>
                      <a:tcPr marL="63305" marR="63305" marT="31652" marB="31652" anchor="ctr">
                        <a:blipFill>
                          <a:blip r:embed="rId10"/>
                          <a:stretch>
                            <a:fillRect l="-202439" t="-60870" r="-200000" b="-4348"/>
                          </a:stretch>
                        </a:blipFill>
                      </a:tcPr>
                    </a:tc>
                    <a:tc>
                      <a:txBody>
                        <a:bodyPr/>
                        <a:lstStyle/>
                        <a:p>
                          <a:endParaRPr lang="ja-JP"/>
                        </a:p>
                      </a:txBody>
                      <a:tcPr marL="63305" marR="63305" marT="31652" marB="31652" anchor="ctr">
                        <a:blipFill>
                          <a:blip r:embed="rId10"/>
                          <a:stretch>
                            <a:fillRect l="-302439" t="-60870" r="-100000" b="-4348"/>
                          </a:stretch>
                        </a:blipFill>
                      </a:tcPr>
                    </a:tc>
                    <a:tc>
                      <a:txBody>
                        <a:bodyPr/>
                        <a:lstStyle/>
                        <a:p>
                          <a:endParaRPr lang="ja-JP"/>
                        </a:p>
                      </a:txBody>
                      <a:tcPr marL="63305" marR="63305" marT="31652" marB="31652" anchor="ctr">
                        <a:blipFill>
                          <a:blip r:embed="rId10"/>
                          <a:stretch>
                            <a:fillRect l="-402439" t="-60870" b="-4348"/>
                          </a:stretch>
                        </a:blip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6747C636-12A7-5F4E-861A-3707B9291343}"/>
                  </a:ext>
                </a:extLst>
              </p:cNvPr>
              <p:cNvSpPr txBox="1"/>
              <p:nvPr/>
            </p:nvSpPr>
            <p:spPr>
              <a:xfrm>
                <a:off x="5523030" y="3478919"/>
                <a:ext cx="1789271" cy="323230"/>
              </a:xfrm>
              <a:prstGeom prst="rect">
                <a:avLst/>
              </a:prstGeom>
              <a:solidFill>
                <a:schemeClr val="accent6">
                  <a:lumMod val="20000"/>
                  <a:lumOff val="80000"/>
                </a:schemeClr>
              </a:solidFill>
            </p:spPr>
            <p:txBody>
              <a:bodyPr wrap="none" rtlCol="0">
                <a:spAutoFit/>
              </a:bodyPr>
              <a:lstStyle/>
              <a:p>
                <a:r>
                  <a:rPr kumimoji="1" lang="ja-JP" altLang="en-US" sz="1500" dirty="0">
                    <a:latin typeface="Meiryo" panose="020B0604030504040204" pitchFamily="34" charset="-128"/>
                    <a:ea typeface="Meiryo" panose="020B0604030504040204" pitchFamily="34" charset="-128"/>
                    <a:cs typeface="Meiryo" charset="-128"/>
                  </a:rPr>
                  <a:t>確率変数</a:t>
                </a:r>
                <a14:m>
                  <m:oMath xmlns:m="http://schemas.openxmlformats.org/officeDocument/2006/math">
                    <m:r>
                      <a:rPr kumimoji="1" lang="ja-JP" altLang="en-US" sz="1500" b="0" i="1" dirty="0">
                        <a:latin typeface="Cambria Math" panose="02040503050406030204" pitchFamily="18" charset="0"/>
                        <a:ea typeface="Meiryo" charset="-128"/>
                        <a:cs typeface="Meiryo" charset="-128"/>
                      </a:rPr>
                      <m:t>質量</m:t>
                    </m:r>
                    <m:r>
                      <a:rPr kumimoji="1" lang="ja-JP" altLang="en-US" sz="1500" i="1" dirty="0">
                        <a:latin typeface="Cambria Math" panose="02040503050406030204" pitchFamily="18" charset="0"/>
                        <a:ea typeface="Meiryo" charset="-128"/>
                        <a:cs typeface="Meiryo" charset="-128"/>
                      </a:rPr>
                      <m:t>関数</m:t>
                    </m:r>
                  </m:oMath>
                </a14:m>
                <a:endParaRPr kumimoji="1" lang="ja-JP" altLang="en-US" sz="1500" dirty="0">
                  <a:latin typeface="Meiryo" panose="020B0604030504040204" pitchFamily="34" charset="-128"/>
                  <a:ea typeface="Meiryo" panose="020B0604030504040204" pitchFamily="34" charset="-128"/>
                  <a:cs typeface="Meiryo" charset="-128"/>
                </a:endParaRPr>
              </a:p>
            </p:txBody>
          </p:sp>
        </mc:Choice>
        <mc:Fallback xmlns="">
          <p:sp>
            <p:nvSpPr>
              <p:cNvPr id="75" name="テキスト ボックス 74">
                <a:extLst>
                  <a:ext uri="{FF2B5EF4-FFF2-40B4-BE49-F238E27FC236}">
                    <a16:creationId xmlns:a16="http://schemas.microsoft.com/office/drawing/2014/main" id="{6747C636-12A7-5F4E-861A-3707B9291343}"/>
                  </a:ext>
                </a:extLst>
              </p:cNvPr>
              <p:cNvSpPr txBox="1">
                <a:spLocks noRot="1" noChangeAspect="1" noMove="1" noResize="1" noEditPoints="1" noAdjustHandles="1" noChangeArrowheads="1" noChangeShapeType="1" noTextEdit="1"/>
              </p:cNvSpPr>
              <p:nvPr/>
            </p:nvSpPr>
            <p:spPr>
              <a:xfrm>
                <a:off x="5523030" y="3478919"/>
                <a:ext cx="1789271" cy="323230"/>
              </a:xfrm>
              <a:prstGeom prst="rect">
                <a:avLst/>
              </a:prstGeom>
              <a:blipFill>
                <a:blip r:embed="rId11"/>
                <a:stretch>
                  <a:fillRect t="-3846" b="-19231"/>
                </a:stretch>
              </a:blipFill>
            </p:spPr>
            <p:txBody>
              <a:bodyPr/>
              <a:lstStyle/>
              <a:p>
                <a:r>
                  <a:rPr lang="ja-JP" altLang="en-US">
                    <a:noFill/>
                  </a:rPr>
                  <a:t> </a:t>
                </a:r>
              </a:p>
            </p:txBody>
          </p:sp>
        </mc:Fallback>
      </mc:AlternateContent>
      <p:sp>
        <p:nvSpPr>
          <p:cNvPr id="76" name="コンテンツ プレースホルダー 2">
            <a:extLst>
              <a:ext uri="{FF2B5EF4-FFF2-40B4-BE49-F238E27FC236}">
                <a16:creationId xmlns:a16="http://schemas.microsoft.com/office/drawing/2014/main" id="{B888781E-FD28-6844-9E77-5D1F3B62121F}"/>
              </a:ext>
            </a:extLst>
          </p:cNvPr>
          <p:cNvSpPr txBox="1">
            <a:spLocks/>
          </p:cNvSpPr>
          <p:nvPr/>
        </p:nvSpPr>
        <p:spPr>
          <a:xfrm>
            <a:off x="1618379" y="1197820"/>
            <a:ext cx="5926016" cy="582232"/>
          </a:xfrm>
        </p:spPr>
        <p:txBody>
          <a:bodyPr>
            <a:noAutofit/>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コイン投げの試行を３回繰り返した時の、</a:t>
            </a:r>
            <a:r>
              <a:rPr kumimoji="1" lang="ja-JP" altLang="en-US" sz="1600" b="1" kern="0">
                <a:solidFill>
                  <a:srgbClr val="FF0000"/>
                </a:solidFill>
                <a:latin typeface="メイリオ" panose="020B0604030504040204" pitchFamily="50" charset="-128"/>
                <a:ea typeface="メイリオ" panose="020B0604030504040204" pitchFamily="50" charset="-128"/>
              </a:rPr>
              <a:t>連続して出た表の数を確率変数</a:t>
            </a:r>
            <a:r>
              <a:rPr lang="ja-JP" altLang="en-US" sz="1600" b="1" kern="0">
                <a:solidFill>
                  <a:srgbClr val="FF0000"/>
                </a:solidFill>
                <a:latin typeface="メイリオ" panose="020B0604030504040204" pitchFamily="50" charset="-128"/>
                <a:ea typeface="メイリオ" panose="020B0604030504040204" pitchFamily="50" charset="-128"/>
              </a:rPr>
              <a:t>とし</a:t>
            </a:r>
            <a:r>
              <a:rPr lang="ja-JP" altLang="en-US" sz="1600" kern="0">
                <a:latin typeface="メイリオ" panose="020B0604030504040204" pitchFamily="50" charset="-128"/>
                <a:ea typeface="メイリオ" panose="020B0604030504040204" pitchFamily="50" charset="-128"/>
              </a:rPr>
              <a:t>、確率変数それぞれの確率を求め、確率質量関数の表を作成してください</a:t>
            </a:r>
            <a:endParaRPr kumimoji="1" lang="ja-JP" altLang="en-US" sz="16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02662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確率質量関数の性質</a:t>
            </a:r>
            <a:endParaRPr kumimoji="1" lang="ja-JP" altLang="en-US" b="1" dirty="0"/>
          </a:p>
        </p:txBody>
      </p:sp>
      <mc:AlternateContent xmlns:mc="http://schemas.openxmlformats.org/markup-compatibility/2006" xmlns:a14="http://schemas.microsoft.com/office/drawing/2010/main">
        <mc:Choice Requires="a14">
          <p:sp>
            <p:nvSpPr>
              <p:cNvPr id="9" name="テキスト ボックス 8"/>
              <p:cNvSpPr txBox="1"/>
              <p:nvPr/>
            </p:nvSpPr>
            <p:spPr>
              <a:xfrm>
                <a:off x="1519055" y="1370379"/>
                <a:ext cx="231678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i="1">
                              <a:latin typeface="Cambria Math" panose="02040503050406030204" pitchFamily="18" charset="0"/>
                              <a:ea typeface="メイリオ" panose="020B0604030504040204" pitchFamily="50" charset="-128"/>
                            </a:rPr>
                          </m:ctrlPr>
                        </m:dPr>
                        <m:e>
                          <m:r>
                            <a:rPr kumimoji="1" lang="en-US" altLang="ja-JP" i="1">
                              <a:latin typeface="Cambria Math" charset="0"/>
                              <a:ea typeface="メイリオ" panose="020B0604030504040204" pitchFamily="50" charset="-128"/>
                            </a:rPr>
                            <m:t>1</m:t>
                          </m:r>
                        </m:e>
                      </m:d>
                      <m:r>
                        <a:rPr kumimoji="1" lang="en-US" altLang="ja-JP" i="1">
                          <a:latin typeface="Cambria Math" charset="0"/>
                          <a:ea typeface="メイリオ" panose="020B0604030504040204" pitchFamily="50" charset="-128"/>
                        </a:rPr>
                        <m:t>  0</m:t>
                      </m:r>
                      <m:r>
                        <a:rPr kumimoji="1" lang="en-US" altLang="ja-JP" i="1">
                          <a:latin typeface="Cambria Math" charset="0"/>
                          <a:ea typeface="Cambria Math" charset="0"/>
                          <a:cs typeface="Cambria Math" charset="0"/>
                        </a:rPr>
                        <m:t>≤</m:t>
                      </m:r>
                      <m:r>
                        <a:rPr kumimoji="1" lang="en-US" altLang="ja-JP" i="1">
                          <a:latin typeface="Cambria Math" charset="0"/>
                          <a:ea typeface="メイリオ" panose="020B0604030504040204" pitchFamily="50" charset="-128"/>
                        </a:rPr>
                        <m:t>𝑃</m:t>
                      </m:r>
                      <m:d>
                        <m:dPr>
                          <m:ctrlPr>
                            <a:rPr kumimoji="1" lang="en-US" altLang="ja-JP" i="1">
                              <a:latin typeface="Cambria Math" panose="02040503050406030204" pitchFamily="18" charset="0"/>
                              <a:ea typeface="メイリオ" panose="020B0604030504040204" pitchFamily="50" charset="-128"/>
                            </a:rPr>
                          </m:ctrlPr>
                        </m:dPr>
                        <m:e>
                          <m:sSub>
                            <m:sSubPr>
                              <m:ctrlPr>
                                <a:rPr lang="en-US" altLang="ja-JP" i="1">
                                  <a:latin typeface="Cambria Math" panose="02040503050406030204" pitchFamily="18" charset="0"/>
                                  <a:ea typeface="Cambria Math" charset="0"/>
                                  <a:cs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kumimoji="1" lang="en-US" altLang="ja-JP" i="1">
                          <a:latin typeface="Cambria Math" charset="0"/>
                          <a:ea typeface="Cambria Math" charset="0"/>
                          <a:cs typeface="Cambria Math" charset="0"/>
                        </a:rPr>
                        <m:t>≤1    </m:t>
                      </m:r>
                    </m:oMath>
                  </m:oMathPara>
                </a14:m>
                <a:endParaRPr kumimoji="1" lang="en-US" altLang="ja-JP"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kumimoji="1" lang="en-US" altLang="ja-JP" i="1">
                          <a:latin typeface="Cambria Math" charset="0"/>
                          <a:ea typeface="Cambria Math" charset="0"/>
                          <a:cs typeface="Cambria Math" charset="0"/>
                        </a:rPr>
                        <m:t> </m:t>
                      </m:r>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519055" y="1370379"/>
                <a:ext cx="2316788" cy="615553"/>
              </a:xfrm>
              <a:prstGeom prst="rect">
                <a:avLst/>
              </a:prstGeom>
              <a:blipFill>
                <a:blip r:embed="rId2"/>
                <a:stretch>
                  <a:fillRect t="-4167" r="-2198"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1459067" y="1712627"/>
                <a:ext cx="22445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Cambria Math" charset="0"/>
                              <a:cs typeface="Cambria Math" charset="0"/>
                            </a:rPr>
                          </m:ctrlPr>
                        </m:dPr>
                        <m:e>
                          <m:r>
                            <a:rPr lang="en-US" altLang="ja-JP" i="1">
                              <a:latin typeface="Cambria Math" charset="0"/>
                              <a:ea typeface="Cambria Math" charset="0"/>
                              <a:cs typeface="Cambria Math" charset="0"/>
                            </a:rPr>
                            <m:t>2</m:t>
                          </m:r>
                        </m:e>
                      </m:d>
                      <m:r>
                        <a:rPr lang="en-US" altLang="ja-JP" i="1">
                          <a:latin typeface="Cambria Math" charset="0"/>
                          <a:ea typeface="Cambria Math" charset="0"/>
                          <a:cs typeface="Cambria Math" charset="0"/>
                        </a:rPr>
                        <m:t>   </m:t>
                      </m:r>
                      <m:nary>
                        <m:naryPr>
                          <m:chr m:val="∑"/>
                          <m:ctrlPr>
                            <a:rPr lang="is-IS" altLang="ja-JP" i="1">
                              <a:latin typeface="Cambria Math" panose="02040503050406030204" pitchFamily="18" charset="0"/>
                              <a:ea typeface="Cambria Math" charset="0"/>
                              <a:cs typeface="Cambria Math" charset="0"/>
                            </a:rPr>
                          </m:ctrlPr>
                        </m:naryPr>
                        <m:sub>
                          <m:r>
                            <m:rPr>
                              <m:brk m:alnAt="23"/>
                            </m:rPr>
                            <a:rPr lang="en-US" altLang="ja-JP" i="1">
                              <a:latin typeface="Cambria Math" charset="0"/>
                              <a:ea typeface="Cambria Math" charset="0"/>
                              <a:cs typeface="Cambria Math" charset="0"/>
                            </a:rPr>
                            <m:t>𝑖</m:t>
                          </m:r>
                          <m:r>
                            <a:rPr lang="en-US" altLang="ja-JP" i="1">
                              <a:latin typeface="Cambria Math" charset="0"/>
                              <a:ea typeface="Cambria Math" charset="0"/>
                              <a:cs typeface="Cambria Math" charset="0"/>
                            </a:rPr>
                            <m:t>=1</m:t>
                          </m:r>
                        </m:sub>
                        <m:sup>
                          <m:r>
                            <a:rPr lang="en-US" altLang="ja-JP" i="1">
                              <a:latin typeface="Cambria Math" charset="0"/>
                              <a:ea typeface="Cambria Math" charset="0"/>
                              <a:cs typeface="Cambria Math" charset="0"/>
                            </a:rPr>
                            <m:t>𝑛</m:t>
                          </m:r>
                        </m:sup>
                        <m:e>
                          <m:r>
                            <a:rPr lang="en-US" altLang="ja-JP" i="1">
                              <a:latin typeface="Cambria Math" charset="0"/>
                              <a:ea typeface="Cambria Math" charset="0"/>
                              <a:cs typeface="Cambria Math" charset="0"/>
                            </a:rPr>
                            <m:t>𝑝</m:t>
                          </m:r>
                          <m:d>
                            <m:dPr>
                              <m:ctrlPr>
                                <a:rPr lang="en-US" altLang="ja-JP" i="1">
                                  <a:latin typeface="Cambria Math" panose="02040503050406030204" pitchFamily="18" charset="0"/>
                                  <a:ea typeface="Cambria Math" charset="0"/>
                                  <a:cs typeface="Cambria Math" charset="0"/>
                                </a:rPr>
                              </m:ctrlPr>
                            </m:dPr>
                            <m:e>
                              <m:sSub>
                                <m:sSubPr>
                                  <m:ctrlPr>
                                    <a:rPr lang="en-US" altLang="ja-JP" i="1">
                                      <a:latin typeface="Cambria Math" panose="02040503050406030204" pitchFamily="18" charset="0"/>
                                      <a:ea typeface="Cambria Math" charset="0"/>
                                      <a:cs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lang="en-US" altLang="ja-JP" i="1">
                              <a:latin typeface="Cambria Math" charset="0"/>
                              <a:ea typeface="Cambria Math" charset="0"/>
                              <a:cs typeface="Cambria Math" charset="0"/>
                            </a:rPr>
                            <m:t>=1</m:t>
                          </m:r>
                        </m:e>
                      </m:nary>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1459067" y="1712627"/>
                <a:ext cx="2244525" cy="932628"/>
              </a:xfrm>
              <a:prstGeom prst="rect">
                <a:avLst/>
              </a:prstGeom>
              <a:blipFill>
                <a:blip r:embed="rId3"/>
                <a:stretch>
                  <a:fillRect l="-13483" t="-102703" b="-156757"/>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C58F45C1-9B9D-5F4D-9CED-FBFE5A10880E}"/>
              </a:ext>
            </a:extLst>
          </p:cNvPr>
          <p:cNvSpPr/>
          <p:nvPr/>
        </p:nvSpPr>
        <p:spPr bwMode="auto">
          <a:xfrm>
            <a:off x="1459067" y="1100896"/>
            <a:ext cx="2401283" cy="16994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455099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18" name="図形グループ 17"/>
          <p:cNvGrpSpPr/>
          <p:nvPr/>
        </p:nvGrpSpPr>
        <p:grpSpPr>
          <a:xfrm>
            <a:off x="2302995" y="2173877"/>
            <a:ext cx="4548655" cy="795747"/>
            <a:chOff x="1304790" y="3118579"/>
            <a:chExt cx="6570279" cy="1149412"/>
          </a:xfrm>
        </p:grpSpPr>
        <p:grpSp>
          <p:nvGrpSpPr>
            <p:cNvPr id="15" name="図形グループ 14"/>
            <p:cNvGrpSpPr/>
            <p:nvPr/>
          </p:nvGrpSpPr>
          <p:grpSpPr>
            <a:xfrm>
              <a:off x="2241176" y="3118579"/>
              <a:ext cx="4697507" cy="1149412"/>
              <a:chOff x="2241176" y="3118579"/>
              <a:chExt cx="4697507" cy="1149412"/>
            </a:xfrm>
          </p:grpSpPr>
          <p:sp>
            <p:nvSpPr>
              <p:cNvPr id="11" name="正方形/長方形 10"/>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13" name="直線矢印コネクタ 12"/>
              <p:cNvCxnSpPr>
                <a:cxnSpLocks/>
              </p:cNvCxnSpPr>
              <p:nvPr/>
            </p:nvCxnSpPr>
            <p:spPr>
              <a:xfrm>
                <a:off x="2241176" y="36883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テキスト ボックス 15"/>
            <p:cNvSpPr txBox="1"/>
            <p:nvPr/>
          </p:nvSpPr>
          <p:spPr>
            <a:xfrm>
              <a:off x="1304790" y="3490689"/>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入力</a:t>
              </a:r>
              <a:endParaRPr kumimoji="1" lang="ja-JP" altLang="en-US" sz="166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92420" y="3494072"/>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出力</a:t>
              </a:r>
              <a:endParaRPr kumimoji="1" lang="ja-JP" altLang="en-US" sz="1661" dirty="0">
                <a:latin typeface="メイリオ" panose="020B0604030504040204" pitchFamily="50" charset="-128"/>
                <a:ea typeface="メイリオ" panose="020B0604030504040204" pitchFamily="50" charset="-128"/>
              </a:endParaRPr>
            </a:p>
          </p:txBody>
        </p:sp>
      </p:grpSp>
      <p:sp>
        <p:nvSpPr>
          <p:cNvPr id="20" name="正方形/長方形 19">
            <a:extLst>
              <a:ext uri="{FF2B5EF4-FFF2-40B4-BE49-F238E27FC236}">
                <a16:creationId xmlns:a16="http://schemas.microsoft.com/office/drawing/2014/main" id="{A2022531-62F7-4447-B5EF-52BB5E99B236}"/>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1" name="正方形/長方形 20">
            <a:extLst>
              <a:ext uri="{FF2B5EF4-FFF2-40B4-BE49-F238E27FC236}">
                <a16:creationId xmlns:a16="http://schemas.microsoft.com/office/drawing/2014/main" id="{56B12528-AC38-47CB-8A71-EF4DDDF69C22}"/>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2" name="コンテンツ プレースホルダー 2">
            <a:extLst>
              <a:ext uri="{FF2B5EF4-FFF2-40B4-BE49-F238E27FC236}">
                <a16:creationId xmlns:a16="http://schemas.microsoft.com/office/drawing/2014/main" id="{D30361B8-58FB-43B6-9AE0-1ABD7099DCCF}"/>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0D1CD6A0-7038-094B-8777-70CACC026B9F}"/>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とは、標本空間を定義域とし、実数を値域とする関数である。それぞれ決まった確率が与えられる。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23" name="正方形/長方形 22">
                <a:extLst>
                  <a:ext uri="{FF2B5EF4-FFF2-40B4-BE49-F238E27FC236}">
                    <a16:creationId xmlns:a16="http://schemas.microsoft.com/office/drawing/2014/main" id="{0D1CD6A0-7038-094B-8777-70CACC026B9F}"/>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2"/>
                <a:stretch>
                  <a:fillRect l="-424" t="-2128"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988992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確率質量関数の性質</a:t>
            </a:r>
            <a:endParaRPr kumimoji="1" lang="ja-JP" altLang="en-US" b="1" dirty="0"/>
          </a:p>
        </p:txBody>
      </p:sp>
      <mc:AlternateContent xmlns:mc="http://schemas.openxmlformats.org/markup-compatibility/2006" xmlns:a14="http://schemas.microsoft.com/office/drawing/2010/main">
        <mc:Choice Requires="a14">
          <p:sp>
            <p:nvSpPr>
              <p:cNvPr id="9" name="テキスト ボックス 8"/>
              <p:cNvSpPr txBox="1"/>
              <p:nvPr/>
            </p:nvSpPr>
            <p:spPr>
              <a:xfrm>
                <a:off x="1519055" y="1370379"/>
                <a:ext cx="231678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i="1">
                              <a:latin typeface="Cambria Math" panose="02040503050406030204" pitchFamily="18" charset="0"/>
                              <a:ea typeface="メイリオ" panose="020B0604030504040204" pitchFamily="50" charset="-128"/>
                            </a:rPr>
                          </m:ctrlPr>
                        </m:dPr>
                        <m:e>
                          <m:r>
                            <a:rPr kumimoji="1" lang="en-US" altLang="ja-JP" i="1">
                              <a:latin typeface="Cambria Math" charset="0"/>
                              <a:ea typeface="メイリオ" panose="020B0604030504040204" pitchFamily="50" charset="-128"/>
                            </a:rPr>
                            <m:t>1</m:t>
                          </m:r>
                        </m:e>
                      </m:d>
                      <m:r>
                        <a:rPr kumimoji="1" lang="en-US" altLang="ja-JP" i="1">
                          <a:latin typeface="Cambria Math" charset="0"/>
                          <a:ea typeface="メイリオ" panose="020B0604030504040204" pitchFamily="50" charset="-128"/>
                        </a:rPr>
                        <m:t>  0</m:t>
                      </m:r>
                      <m:r>
                        <a:rPr kumimoji="1" lang="en-US" altLang="ja-JP" i="1">
                          <a:latin typeface="Cambria Math" charset="0"/>
                          <a:ea typeface="Cambria Math" charset="0"/>
                          <a:cs typeface="Cambria Math" charset="0"/>
                        </a:rPr>
                        <m:t>≤</m:t>
                      </m:r>
                      <m:r>
                        <a:rPr kumimoji="1" lang="en-US" altLang="ja-JP" i="1">
                          <a:latin typeface="Cambria Math" charset="0"/>
                          <a:ea typeface="メイリオ" panose="020B0604030504040204" pitchFamily="50" charset="-128"/>
                        </a:rPr>
                        <m:t>𝑃</m:t>
                      </m:r>
                      <m:d>
                        <m:dPr>
                          <m:ctrlPr>
                            <a:rPr kumimoji="1" lang="en-US" altLang="ja-JP" i="1">
                              <a:latin typeface="Cambria Math" panose="02040503050406030204" pitchFamily="18" charset="0"/>
                              <a:ea typeface="メイリオ" panose="020B0604030504040204" pitchFamily="50" charset="-128"/>
                            </a:rPr>
                          </m:ctrlPr>
                        </m:dPr>
                        <m:e>
                          <m:sSub>
                            <m:sSubPr>
                              <m:ctrlPr>
                                <a:rPr lang="en-US" altLang="ja-JP" i="1">
                                  <a:latin typeface="Cambria Math" panose="02040503050406030204" pitchFamily="18" charset="0"/>
                                  <a:ea typeface="Cambria Math" charset="0"/>
                                  <a:cs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kumimoji="1" lang="en-US" altLang="ja-JP" i="1" smtClean="0">
                          <a:latin typeface="Cambria Math" charset="0"/>
                          <a:ea typeface="Cambria Math" charset="0"/>
                          <a:cs typeface="Cambria Math" charset="0"/>
                        </a:rPr>
                        <m:t>≤</m:t>
                      </m:r>
                      <m:r>
                        <a:rPr kumimoji="1" lang="en-US" altLang="ja-JP" i="1">
                          <a:latin typeface="Cambria Math" charset="0"/>
                          <a:ea typeface="Cambria Math" charset="0"/>
                          <a:cs typeface="Cambria Math" charset="0"/>
                        </a:rPr>
                        <m:t>1    </m:t>
                      </m:r>
                    </m:oMath>
                  </m:oMathPara>
                </a14:m>
                <a:endParaRPr kumimoji="1" lang="en-US" altLang="ja-JP"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kumimoji="1" lang="en-US" altLang="ja-JP" i="1">
                          <a:latin typeface="Cambria Math" charset="0"/>
                          <a:ea typeface="Cambria Math" charset="0"/>
                          <a:cs typeface="Cambria Math" charset="0"/>
                        </a:rPr>
                        <m:t> </m:t>
                      </m:r>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519055" y="1370379"/>
                <a:ext cx="2316788" cy="615553"/>
              </a:xfrm>
              <a:prstGeom prst="rect">
                <a:avLst/>
              </a:prstGeom>
              <a:blipFill>
                <a:blip r:embed="rId2"/>
                <a:stretch>
                  <a:fillRect t="-4167" r="-2198"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1459067" y="1712627"/>
                <a:ext cx="22445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Cambria Math" charset="0"/>
                              <a:cs typeface="Cambria Math" charset="0"/>
                            </a:rPr>
                          </m:ctrlPr>
                        </m:dPr>
                        <m:e>
                          <m:r>
                            <a:rPr lang="en-US" altLang="ja-JP" i="1">
                              <a:latin typeface="Cambria Math" charset="0"/>
                              <a:ea typeface="Cambria Math" charset="0"/>
                              <a:cs typeface="Cambria Math" charset="0"/>
                            </a:rPr>
                            <m:t>2</m:t>
                          </m:r>
                        </m:e>
                      </m:d>
                      <m:r>
                        <a:rPr lang="en-US" altLang="ja-JP" i="1">
                          <a:latin typeface="Cambria Math" charset="0"/>
                          <a:ea typeface="Cambria Math" charset="0"/>
                          <a:cs typeface="Cambria Math" charset="0"/>
                        </a:rPr>
                        <m:t>   </m:t>
                      </m:r>
                      <m:nary>
                        <m:naryPr>
                          <m:chr m:val="∑"/>
                          <m:ctrlPr>
                            <a:rPr lang="is-IS" altLang="ja-JP" i="1">
                              <a:latin typeface="Cambria Math" panose="02040503050406030204" pitchFamily="18" charset="0"/>
                              <a:ea typeface="Cambria Math" charset="0"/>
                              <a:cs typeface="Cambria Math" charset="0"/>
                            </a:rPr>
                          </m:ctrlPr>
                        </m:naryPr>
                        <m:sub>
                          <m:r>
                            <m:rPr>
                              <m:brk m:alnAt="23"/>
                            </m:rPr>
                            <a:rPr lang="en-US" altLang="ja-JP" i="1">
                              <a:latin typeface="Cambria Math" charset="0"/>
                              <a:ea typeface="Cambria Math" charset="0"/>
                              <a:cs typeface="Cambria Math" charset="0"/>
                            </a:rPr>
                            <m:t>𝑖</m:t>
                          </m:r>
                          <m:r>
                            <a:rPr lang="en-US" altLang="ja-JP" i="1">
                              <a:latin typeface="Cambria Math" charset="0"/>
                              <a:ea typeface="Cambria Math" charset="0"/>
                              <a:cs typeface="Cambria Math" charset="0"/>
                            </a:rPr>
                            <m:t>=1</m:t>
                          </m:r>
                        </m:sub>
                        <m:sup>
                          <m:r>
                            <a:rPr lang="en-US" altLang="ja-JP" i="1">
                              <a:latin typeface="Cambria Math" charset="0"/>
                              <a:ea typeface="Cambria Math" charset="0"/>
                              <a:cs typeface="Cambria Math" charset="0"/>
                            </a:rPr>
                            <m:t>𝑛</m:t>
                          </m:r>
                        </m:sup>
                        <m:e>
                          <m:r>
                            <a:rPr lang="en-US" altLang="ja-JP" i="1">
                              <a:latin typeface="Cambria Math" charset="0"/>
                              <a:ea typeface="Cambria Math" charset="0"/>
                              <a:cs typeface="Cambria Math" charset="0"/>
                            </a:rPr>
                            <m:t>𝑝</m:t>
                          </m:r>
                          <m:d>
                            <m:dPr>
                              <m:ctrlPr>
                                <a:rPr lang="en-US" altLang="ja-JP" i="1">
                                  <a:latin typeface="Cambria Math" panose="02040503050406030204" pitchFamily="18" charset="0"/>
                                  <a:ea typeface="Cambria Math" charset="0"/>
                                  <a:cs typeface="Cambria Math" charset="0"/>
                                </a:rPr>
                              </m:ctrlPr>
                            </m:dPr>
                            <m:e>
                              <m:sSub>
                                <m:sSubPr>
                                  <m:ctrlPr>
                                    <a:rPr lang="en-US" altLang="ja-JP" i="1">
                                      <a:latin typeface="Cambria Math" panose="02040503050406030204" pitchFamily="18" charset="0"/>
                                      <a:ea typeface="Cambria Math" charset="0"/>
                                      <a:cs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lang="en-US" altLang="ja-JP" i="1">
                              <a:latin typeface="Cambria Math" charset="0"/>
                              <a:ea typeface="Cambria Math" charset="0"/>
                              <a:cs typeface="Cambria Math" charset="0"/>
                            </a:rPr>
                            <m:t>=1</m:t>
                          </m:r>
                        </m:e>
                      </m:nary>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1459067" y="1712627"/>
                <a:ext cx="2244525" cy="932628"/>
              </a:xfrm>
              <a:prstGeom prst="rect">
                <a:avLst/>
              </a:prstGeom>
              <a:blipFill>
                <a:blip r:embed="rId3"/>
                <a:stretch>
                  <a:fillRect l="-13483" t="-102703" b="-1567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5B596198-4563-8240-B51E-24D840944FCA}"/>
                  </a:ext>
                </a:extLst>
              </p:cNvPr>
              <p:cNvGraphicFramePr>
                <a:graphicFrameLocks noGrp="1"/>
              </p:cNvGraphicFramePr>
              <p:nvPr>
                <p:extLst>
                  <p:ext uri="{D42A27DB-BD31-4B8C-83A1-F6EECF244321}">
                    <p14:modId xmlns:p14="http://schemas.microsoft.com/office/powerpoint/2010/main" val="2489512186"/>
                  </p:ext>
                </p:extLst>
              </p:nvPr>
            </p:nvGraphicFramePr>
            <p:xfrm>
              <a:off x="4866483" y="186187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11" name="表 10">
                <a:extLst>
                  <a:ext uri="{FF2B5EF4-FFF2-40B4-BE49-F238E27FC236}">
                    <a16:creationId xmlns:a16="http://schemas.microsoft.com/office/drawing/2014/main" id="{5B596198-4563-8240-B51E-24D840944FCA}"/>
                  </a:ext>
                </a:extLst>
              </p:cNvPr>
              <p:cNvGraphicFramePr>
                <a:graphicFrameLocks noGrp="1"/>
              </p:cNvGraphicFramePr>
              <p:nvPr>
                <p:extLst>
                  <p:ext uri="{D42A27DB-BD31-4B8C-83A1-F6EECF244321}">
                    <p14:modId xmlns:p14="http://schemas.microsoft.com/office/powerpoint/2010/main" val="2489512186"/>
                  </p:ext>
                </p:extLst>
              </p:nvPr>
            </p:nvGraphicFramePr>
            <p:xfrm>
              <a:off x="4866483" y="186187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4"/>
                          <a:stretch>
                            <a:fillRect t="-3704" r="-400000" b="-177778"/>
                          </a:stretch>
                        </a:blipFill>
                      </a:tcPr>
                    </a:tc>
                    <a:tc>
                      <a:txBody>
                        <a:bodyPr/>
                        <a:lstStyle/>
                        <a:p>
                          <a:endParaRPr lang="ja-JP"/>
                        </a:p>
                      </a:txBody>
                      <a:tcPr marL="63305" marR="63305" marT="31652" marB="31652">
                        <a:blipFill>
                          <a:blip r:embed="rId4"/>
                          <a:stretch>
                            <a:fillRect l="-100000" t="-3704" r="-300000" b="-177778"/>
                          </a:stretch>
                        </a:blipFill>
                      </a:tcPr>
                    </a:tc>
                    <a:tc>
                      <a:txBody>
                        <a:bodyPr/>
                        <a:lstStyle/>
                        <a:p>
                          <a:endParaRPr lang="ja-JP"/>
                        </a:p>
                      </a:txBody>
                      <a:tcPr marL="63305" marR="63305" marT="31652" marB="31652">
                        <a:blipFill>
                          <a:blip r:embed="rId4"/>
                          <a:stretch>
                            <a:fillRect l="-200000" t="-3704" r="-200000" b="-177778"/>
                          </a:stretch>
                        </a:blipFill>
                      </a:tcPr>
                    </a:tc>
                    <a:tc>
                      <a:txBody>
                        <a:bodyPr/>
                        <a:lstStyle/>
                        <a:p>
                          <a:endParaRPr lang="ja-JP"/>
                        </a:p>
                      </a:txBody>
                      <a:tcPr marL="63305" marR="63305" marT="31652" marB="31652">
                        <a:blipFill>
                          <a:blip r:embed="rId4"/>
                          <a:stretch>
                            <a:fillRect l="-300000" t="-3704" r="-100000" b="-177778"/>
                          </a:stretch>
                        </a:blipFill>
                      </a:tcPr>
                    </a:tc>
                    <a:tc>
                      <a:txBody>
                        <a:bodyPr/>
                        <a:lstStyle/>
                        <a:p>
                          <a:endParaRPr lang="ja-JP"/>
                        </a:p>
                      </a:txBody>
                      <a:tcPr marL="63305" marR="63305" marT="31652" marB="31652">
                        <a:blipFill>
                          <a:blip r:embed="rId4"/>
                          <a:stretch>
                            <a:fillRect l="-400000" t="-3704"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4"/>
                          <a:stretch>
                            <a:fillRect t="-60870" r="-400000" b="-4348"/>
                          </a:stretch>
                        </a:blipFill>
                      </a:tcPr>
                    </a:tc>
                    <a:tc>
                      <a:txBody>
                        <a:bodyPr/>
                        <a:lstStyle/>
                        <a:p>
                          <a:endParaRPr lang="ja-JP"/>
                        </a:p>
                      </a:txBody>
                      <a:tcPr marL="63305" marR="63305" marT="31652" marB="31652" anchor="ctr">
                        <a:blipFill>
                          <a:blip r:embed="rId4"/>
                          <a:stretch>
                            <a:fillRect l="-100000" t="-60870" r="-300000" b="-4348"/>
                          </a:stretch>
                        </a:blipFill>
                      </a:tcPr>
                    </a:tc>
                    <a:tc>
                      <a:txBody>
                        <a:bodyPr/>
                        <a:lstStyle/>
                        <a:p>
                          <a:endParaRPr lang="ja-JP"/>
                        </a:p>
                      </a:txBody>
                      <a:tcPr marL="63305" marR="63305" marT="31652" marB="31652" anchor="ctr">
                        <a:blipFill>
                          <a:blip r:embed="rId4"/>
                          <a:stretch>
                            <a:fillRect l="-200000" t="-60870" r="-200000" b="-4348"/>
                          </a:stretch>
                        </a:blipFill>
                      </a:tcPr>
                    </a:tc>
                    <a:tc>
                      <a:txBody>
                        <a:bodyPr/>
                        <a:lstStyle/>
                        <a:p>
                          <a:endParaRPr lang="ja-JP"/>
                        </a:p>
                      </a:txBody>
                      <a:tcPr marL="63305" marR="63305" marT="31652" marB="31652" anchor="ctr">
                        <a:blipFill>
                          <a:blip r:embed="rId4"/>
                          <a:stretch>
                            <a:fillRect l="-300000" t="-60870" r="-100000" b="-4348"/>
                          </a:stretch>
                        </a:blipFill>
                      </a:tcPr>
                    </a:tc>
                    <a:tc>
                      <a:txBody>
                        <a:bodyPr/>
                        <a:lstStyle/>
                        <a:p>
                          <a:endParaRPr lang="ja-JP"/>
                        </a:p>
                      </a:txBody>
                      <a:tcPr marL="63305" marR="63305" marT="31652" marB="31652" anchor="ctr">
                        <a:blipFill>
                          <a:blip r:embed="rId4"/>
                          <a:stretch>
                            <a:fillRect l="-400000" t="-60870" b="-4348"/>
                          </a:stretch>
                        </a:blipFill>
                      </a:tcPr>
                    </a:tc>
                    <a:extLst>
                      <a:ext uri="{0D108BD9-81ED-4DB2-BD59-A6C34878D82A}">
                        <a16:rowId xmlns:a16="http://schemas.microsoft.com/office/drawing/2014/main" val="10001"/>
                      </a:ext>
                    </a:extLst>
                  </a:tr>
                </a:tbl>
              </a:graphicData>
            </a:graphic>
          </p:graphicFrame>
        </mc:Fallback>
      </mc:AlternateContent>
      <p:sp>
        <p:nvSpPr>
          <p:cNvPr id="4" name="正方形/長方形 3">
            <a:extLst>
              <a:ext uri="{FF2B5EF4-FFF2-40B4-BE49-F238E27FC236}">
                <a16:creationId xmlns:a16="http://schemas.microsoft.com/office/drawing/2014/main" id="{2CAB886B-85FC-EA48-82CD-99A5B98CC3FB}"/>
              </a:ext>
            </a:extLst>
          </p:cNvPr>
          <p:cNvSpPr/>
          <p:nvPr/>
        </p:nvSpPr>
        <p:spPr>
          <a:xfrm>
            <a:off x="4419600" y="1152345"/>
            <a:ext cx="3667254" cy="584775"/>
          </a:xfrm>
          <a:prstGeom prst="rect">
            <a:avLst/>
          </a:prstGeom>
        </p:spPr>
        <p:txBody>
          <a:bodyPr wrap="square">
            <a:spAutoFit/>
          </a:bodyPr>
          <a:lstStyle/>
          <a:p>
            <a:pPr marL="0" indent="0" algn="just">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コインを３回投げ、表の出る数を確率変数</a:t>
            </a:r>
            <a:r>
              <a:rPr lang="ja-JP" altLang="en-US" sz="1600" kern="0">
                <a:latin typeface="メイリオ" panose="020B0604030504040204" pitchFamily="50" charset="-128"/>
                <a:ea typeface="メイリオ" panose="020B0604030504040204" pitchFamily="50" charset="-128"/>
              </a:rPr>
              <a:t>とした時の確率質量関数</a:t>
            </a:r>
            <a:endParaRPr kumimoji="1" lang="ja-JP" altLang="en-US" sz="1600"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D3C86774-C77F-F246-85C3-0638379FD283}"/>
              </a:ext>
            </a:extLst>
          </p:cNvPr>
          <p:cNvSpPr/>
          <p:nvPr/>
        </p:nvSpPr>
        <p:spPr bwMode="auto">
          <a:xfrm>
            <a:off x="1459067" y="1100896"/>
            <a:ext cx="2401283" cy="16994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99878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確率質量関数の性質</a:t>
            </a:r>
            <a:endParaRPr kumimoji="1" lang="ja-JP" altLang="en-US" b="1" dirty="0"/>
          </a:p>
        </p:txBody>
      </p:sp>
      <mc:AlternateContent xmlns:mc="http://schemas.openxmlformats.org/markup-compatibility/2006" xmlns:a14="http://schemas.microsoft.com/office/drawing/2010/main">
        <mc:Choice Requires="a14">
          <p:sp>
            <p:nvSpPr>
              <p:cNvPr id="9" name="テキスト ボックス 8"/>
              <p:cNvSpPr txBox="1"/>
              <p:nvPr/>
            </p:nvSpPr>
            <p:spPr>
              <a:xfrm>
                <a:off x="1519056" y="1370379"/>
                <a:ext cx="231678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i="1" smtClean="0">
                              <a:latin typeface="Cambria Math" panose="02040503050406030204" pitchFamily="18" charset="0"/>
                              <a:ea typeface="メイリオ" panose="020B0604030504040204" pitchFamily="50" charset="-128"/>
                            </a:rPr>
                          </m:ctrlPr>
                        </m:dPr>
                        <m:e>
                          <m:r>
                            <a:rPr kumimoji="1" lang="en-US" altLang="ja-JP" i="1">
                              <a:latin typeface="Cambria Math" charset="0"/>
                              <a:ea typeface="メイリオ" panose="020B0604030504040204" pitchFamily="50" charset="-128"/>
                            </a:rPr>
                            <m:t>1</m:t>
                          </m:r>
                        </m:e>
                      </m:d>
                      <m:r>
                        <a:rPr kumimoji="1" lang="en-US" altLang="ja-JP" i="1">
                          <a:latin typeface="Cambria Math" charset="0"/>
                          <a:ea typeface="メイリオ" panose="020B0604030504040204" pitchFamily="50" charset="-128"/>
                        </a:rPr>
                        <m:t>  0</m:t>
                      </m:r>
                      <m:r>
                        <a:rPr kumimoji="1" lang="en-US" altLang="ja-JP" i="1">
                          <a:latin typeface="Cambria Math" charset="0"/>
                          <a:ea typeface="Cambria Math" charset="0"/>
                          <a:cs typeface="Cambria Math" charset="0"/>
                        </a:rPr>
                        <m:t>≤</m:t>
                      </m:r>
                      <m:r>
                        <a:rPr kumimoji="1" lang="en-US" altLang="ja-JP" i="1">
                          <a:latin typeface="Cambria Math" charset="0"/>
                          <a:ea typeface="メイリオ" panose="020B0604030504040204" pitchFamily="50" charset="-128"/>
                        </a:rPr>
                        <m:t>𝑃</m:t>
                      </m:r>
                      <m:d>
                        <m:dPr>
                          <m:ctrlPr>
                            <a:rPr kumimoji="1" lang="en-US" altLang="ja-JP" i="1" smtClean="0">
                              <a:latin typeface="Cambria Math" panose="02040503050406030204" pitchFamily="18" charset="0"/>
                              <a:ea typeface="メイリオ" panose="020B0604030504040204" pitchFamily="50" charset="-128"/>
                            </a:rPr>
                          </m:ctrlPr>
                        </m:dPr>
                        <m:e>
                          <m:sSub>
                            <m:sSubPr>
                              <m:ctrlPr>
                                <a:rPr lang="en-US" altLang="ja-JP" i="1">
                                  <a:latin typeface="Cambria Math" panose="02040503050406030204" pitchFamily="18" charset="0"/>
                                  <a:ea typeface="Cambria Math" charset="0"/>
                                  <a:cs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kumimoji="1" lang="en-US" altLang="ja-JP" i="1">
                          <a:latin typeface="Cambria Math" charset="0"/>
                          <a:ea typeface="Cambria Math" charset="0"/>
                          <a:cs typeface="Cambria Math" charset="0"/>
                        </a:rPr>
                        <m:t>≤1    </m:t>
                      </m:r>
                    </m:oMath>
                  </m:oMathPara>
                </a14:m>
                <a:endParaRPr kumimoji="1" lang="en-US" altLang="ja-JP"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kumimoji="1" lang="en-US" altLang="ja-JP" i="1">
                          <a:latin typeface="Cambria Math" charset="0"/>
                          <a:ea typeface="Cambria Math" charset="0"/>
                          <a:cs typeface="Cambria Math" charset="0"/>
                        </a:rPr>
                        <m:t> </m:t>
                      </m:r>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519056" y="1370379"/>
                <a:ext cx="2316788" cy="615553"/>
              </a:xfrm>
              <a:prstGeom prst="rect">
                <a:avLst/>
              </a:prstGeom>
              <a:blipFill>
                <a:blip r:embed="rId2"/>
                <a:stretch>
                  <a:fillRect t="-4167" r="-2198"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1459067" y="1712627"/>
                <a:ext cx="22445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Cambria Math" charset="0"/>
                              <a:cs typeface="Cambria Math" charset="0"/>
                            </a:rPr>
                          </m:ctrlPr>
                        </m:dPr>
                        <m:e>
                          <m:r>
                            <a:rPr lang="en-US" altLang="ja-JP" i="1">
                              <a:latin typeface="Cambria Math" charset="0"/>
                              <a:ea typeface="Cambria Math" charset="0"/>
                              <a:cs typeface="Cambria Math" charset="0"/>
                            </a:rPr>
                            <m:t>2</m:t>
                          </m:r>
                        </m:e>
                      </m:d>
                      <m:r>
                        <a:rPr lang="en-US" altLang="ja-JP" i="1">
                          <a:latin typeface="Cambria Math" charset="0"/>
                          <a:ea typeface="Cambria Math" charset="0"/>
                          <a:cs typeface="Cambria Math" charset="0"/>
                        </a:rPr>
                        <m:t>   </m:t>
                      </m:r>
                      <m:nary>
                        <m:naryPr>
                          <m:chr m:val="∑"/>
                          <m:ctrlPr>
                            <a:rPr lang="is-IS" altLang="ja-JP" i="1">
                              <a:latin typeface="Cambria Math" panose="02040503050406030204" pitchFamily="18" charset="0"/>
                              <a:ea typeface="Cambria Math" charset="0"/>
                              <a:cs typeface="Cambria Math" charset="0"/>
                            </a:rPr>
                          </m:ctrlPr>
                        </m:naryPr>
                        <m:sub>
                          <m:r>
                            <m:rPr>
                              <m:brk m:alnAt="23"/>
                            </m:rPr>
                            <a:rPr lang="en-US" altLang="ja-JP" i="1">
                              <a:latin typeface="Cambria Math" charset="0"/>
                              <a:ea typeface="Cambria Math" charset="0"/>
                              <a:cs typeface="Cambria Math" charset="0"/>
                            </a:rPr>
                            <m:t>𝑖</m:t>
                          </m:r>
                          <m:r>
                            <a:rPr lang="en-US" altLang="ja-JP" i="1">
                              <a:latin typeface="Cambria Math" charset="0"/>
                              <a:ea typeface="Cambria Math" charset="0"/>
                              <a:cs typeface="Cambria Math" charset="0"/>
                            </a:rPr>
                            <m:t>=1</m:t>
                          </m:r>
                        </m:sub>
                        <m:sup>
                          <m:r>
                            <a:rPr lang="en-US" altLang="ja-JP" i="1">
                              <a:latin typeface="Cambria Math" charset="0"/>
                              <a:ea typeface="Cambria Math" charset="0"/>
                              <a:cs typeface="Cambria Math" charset="0"/>
                            </a:rPr>
                            <m:t>𝑛</m:t>
                          </m:r>
                        </m:sup>
                        <m:e>
                          <m:r>
                            <a:rPr lang="en-US" altLang="ja-JP" i="1">
                              <a:latin typeface="Cambria Math" charset="0"/>
                              <a:ea typeface="Cambria Math" charset="0"/>
                              <a:cs typeface="Cambria Math" charset="0"/>
                            </a:rPr>
                            <m:t>𝑝</m:t>
                          </m:r>
                          <m:d>
                            <m:dPr>
                              <m:ctrlPr>
                                <a:rPr lang="en-US" altLang="ja-JP" i="1">
                                  <a:latin typeface="Cambria Math" panose="02040503050406030204" pitchFamily="18" charset="0"/>
                                  <a:ea typeface="Cambria Math" charset="0"/>
                                  <a:cs typeface="Cambria Math" charset="0"/>
                                </a:rPr>
                              </m:ctrlPr>
                            </m:dPr>
                            <m:e>
                              <m:sSub>
                                <m:sSubPr>
                                  <m:ctrlPr>
                                    <a:rPr lang="en-US" altLang="ja-JP" i="1">
                                      <a:latin typeface="Cambria Math" panose="02040503050406030204" pitchFamily="18" charset="0"/>
                                      <a:ea typeface="Cambria Math" charset="0"/>
                                      <a:cs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lang="en-US" altLang="ja-JP" i="1">
                              <a:latin typeface="Cambria Math" charset="0"/>
                              <a:ea typeface="Cambria Math" charset="0"/>
                              <a:cs typeface="Cambria Math" charset="0"/>
                            </a:rPr>
                            <m:t>=1</m:t>
                          </m:r>
                        </m:e>
                      </m:nary>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1459067" y="1712627"/>
                <a:ext cx="2244525" cy="932628"/>
              </a:xfrm>
              <a:prstGeom prst="rect">
                <a:avLst/>
              </a:prstGeom>
              <a:blipFill>
                <a:blip r:embed="rId3"/>
                <a:stretch>
                  <a:fillRect l="-13483" t="-102703" b="-1567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5B596198-4563-8240-B51E-24D840944FCA}"/>
                  </a:ext>
                </a:extLst>
              </p:cNvPr>
              <p:cNvGraphicFramePr>
                <a:graphicFrameLocks noGrp="1"/>
              </p:cNvGraphicFramePr>
              <p:nvPr/>
            </p:nvGraphicFramePr>
            <p:xfrm>
              <a:off x="4866483" y="186187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11" name="表 10">
                <a:extLst>
                  <a:ext uri="{FF2B5EF4-FFF2-40B4-BE49-F238E27FC236}">
                    <a16:creationId xmlns:a16="http://schemas.microsoft.com/office/drawing/2014/main" id="{5B596198-4563-8240-B51E-24D840944FCA}"/>
                  </a:ext>
                </a:extLst>
              </p:cNvPr>
              <p:cNvGraphicFramePr>
                <a:graphicFrameLocks noGrp="1"/>
              </p:cNvGraphicFramePr>
              <p:nvPr/>
            </p:nvGraphicFramePr>
            <p:xfrm>
              <a:off x="4866483" y="186187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4"/>
                          <a:stretch>
                            <a:fillRect t="-3704" r="-400000" b="-177778"/>
                          </a:stretch>
                        </a:blipFill>
                      </a:tcPr>
                    </a:tc>
                    <a:tc>
                      <a:txBody>
                        <a:bodyPr/>
                        <a:lstStyle/>
                        <a:p>
                          <a:endParaRPr lang="ja-JP"/>
                        </a:p>
                      </a:txBody>
                      <a:tcPr marL="63305" marR="63305" marT="31652" marB="31652">
                        <a:blipFill>
                          <a:blip r:embed="rId4"/>
                          <a:stretch>
                            <a:fillRect l="-100000" t="-3704" r="-300000" b="-177778"/>
                          </a:stretch>
                        </a:blipFill>
                      </a:tcPr>
                    </a:tc>
                    <a:tc>
                      <a:txBody>
                        <a:bodyPr/>
                        <a:lstStyle/>
                        <a:p>
                          <a:endParaRPr lang="ja-JP"/>
                        </a:p>
                      </a:txBody>
                      <a:tcPr marL="63305" marR="63305" marT="31652" marB="31652">
                        <a:blipFill>
                          <a:blip r:embed="rId4"/>
                          <a:stretch>
                            <a:fillRect l="-200000" t="-3704" r="-200000" b="-177778"/>
                          </a:stretch>
                        </a:blipFill>
                      </a:tcPr>
                    </a:tc>
                    <a:tc>
                      <a:txBody>
                        <a:bodyPr/>
                        <a:lstStyle/>
                        <a:p>
                          <a:endParaRPr lang="ja-JP"/>
                        </a:p>
                      </a:txBody>
                      <a:tcPr marL="63305" marR="63305" marT="31652" marB="31652">
                        <a:blipFill>
                          <a:blip r:embed="rId4"/>
                          <a:stretch>
                            <a:fillRect l="-300000" t="-3704" r="-100000" b="-177778"/>
                          </a:stretch>
                        </a:blipFill>
                      </a:tcPr>
                    </a:tc>
                    <a:tc>
                      <a:txBody>
                        <a:bodyPr/>
                        <a:lstStyle/>
                        <a:p>
                          <a:endParaRPr lang="ja-JP"/>
                        </a:p>
                      </a:txBody>
                      <a:tcPr marL="63305" marR="63305" marT="31652" marB="31652">
                        <a:blipFill>
                          <a:blip r:embed="rId4"/>
                          <a:stretch>
                            <a:fillRect l="-400000" t="-3704"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4"/>
                          <a:stretch>
                            <a:fillRect t="-60870" r="-400000" b="-4348"/>
                          </a:stretch>
                        </a:blipFill>
                      </a:tcPr>
                    </a:tc>
                    <a:tc>
                      <a:txBody>
                        <a:bodyPr/>
                        <a:lstStyle/>
                        <a:p>
                          <a:endParaRPr lang="ja-JP"/>
                        </a:p>
                      </a:txBody>
                      <a:tcPr marL="63305" marR="63305" marT="31652" marB="31652" anchor="ctr">
                        <a:blipFill>
                          <a:blip r:embed="rId4"/>
                          <a:stretch>
                            <a:fillRect l="-100000" t="-60870" r="-300000" b="-4348"/>
                          </a:stretch>
                        </a:blipFill>
                      </a:tcPr>
                    </a:tc>
                    <a:tc>
                      <a:txBody>
                        <a:bodyPr/>
                        <a:lstStyle/>
                        <a:p>
                          <a:endParaRPr lang="ja-JP"/>
                        </a:p>
                      </a:txBody>
                      <a:tcPr marL="63305" marR="63305" marT="31652" marB="31652" anchor="ctr">
                        <a:blipFill>
                          <a:blip r:embed="rId4"/>
                          <a:stretch>
                            <a:fillRect l="-200000" t="-60870" r="-200000" b="-4348"/>
                          </a:stretch>
                        </a:blipFill>
                      </a:tcPr>
                    </a:tc>
                    <a:tc>
                      <a:txBody>
                        <a:bodyPr/>
                        <a:lstStyle/>
                        <a:p>
                          <a:endParaRPr lang="ja-JP"/>
                        </a:p>
                      </a:txBody>
                      <a:tcPr marL="63305" marR="63305" marT="31652" marB="31652" anchor="ctr">
                        <a:blipFill>
                          <a:blip r:embed="rId4"/>
                          <a:stretch>
                            <a:fillRect l="-300000" t="-60870" r="-100000" b="-4348"/>
                          </a:stretch>
                        </a:blipFill>
                      </a:tcPr>
                    </a:tc>
                    <a:tc>
                      <a:txBody>
                        <a:bodyPr/>
                        <a:lstStyle/>
                        <a:p>
                          <a:endParaRPr lang="ja-JP"/>
                        </a:p>
                      </a:txBody>
                      <a:tcPr marL="63305" marR="63305" marT="31652" marB="31652" anchor="ctr">
                        <a:blipFill>
                          <a:blip r:embed="rId4"/>
                          <a:stretch>
                            <a:fillRect l="-400000" t="-60870" b="-4348"/>
                          </a:stretch>
                        </a:blipFill>
                      </a:tcPr>
                    </a:tc>
                    <a:extLst>
                      <a:ext uri="{0D108BD9-81ED-4DB2-BD59-A6C34878D82A}">
                        <a16:rowId xmlns:a16="http://schemas.microsoft.com/office/drawing/2014/main" val="10001"/>
                      </a:ext>
                    </a:extLst>
                  </a:tr>
                </a:tbl>
              </a:graphicData>
            </a:graphic>
          </p:graphicFrame>
        </mc:Fallback>
      </mc:AlternateContent>
      <p:sp>
        <p:nvSpPr>
          <p:cNvPr id="4" name="正方形/長方形 3">
            <a:extLst>
              <a:ext uri="{FF2B5EF4-FFF2-40B4-BE49-F238E27FC236}">
                <a16:creationId xmlns:a16="http://schemas.microsoft.com/office/drawing/2014/main" id="{2CAB886B-85FC-EA48-82CD-99A5B98CC3FB}"/>
              </a:ext>
            </a:extLst>
          </p:cNvPr>
          <p:cNvSpPr/>
          <p:nvPr/>
        </p:nvSpPr>
        <p:spPr>
          <a:xfrm>
            <a:off x="4419600" y="1152345"/>
            <a:ext cx="3667254" cy="584775"/>
          </a:xfrm>
          <a:prstGeom prst="rect">
            <a:avLst/>
          </a:prstGeom>
        </p:spPr>
        <p:txBody>
          <a:bodyPr wrap="square">
            <a:spAutoFit/>
          </a:bodyPr>
          <a:lstStyle/>
          <a:p>
            <a:pPr marL="0" indent="0" algn="just">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コインを３回投げ、表の出る数を確率変数</a:t>
            </a:r>
            <a:r>
              <a:rPr lang="ja-JP" altLang="en-US" sz="1600" kern="0">
                <a:latin typeface="メイリオ" panose="020B0604030504040204" pitchFamily="50" charset="-128"/>
                <a:ea typeface="メイリオ" panose="020B0604030504040204" pitchFamily="50" charset="-128"/>
              </a:rPr>
              <a:t>とした時の確率質量関数</a:t>
            </a:r>
            <a:endParaRPr kumimoji="1" lang="ja-JP" altLang="en-US" sz="1600"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D3C86774-C77F-F246-85C3-0638379FD283}"/>
              </a:ext>
            </a:extLst>
          </p:cNvPr>
          <p:cNvSpPr/>
          <p:nvPr/>
        </p:nvSpPr>
        <p:spPr bwMode="auto">
          <a:xfrm>
            <a:off x="1459067" y="1100896"/>
            <a:ext cx="2401283" cy="16994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4E52241-131E-6545-A0B3-9F8AD72A83CD}"/>
                  </a:ext>
                </a:extLst>
              </p:cNvPr>
              <p:cNvSpPr txBox="1"/>
              <p:nvPr/>
            </p:nvSpPr>
            <p:spPr>
              <a:xfrm>
                <a:off x="5139534" y="3831005"/>
                <a:ext cx="231774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i="1" smtClean="0">
                              <a:latin typeface="Cambria Math" panose="02040503050406030204" pitchFamily="18" charset="0"/>
                              <a:ea typeface="メイリオ" panose="020B0604030504040204" pitchFamily="50" charset="-128"/>
                            </a:rPr>
                          </m:ctrlPr>
                        </m:dPr>
                        <m:e>
                          <m:r>
                            <a:rPr kumimoji="1" lang="en-US" altLang="ja-JP" i="1">
                              <a:latin typeface="Cambria Math" charset="0"/>
                              <a:ea typeface="メイリオ" panose="020B0604030504040204" pitchFamily="50" charset="-128"/>
                            </a:rPr>
                            <m:t>1</m:t>
                          </m:r>
                        </m:e>
                      </m:d>
                      <m:r>
                        <a:rPr kumimoji="1" lang="en-US" altLang="ja-JP" i="1">
                          <a:latin typeface="Cambria Math" charset="0"/>
                          <a:ea typeface="メイリオ" panose="020B0604030504040204" pitchFamily="50" charset="-128"/>
                        </a:rPr>
                        <m:t>  0</m:t>
                      </m:r>
                      <m:r>
                        <a:rPr kumimoji="1" lang="en-US" altLang="ja-JP" i="1">
                          <a:latin typeface="Cambria Math" charset="0"/>
                          <a:ea typeface="Cambria Math" charset="0"/>
                          <a:cs typeface="Cambria Math" charset="0"/>
                        </a:rPr>
                        <m:t>≤</m:t>
                      </m:r>
                      <m:r>
                        <a:rPr kumimoji="1" lang="en-US" altLang="ja-JP" i="1">
                          <a:latin typeface="Cambria Math" charset="0"/>
                          <a:ea typeface="メイリオ" panose="020B0604030504040204" pitchFamily="50" charset="-128"/>
                        </a:rPr>
                        <m:t>𝑃</m:t>
                      </m:r>
                      <m:d>
                        <m:dPr>
                          <m:ctrlPr>
                            <a:rPr kumimoji="1" lang="en-US" altLang="ja-JP" i="1" smtClean="0">
                              <a:latin typeface="Cambria Math" panose="02040503050406030204" pitchFamily="18" charset="0"/>
                              <a:ea typeface="メイリオ" panose="020B0604030504040204" pitchFamily="50" charset="-128"/>
                            </a:rPr>
                          </m:ctrlPr>
                        </m:dPr>
                        <m:e>
                          <m:sSub>
                            <m:sSubPr>
                              <m:ctrlPr>
                                <a:rPr lang="en-US" altLang="ja-JP" i="1">
                                  <a:latin typeface="Cambria Math" panose="02040503050406030204" pitchFamily="18" charset="0"/>
                                  <a:ea typeface="Cambria Math" charset="0"/>
                                  <a:cs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kumimoji="1" lang="en-US" altLang="ja-JP" i="1">
                          <a:latin typeface="Cambria Math" charset="0"/>
                          <a:ea typeface="Cambria Math" charset="0"/>
                          <a:cs typeface="Cambria Math" charset="0"/>
                        </a:rPr>
                        <m:t>≤1    </m:t>
                      </m:r>
                    </m:oMath>
                  </m:oMathPara>
                </a14:m>
                <a:endParaRPr kumimoji="1" lang="en-US" altLang="ja-JP"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kumimoji="1" lang="en-US" altLang="ja-JP" i="1">
                          <a:latin typeface="Cambria Math" charset="0"/>
                          <a:ea typeface="Cambria Math" charset="0"/>
                          <a:cs typeface="Cambria Math" charset="0"/>
                        </a:rPr>
                        <m:t> </m:t>
                      </m:r>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14" name="テキスト ボックス 13">
                <a:extLst>
                  <a:ext uri="{FF2B5EF4-FFF2-40B4-BE49-F238E27FC236}">
                    <a16:creationId xmlns:a16="http://schemas.microsoft.com/office/drawing/2014/main" id="{74E52241-131E-6545-A0B3-9F8AD72A83CD}"/>
                  </a:ext>
                </a:extLst>
              </p:cNvPr>
              <p:cNvSpPr txBox="1">
                <a:spLocks noRot="1" noChangeAspect="1" noMove="1" noResize="1" noEditPoints="1" noAdjustHandles="1" noChangeArrowheads="1" noChangeShapeType="1" noTextEdit="1"/>
              </p:cNvSpPr>
              <p:nvPr/>
            </p:nvSpPr>
            <p:spPr>
              <a:xfrm>
                <a:off x="5139534" y="3831005"/>
                <a:ext cx="2317749" cy="615553"/>
              </a:xfrm>
              <a:prstGeom prst="rect">
                <a:avLst/>
              </a:prstGeom>
              <a:blipFill>
                <a:blip r:embed="rId5"/>
                <a:stretch>
                  <a:fillRect t="-2041" r="-2186" b="-16327"/>
                </a:stretch>
              </a:blipFill>
            </p:spPr>
            <p:txBody>
              <a:bodyPr/>
              <a:lstStyle/>
              <a:p>
                <a:r>
                  <a:rPr lang="ja-JP" altLang="en-US">
                    <a:noFill/>
                  </a:rPr>
                  <a:t> </a:t>
                </a:r>
              </a:p>
            </p:txBody>
          </p:sp>
        </mc:Fallback>
      </mc:AlternateContent>
      <p:sp>
        <p:nvSpPr>
          <p:cNvPr id="5" name="上矢印 4">
            <a:extLst>
              <a:ext uri="{FF2B5EF4-FFF2-40B4-BE49-F238E27FC236}">
                <a16:creationId xmlns:a16="http://schemas.microsoft.com/office/drawing/2014/main" id="{BACDEE9D-61E0-8E44-8EA7-FA6592F834E3}"/>
              </a:ext>
            </a:extLst>
          </p:cNvPr>
          <p:cNvSpPr/>
          <p:nvPr/>
        </p:nvSpPr>
        <p:spPr bwMode="auto">
          <a:xfrm>
            <a:off x="5334000" y="3001399"/>
            <a:ext cx="604773" cy="609600"/>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6" name="テキスト ボックス 5">
            <a:extLst>
              <a:ext uri="{FF2B5EF4-FFF2-40B4-BE49-F238E27FC236}">
                <a16:creationId xmlns:a16="http://schemas.microsoft.com/office/drawing/2014/main" id="{F676F130-1C5E-484C-B373-EAF5A188AF0F}"/>
              </a:ext>
            </a:extLst>
          </p:cNvPr>
          <p:cNvSpPr txBox="1"/>
          <p:nvPr/>
        </p:nvSpPr>
        <p:spPr>
          <a:xfrm>
            <a:off x="6022459" y="3155710"/>
            <a:ext cx="1826141" cy="338554"/>
          </a:xfrm>
          <a:prstGeom prst="rect">
            <a:avLst/>
          </a:prstGeom>
          <a:noFill/>
        </p:spPr>
        <p:txBody>
          <a:bodyPr wrap="none" rtlCol="0">
            <a:spAutoFit/>
          </a:bodyPr>
          <a:lstStyle/>
          <a:p>
            <a:r>
              <a:rPr kumimoji="1" lang="ja-JP" altLang="en-US" sz="1600">
                <a:latin typeface="Meiryo" panose="020B0604030504040204" pitchFamily="34" charset="-128"/>
                <a:ea typeface="Meiryo" panose="020B0604030504040204" pitchFamily="34" charset="-128"/>
              </a:rPr>
              <a:t>全て０以上１以下</a:t>
            </a:r>
          </a:p>
        </p:txBody>
      </p:sp>
    </p:spTree>
    <p:extLst>
      <p:ext uri="{BB962C8B-B14F-4D97-AF65-F5344CB8AC3E}">
        <p14:creationId xmlns:p14="http://schemas.microsoft.com/office/powerpoint/2010/main" val="4023267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確率質量関数の性質</a:t>
            </a:r>
            <a:endParaRPr kumimoji="1" lang="ja-JP" altLang="en-US" b="1" dirty="0"/>
          </a:p>
        </p:txBody>
      </p:sp>
      <mc:AlternateContent xmlns:mc="http://schemas.openxmlformats.org/markup-compatibility/2006" xmlns:a14="http://schemas.microsoft.com/office/drawing/2010/main">
        <mc:Choice Requires="a14">
          <p:sp>
            <p:nvSpPr>
              <p:cNvPr id="9" name="テキスト ボックス 8"/>
              <p:cNvSpPr txBox="1"/>
              <p:nvPr/>
            </p:nvSpPr>
            <p:spPr>
              <a:xfrm>
                <a:off x="1528610" y="1370379"/>
                <a:ext cx="229768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i="1" smtClean="0">
                              <a:latin typeface="Cambria Math" panose="02040503050406030204" pitchFamily="18" charset="0"/>
                              <a:ea typeface="メイリオ" panose="020B0604030504040204" pitchFamily="50" charset="-128"/>
                            </a:rPr>
                          </m:ctrlPr>
                        </m:dPr>
                        <m:e>
                          <m:r>
                            <a:rPr kumimoji="1" lang="en-US" altLang="ja-JP" i="1">
                              <a:latin typeface="Cambria Math" charset="0"/>
                              <a:ea typeface="メイリオ" panose="020B0604030504040204" pitchFamily="50" charset="-128"/>
                            </a:rPr>
                            <m:t>1</m:t>
                          </m:r>
                        </m:e>
                      </m:d>
                      <m:r>
                        <a:rPr kumimoji="1" lang="en-US" altLang="ja-JP" i="1">
                          <a:latin typeface="Cambria Math" charset="0"/>
                          <a:ea typeface="メイリオ" panose="020B0604030504040204" pitchFamily="50" charset="-128"/>
                        </a:rPr>
                        <m:t>  0</m:t>
                      </m:r>
                      <m:r>
                        <a:rPr kumimoji="1" lang="en-US" altLang="ja-JP" i="1">
                          <a:latin typeface="Cambria Math" charset="0"/>
                          <a:ea typeface="Cambria Math" charset="0"/>
                          <a:cs typeface="Cambria Math" charset="0"/>
                        </a:rPr>
                        <m:t>≤</m:t>
                      </m:r>
                      <m:r>
                        <a:rPr kumimoji="1" lang="en-US" altLang="ja-JP" i="1">
                          <a:latin typeface="Cambria Math" charset="0"/>
                          <a:ea typeface="メイリオ" panose="020B0604030504040204" pitchFamily="50" charset="-128"/>
                        </a:rPr>
                        <m:t>𝑃</m:t>
                      </m:r>
                      <m:d>
                        <m:dPr>
                          <m:ctrlPr>
                            <a:rPr kumimoji="1" lang="en-US" altLang="ja-JP" i="1" smtClean="0">
                              <a:latin typeface="Cambria Math" panose="02040503050406030204" pitchFamily="18" charset="0"/>
                              <a:ea typeface="メイリオ" panose="020B0604030504040204" pitchFamily="50" charset="-128"/>
                            </a:rPr>
                          </m:ctrlPr>
                        </m:dPr>
                        <m:e>
                          <m:sSub>
                            <m:sSubPr>
                              <m:ctrlPr>
                                <a:rPr kumimoji="1" lang="en-US" altLang="ja-JP" i="1" smtClean="0">
                                  <a:latin typeface="Cambria Math" panose="02040503050406030204" pitchFamily="18" charset="0"/>
                                  <a:ea typeface="メイリオ" panose="020B0604030504040204" pitchFamily="50" charset="-128"/>
                                </a:rPr>
                              </m:ctrlPr>
                            </m:sSubPr>
                            <m:e>
                              <m:r>
                                <a:rPr kumimoji="1" lang="en-US" altLang="ja-JP" b="0" i="1" smtClean="0">
                                  <a:latin typeface="Cambria Math" panose="02040503050406030204" pitchFamily="18" charset="0"/>
                                  <a:ea typeface="メイリオ" panose="020B0604030504040204" pitchFamily="50" charset="-128"/>
                                </a:rPr>
                                <m:t>𝑥</m:t>
                              </m:r>
                            </m:e>
                            <m:sub>
                              <m:r>
                                <a:rPr kumimoji="1" lang="en-US" altLang="ja-JP" b="0" i="1" smtClean="0">
                                  <a:latin typeface="Cambria Math" panose="02040503050406030204" pitchFamily="18" charset="0"/>
                                  <a:ea typeface="メイリオ" panose="020B0604030504040204" pitchFamily="50" charset="-128"/>
                                </a:rPr>
                                <m:t>𝑖</m:t>
                              </m:r>
                            </m:sub>
                          </m:sSub>
                        </m:e>
                      </m:d>
                      <m:r>
                        <a:rPr kumimoji="1" lang="en-US" altLang="ja-JP" i="1">
                          <a:latin typeface="Cambria Math" charset="0"/>
                          <a:ea typeface="Cambria Math" charset="0"/>
                          <a:cs typeface="Cambria Math" charset="0"/>
                        </a:rPr>
                        <m:t>≤1    </m:t>
                      </m:r>
                    </m:oMath>
                  </m:oMathPara>
                </a14:m>
                <a:endParaRPr kumimoji="1" lang="en-US" altLang="ja-JP"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kumimoji="1" lang="en-US" altLang="ja-JP" i="1">
                          <a:latin typeface="Cambria Math" charset="0"/>
                          <a:ea typeface="Cambria Math" charset="0"/>
                          <a:cs typeface="Cambria Math" charset="0"/>
                        </a:rPr>
                        <m:t> </m:t>
                      </m:r>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528610" y="1370379"/>
                <a:ext cx="2297680" cy="615553"/>
              </a:xfrm>
              <a:prstGeom prst="rect">
                <a:avLst/>
              </a:prstGeom>
              <a:blipFill>
                <a:blip r:embed="rId2"/>
                <a:stretch>
                  <a:fillRect t="-4167" r="-2762"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1459067" y="1712627"/>
                <a:ext cx="22445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Cambria Math" charset="0"/>
                              <a:cs typeface="Cambria Math" charset="0"/>
                            </a:rPr>
                          </m:ctrlPr>
                        </m:dPr>
                        <m:e>
                          <m:r>
                            <a:rPr lang="en-US" altLang="ja-JP" i="1">
                              <a:latin typeface="Cambria Math" charset="0"/>
                              <a:ea typeface="Cambria Math" charset="0"/>
                              <a:cs typeface="Cambria Math" charset="0"/>
                            </a:rPr>
                            <m:t>2</m:t>
                          </m:r>
                        </m:e>
                      </m:d>
                      <m:r>
                        <a:rPr lang="en-US" altLang="ja-JP" i="1">
                          <a:latin typeface="Cambria Math" charset="0"/>
                          <a:ea typeface="Cambria Math" charset="0"/>
                          <a:cs typeface="Cambria Math" charset="0"/>
                        </a:rPr>
                        <m:t>   </m:t>
                      </m:r>
                      <m:nary>
                        <m:naryPr>
                          <m:chr m:val="∑"/>
                          <m:ctrlPr>
                            <a:rPr lang="is-IS" altLang="ja-JP" i="1">
                              <a:latin typeface="Cambria Math" panose="02040503050406030204" pitchFamily="18" charset="0"/>
                              <a:ea typeface="Cambria Math" charset="0"/>
                              <a:cs typeface="Cambria Math" charset="0"/>
                            </a:rPr>
                          </m:ctrlPr>
                        </m:naryPr>
                        <m:sub>
                          <m:r>
                            <m:rPr>
                              <m:brk m:alnAt="23"/>
                            </m:rPr>
                            <a:rPr lang="en-US" altLang="ja-JP" i="1">
                              <a:latin typeface="Cambria Math" charset="0"/>
                              <a:ea typeface="Cambria Math" charset="0"/>
                              <a:cs typeface="Cambria Math" charset="0"/>
                            </a:rPr>
                            <m:t>𝑖</m:t>
                          </m:r>
                          <m:r>
                            <a:rPr lang="en-US" altLang="ja-JP" i="1">
                              <a:latin typeface="Cambria Math" charset="0"/>
                              <a:ea typeface="Cambria Math" charset="0"/>
                              <a:cs typeface="Cambria Math" charset="0"/>
                            </a:rPr>
                            <m:t>=1</m:t>
                          </m:r>
                        </m:sub>
                        <m:sup>
                          <m:r>
                            <a:rPr lang="en-US" altLang="ja-JP" i="1">
                              <a:latin typeface="Cambria Math" charset="0"/>
                              <a:ea typeface="Cambria Math" charset="0"/>
                              <a:cs typeface="Cambria Math" charset="0"/>
                            </a:rPr>
                            <m:t>𝑛</m:t>
                          </m:r>
                        </m:sup>
                        <m:e>
                          <m:r>
                            <a:rPr lang="en-US" altLang="ja-JP" i="1">
                              <a:latin typeface="Cambria Math" charset="0"/>
                              <a:ea typeface="Cambria Math" charset="0"/>
                              <a:cs typeface="Cambria Math" charset="0"/>
                            </a:rPr>
                            <m:t>𝑝</m:t>
                          </m:r>
                          <m:d>
                            <m:dPr>
                              <m:ctrlPr>
                                <a:rPr lang="en-US" altLang="ja-JP" i="1">
                                  <a:latin typeface="Cambria Math" panose="02040503050406030204" pitchFamily="18" charset="0"/>
                                  <a:ea typeface="Cambria Math" charset="0"/>
                                  <a:cs typeface="Cambria Math" charset="0"/>
                                </a:rPr>
                              </m:ctrlPr>
                            </m:dPr>
                            <m:e>
                              <m:sSub>
                                <m:sSubPr>
                                  <m:ctrlPr>
                                    <a:rPr lang="en-US" altLang="ja-JP" i="1">
                                      <a:latin typeface="Cambria Math" panose="02040503050406030204" pitchFamily="18" charset="0"/>
                                      <a:ea typeface="Cambria Math" charset="0"/>
                                      <a:cs typeface="Cambria Math" charset="0"/>
                                    </a:rPr>
                                  </m:ctrlPr>
                                </m:sSubPr>
                                <m:e>
                                  <m:r>
                                    <a:rPr lang="en-US" altLang="ja-JP" b="0" i="1" smtClean="0">
                                      <a:latin typeface="Cambria Math" panose="02040503050406030204" pitchFamily="18"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lang="en-US" altLang="ja-JP" i="1">
                              <a:latin typeface="Cambria Math" charset="0"/>
                              <a:ea typeface="Cambria Math" charset="0"/>
                              <a:cs typeface="Cambria Math" charset="0"/>
                            </a:rPr>
                            <m:t>=1</m:t>
                          </m:r>
                        </m:e>
                      </m:nary>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1459067" y="1712627"/>
                <a:ext cx="2244525" cy="932628"/>
              </a:xfrm>
              <a:prstGeom prst="rect">
                <a:avLst/>
              </a:prstGeom>
              <a:blipFill>
                <a:blip r:embed="rId3"/>
                <a:stretch>
                  <a:fillRect l="-13483" t="-102703" b="-1567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5B596198-4563-8240-B51E-24D840944FCA}"/>
                  </a:ext>
                </a:extLst>
              </p:cNvPr>
              <p:cNvGraphicFramePr>
                <a:graphicFrameLocks noGrp="1"/>
              </p:cNvGraphicFramePr>
              <p:nvPr/>
            </p:nvGraphicFramePr>
            <p:xfrm>
              <a:off x="4866483" y="186187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11" name="表 10">
                <a:extLst>
                  <a:ext uri="{FF2B5EF4-FFF2-40B4-BE49-F238E27FC236}">
                    <a16:creationId xmlns:a16="http://schemas.microsoft.com/office/drawing/2014/main" id="{5B596198-4563-8240-B51E-24D840944FCA}"/>
                  </a:ext>
                </a:extLst>
              </p:cNvPr>
              <p:cNvGraphicFramePr>
                <a:graphicFrameLocks noGrp="1"/>
              </p:cNvGraphicFramePr>
              <p:nvPr/>
            </p:nvGraphicFramePr>
            <p:xfrm>
              <a:off x="4866483" y="186187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4"/>
                          <a:stretch>
                            <a:fillRect t="-3704" r="-400000" b="-177778"/>
                          </a:stretch>
                        </a:blipFill>
                      </a:tcPr>
                    </a:tc>
                    <a:tc>
                      <a:txBody>
                        <a:bodyPr/>
                        <a:lstStyle/>
                        <a:p>
                          <a:endParaRPr lang="ja-JP"/>
                        </a:p>
                      </a:txBody>
                      <a:tcPr marL="63305" marR="63305" marT="31652" marB="31652">
                        <a:blipFill>
                          <a:blip r:embed="rId4"/>
                          <a:stretch>
                            <a:fillRect l="-100000" t="-3704" r="-300000" b="-177778"/>
                          </a:stretch>
                        </a:blipFill>
                      </a:tcPr>
                    </a:tc>
                    <a:tc>
                      <a:txBody>
                        <a:bodyPr/>
                        <a:lstStyle/>
                        <a:p>
                          <a:endParaRPr lang="ja-JP"/>
                        </a:p>
                      </a:txBody>
                      <a:tcPr marL="63305" marR="63305" marT="31652" marB="31652">
                        <a:blipFill>
                          <a:blip r:embed="rId4"/>
                          <a:stretch>
                            <a:fillRect l="-200000" t="-3704" r="-200000" b="-177778"/>
                          </a:stretch>
                        </a:blipFill>
                      </a:tcPr>
                    </a:tc>
                    <a:tc>
                      <a:txBody>
                        <a:bodyPr/>
                        <a:lstStyle/>
                        <a:p>
                          <a:endParaRPr lang="ja-JP"/>
                        </a:p>
                      </a:txBody>
                      <a:tcPr marL="63305" marR="63305" marT="31652" marB="31652">
                        <a:blipFill>
                          <a:blip r:embed="rId4"/>
                          <a:stretch>
                            <a:fillRect l="-300000" t="-3704" r="-100000" b="-177778"/>
                          </a:stretch>
                        </a:blipFill>
                      </a:tcPr>
                    </a:tc>
                    <a:tc>
                      <a:txBody>
                        <a:bodyPr/>
                        <a:lstStyle/>
                        <a:p>
                          <a:endParaRPr lang="ja-JP"/>
                        </a:p>
                      </a:txBody>
                      <a:tcPr marL="63305" marR="63305" marT="31652" marB="31652">
                        <a:blipFill>
                          <a:blip r:embed="rId4"/>
                          <a:stretch>
                            <a:fillRect l="-400000" t="-3704"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4"/>
                          <a:stretch>
                            <a:fillRect t="-60870" r="-400000" b="-4348"/>
                          </a:stretch>
                        </a:blipFill>
                      </a:tcPr>
                    </a:tc>
                    <a:tc>
                      <a:txBody>
                        <a:bodyPr/>
                        <a:lstStyle/>
                        <a:p>
                          <a:endParaRPr lang="ja-JP"/>
                        </a:p>
                      </a:txBody>
                      <a:tcPr marL="63305" marR="63305" marT="31652" marB="31652" anchor="ctr">
                        <a:blipFill>
                          <a:blip r:embed="rId4"/>
                          <a:stretch>
                            <a:fillRect l="-100000" t="-60870" r="-300000" b="-4348"/>
                          </a:stretch>
                        </a:blipFill>
                      </a:tcPr>
                    </a:tc>
                    <a:tc>
                      <a:txBody>
                        <a:bodyPr/>
                        <a:lstStyle/>
                        <a:p>
                          <a:endParaRPr lang="ja-JP"/>
                        </a:p>
                      </a:txBody>
                      <a:tcPr marL="63305" marR="63305" marT="31652" marB="31652" anchor="ctr">
                        <a:blipFill>
                          <a:blip r:embed="rId4"/>
                          <a:stretch>
                            <a:fillRect l="-200000" t="-60870" r="-200000" b="-4348"/>
                          </a:stretch>
                        </a:blipFill>
                      </a:tcPr>
                    </a:tc>
                    <a:tc>
                      <a:txBody>
                        <a:bodyPr/>
                        <a:lstStyle/>
                        <a:p>
                          <a:endParaRPr lang="ja-JP"/>
                        </a:p>
                      </a:txBody>
                      <a:tcPr marL="63305" marR="63305" marT="31652" marB="31652" anchor="ctr">
                        <a:blipFill>
                          <a:blip r:embed="rId4"/>
                          <a:stretch>
                            <a:fillRect l="-300000" t="-60870" r="-100000" b="-4348"/>
                          </a:stretch>
                        </a:blipFill>
                      </a:tcPr>
                    </a:tc>
                    <a:tc>
                      <a:txBody>
                        <a:bodyPr/>
                        <a:lstStyle/>
                        <a:p>
                          <a:endParaRPr lang="ja-JP"/>
                        </a:p>
                      </a:txBody>
                      <a:tcPr marL="63305" marR="63305" marT="31652" marB="31652" anchor="ctr">
                        <a:blipFill>
                          <a:blip r:embed="rId4"/>
                          <a:stretch>
                            <a:fillRect l="-400000" t="-60870" b="-4348"/>
                          </a:stretch>
                        </a:blipFill>
                      </a:tcPr>
                    </a:tc>
                    <a:extLst>
                      <a:ext uri="{0D108BD9-81ED-4DB2-BD59-A6C34878D82A}">
                        <a16:rowId xmlns:a16="http://schemas.microsoft.com/office/drawing/2014/main" val="10001"/>
                      </a:ext>
                    </a:extLst>
                  </a:tr>
                </a:tbl>
              </a:graphicData>
            </a:graphic>
          </p:graphicFrame>
        </mc:Fallback>
      </mc:AlternateContent>
      <p:sp>
        <p:nvSpPr>
          <p:cNvPr id="4" name="正方形/長方形 3">
            <a:extLst>
              <a:ext uri="{FF2B5EF4-FFF2-40B4-BE49-F238E27FC236}">
                <a16:creationId xmlns:a16="http://schemas.microsoft.com/office/drawing/2014/main" id="{2CAB886B-85FC-EA48-82CD-99A5B98CC3FB}"/>
              </a:ext>
            </a:extLst>
          </p:cNvPr>
          <p:cNvSpPr/>
          <p:nvPr/>
        </p:nvSpPr>
        <p:spPr>
          <a:xfrm>
            <a:off x="4419600" y="1152345"/>
            <a:ext cx="3667254" cy="584775"/>
          </a:xfrm>
          <a:prstGeom prst="rect">
            <a:avLst/>
          </a:prstGeom>
        </p:spPr>
        <p:txBody>
          <a:bodyPr wrap="square">
            <a:spAutoFit/>
          </a:bodyPr>
          <a:lstStyle/>
          <a:p>
            <a:pPr marL="0" indent="0" algn="just">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コインを３回投げ、表の出る数を確率変数</a:t>
            </a:r>
            <a:r>
              <a:rPr lang="ja-JP" altLang="en-US" sz="1600" kern="0">
                <a:latin typeface="メイリオ" panose="020B0604030504040204" pitchFamily="50" charset="-128"/>
                <a:ea typeface="メイリオ" panose="020B0604030504040204" pitchFamily="50" charset="-128"/>
              </a:rPr>
              <a:t>とした時の確率質量関数</a:t>
            </a:r>
            <a:endParaRPr kumimoji="1" lang="ja-JP" altLang="en-US" sz="1600"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D3C86774-C77F-F246-85C3-0638379FD283}"/>
              </a:ext>
            </a:extLst>
          </p:cNvPr>
          <p:cNvSpPr/>
          <p:nvPr/>
        </p:nvSpPr>
        <p:spPr bwMode="auto">
          <a:xfrm>
            <a:off x="1459067" y="1100896"/>
            <a:ext cx="2401283" cy="16994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DC8ABB4-7855-9643-8F6D-CAF02F85DAC9}"/>
                  </a:ext>
                </a:extLst>
              </p:cNvPr>
              <p:cNvSpPr/>
              <p:nvPr/>
            </p:nvSpPr>
            <p:spPr>
              <a:xfrm>
                <a:off x="1489190" y="2858322"/>
                <a:ext cx="2263632"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Cambria Math" charset="0"/>
                              <a:cs typeface="Cambria Math" charset="0"/>
                            </a:rPr>
                          </m:ctrlPr>
                        </m:dPr>
                        <m:e>
                          <m:r>
                            <a:rPr lang="en-US" altLang="ja-JP" i="1">
                              <a:latin typeface="Cambria Math" charset="0"/>
                              <a:ea typeface="Cambria Math" charset="0"/>
                              <a:cs typeface="Cambria Math" charset="0"/>
                            </a:rPr>
                            <m:t>2</m:t>
                          </m:r>
                        </m:e>
                      </m:d>
                      <m:r>
                        <a:rPr lang="en-US" altLang="ja-JP" i="1">
                          <a:latin typeface="Cambria Math" charset="0"/>
                          <a:ea typeface="Cambria Math" charset="0"/>
                          <a:cs typeface="Cambria Math" charset="0"/>
                        </a:rPr>
                        <m:t>   </m:t>
                      </m:r>
                      <m:nary>
                        <m:naryPr>
                          <m:chr m:val="∑"/>
                          <m:ctrlPr>
                            <a:rPr lang="is-IS" altLang="ja-JP" i="1">
                              <a:latin typeface="Cambria Math" panose="02040503050406030204" pitchFamily="18" charset="0"/>
                              <a:ea typeface="Cambria Math" charset="0"/>
                              <a:cs typeface="Cambria Math" charset="0"/>
                            </a:rPr>
                          </m:ctrlPr>
                        </m:naryPr>
                        <m:sub>
                          <m:r>
                            <m:rPr>
                              <m:brk m:alnAt="23"/>
                            </m:rPr>
                            <a:rPr lang="en-US" altLang="ja-JP" i="1">
                              <a:latin typeface="Cambria Math" charset="0"/>
                              <a:ea typeface="Cambria Math" charset="0"/>
                              <a:cs typeface="Cambria Math" charset="0"/>
                            </a:rPr>
                            <m:t>𝑖</m:t>
                          </m:r>
                          <m:r>
                            <a:rPr lang="en-US" altLang="ja-JP" i="1">
                              <a:latin typeface="Cambria Math" charset="0"/>
                              <a:ea typeface="Cambria Math" charset="0"/>
                              <a:cs typeface="Cambria Math" charset="0"/>
                            </a:rPr>
                            <m:t>=1</m:t>
                          </m:r>
                        </m:sub>
                        <m:sup>
                          <m:r>
                            <a:rPr lang="en-US" altLang="ja-JP" i="1">
                              <a:latin typeface="Cambria Math" charset="0"/>
                              <a:ea typeface="Cambria Math" charset="0"/>
                              <a:cs typeface="Cambria Math" charset="0"/>
                            </a:rPr>
                            <m:t>𝑛</m:t>
                          </m:r>
                        </m:sup>
                        <m:e>
                          <m:r>
                            <a:rPr lang="en-US" altLang="ja-JP" i="1">
                              <a:latin typeface="Cambria Math" charset="0"/>
                              <a:ea typeface="Cambria Math" charset="0"/>
                              <a:cs typeface="Cambria Math" charset="0"/>
                            </a:rPr>
                            <m:t>𝑝</m:t>
                          </m:r>
                          <m:d>
                            <m:dPr>
                              <m:ctrlPr>
                                <a:rPr lang="en-US" altLang="ja-JP" i="1">
                                  <a:latin typeface="Cambria Math" panose="02040503050406030204" pitchFamily="18" charset="0"/>
                                  <a:ea typeface="Cambria Math" charset="0"/>
                                  <a:cs typeface="Cambria Math" charset="0"/>
                                </a:rPr>
                              </m:ctrlPr>
                            </m:dPr>
                            <m:e>
                              <m:sSub>
                                <m:sSubPr>
                                  <m:ctrlPr>
                                    <a:rPr lang="en-US" altLang="ja-JP" i="1">
                                      <a:latin typeface="Cambria Math" panose="02040503050406030204" pitchFamily="18" charset="0"/>
                                      <a:ea typeface="Cambria Math" charset="0"/>
                                      <a:cs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lang="en-US" altLang="ja-JP" i="1">
                              <a:latin typeface="Cambria Math" charset="0"/>
                              <a:ea typeface="Cambria Math" charset="0"/>
                              <a:cs typeface="Cambria Math" charset="0"/>
                            </a:rPr>
                            <m:t>=1</m:t>
                          </m:r>
                        </m:e>
                      </m:nary>
                    </m:oMath>
                  </m:oMathPara>
                </a14:m>
                <a:endParaRPr lang="ja-JP" altLang="en-US" dirty="0"/>
              </a:p>
            </p:txBody>
          </p:sp>
        </mc:Choice>
        <mc:Fallback xmlns="">
          <p:sp>
            <p:nvSpPr>
              <p:cNvPr id="15" name="正方形/長方形 14">
                <a:extLst>
                  <a:ext uri="{FF2B5EF4-FFF2-40B4-BE49-F238E27FC236}">
                    <a16:creationId xmlns:a16="http://schemas.microsoft.com/office/drawing/2014/main" id="{ADC8ABB4-7855-9643-8F6D-CAF02F85DAC9}"/>
                  </a:ext>
                </a:extLst>
              </p:cNvPr>
              <p:cNvSpPr>
                <a:spLocks noRot="1" noChangeAspect="1" noMove="1" noResize="1" noEditPoints="1" noAdjustHandles="1" noChangeArrowheads="1" noChangeShapeType="1" noTextEdit="1"/>
              </p:cNvSpPr>
              <p:nvPr/>
            </p:nvSpPr>
            <p:spPr>
              <a:xfrm>
                <a:off x="1489190" y="2858322"/>
                <a:ext cx="2263632" cy="932628"/>
              </a:xfrm>
              <a:prstGeom prst="rect">
                <a:avLst/>
              </a:prstGeom>
              <a:blipFill>
                <a:blip r:embed="rId5"/>
                <a:stretch>
                  <a:fillRect l="-12291" t="-101333" b="-15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E0C1193A-FEB6-BA49-B044-FEDB3A5701E3}"/>
                  </a:ext>
                </a:extLst>
              </p:cNvPr>
              <p:cNvSpPr/>
              <p:nvPr/>
            </p:nvSpPr>
            <p:spPr>
              <a:xfrm>
                <a:off x="2253843" y="3855418"/>
                <a:ext cx="6160310" cy="8050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is-IS" altLang="ja-JP" sz="1650" i="1" smtClean="0">
                              <a:latin typeface="Cambria Math" panose="02040503050406030204" pitchFamily="18" charset="0"/>
                              <a:ea typeface="Cambria Math" charset="0"/>
                              <a:cs typeface="Cambria Math" charset="0"/>
                            </a:rPr>
                          </m:ctrlPr>
                        </m:naryPr>
                        <m:sub>
                          <m:r>
                            <m:rPr>
                              <m:brk m:alnAt="23"/>
                            </m:rPr>
                            <a:rPr lang="en-US" altLang="ja-JP" sz="1650" i="1">
                              <a:latin typeface="Cambria Math" charset="0"/>
                              <a:ea typeface="Cambria Math" charset="0"/>
                              <a:cs typeface="Cambria Math" charset="0"/>
                            </a:rPr>
                            <m:t>𝑖</m:t>
                          </m:r>
                          <m:r>
                            <a:rPr lang="en-US" altLang="ja-JP" sz="1650" i="1">
                              <a:latin typeface="Cambria Math" charset="0"/>
                              <a:ea typeface="Cambria Math" charset="0"/>
                              <a:cs typeface="Cambria Math" charset="0"/>
                            </a:rPr>
                            <m:t>=1</m:t>
                          </m:r>
                        </m:sub>
                        <m:sup>
                          <m:r>
                            <a:rPr lang="en-US" altLang="ja-JP" sz="1650" i="1">
                              <a:latin typeface="Cambria Math" charset="0"/>
                              <a:ea typeface="Cambria Math" charset="0"/>
                              <a:cs typeface="Cambria Math" charset="0"/>
                            </a:rPr>
                            <m:t>4</m:t>
                          </m:r>
                        </m:sup>
                        <m:e>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𝑖</m:t>
                                  </m:r>
                                </m:sub>
                              </m:sSub>
                            </m:e>
                          </m:d>
                          <m:r>
                            <a:rPr lang="en-US" altLang="ja-JP" sz="1650" i="1">
                              <a:latin typeface="Cambria Math" charset="0"/>
                              <a:ea typeface="Cambria Math" charset="0"/>
                              <a:cs typeface="Cambria Math" charset="0"/>
                            </a:rPr>
                            <m:t>=</m:t>
                          </m:r>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1</m:t>
                                  </m:r>
                                </m:sub>
                              </m:sSub>
                              <m:r>
                                <a:rPr lang="en-US" altLang="ja-JP" sz="1650" b="0" i="1" smtClean="0">
                                  <a:latin typeface="Cambria Math" panose="02040503050406030204" pitchFamily="18" charset="0"/>
                                  <a:ea typeface="Cambria Math" charset="0"/>
                                  <a:cs typeface="Cambria Math" charset="0"/>
                                </a:rPr>
                                <m:t>=0</m:t>
                              </m:r>
                            </m:e>
                          </m:d>
                          <m:r>
                            <a:rPr lang="en-US" altLang="ja-JP" sz="1650" i="1">
                              <a:latin typeface="Cambria Math" charset="0"/>
                              <a:ea typeface="Cambria Math" charset="0"/>
                              <a:cs typeface="Cambria Math" charset="0"/>
                            </a:rPr>
                            <m:t>+</m:t>
                          </m:r>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2</m:t>
                                  </m:r>
                                </m:sub>
                              </m:sSub>
                              <m:r>
                                <a:rPr lang="en-US" altLang="ja-JP" sz="1650" b="0" i="1" smtClean="0">
                                  <a:latin typeface="Cambria Math" panose="02040503050406030204" pitchFamily="18" charset="0"/>
                                  <a:ea typeface="Cambria Math" charset="0"/>
                                  <a:cs typeface="Cambria Math" charset="0"/>
                                </a:rPr>
                                <m:t>=1</m:t>
                              </m:r>
                            </m:e>
                          </m:d>
                          <m:r>
                            <a:rPr lang="en-US" altLang="ja-JP" sz="1650" i="1">
                              <a:latin typeface="Cambria Math" charset="0"/>
                              <a:ea typeface="Cambria Math" charset="0"/>
                              <a:cs typeface="Cambria Math" charset="0"/>
                            </a:rPr>
                            <m:t>+</m:t>
                          </m:r>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3</m:t>
                                  </m:r>
                                </m:sub>
                              </m:sSub>
                              <m:r>
                                <a:rPr lang="en-US" altLang="ja-JP" sz="1650" b="0" i="1" smtClean="0">
                                  <a:latin typeface="Cambria Math" panose="02040503050406030204" pitchFamily="18" charset="0"/>
                                  <a:ea typeface="Cambria Math" charset="0"/>
                                  <a:cs typeface="Cambria Math" charset="0"/>
                                </a:rPr>
                                <m:t>=2</m:t>
                              </m:r>
                            </m:e>
                          </m:d>
                          <m:r>
                            <a:rPr lang="en-US" altLang="ja-JP" sz="1650" i="1">
                              <a:latin typeface="Cambria Math" charset="0"/>
                              <a:ea typeface="Cambria Math" charset="0"/>
                              <a:cs typeface="Cambria Math" charset="0"/>
                            </a:rPr>
                            <m:t>+</m:t>
                          </m:r>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4</m:t>
                                  </m:r>
                                </m:sub>
                              </m:sSub>
                              <m:r>
                                <a:rPr lang="en-US" altLang="ja-JP" sz="1650" b="0" i="1" smtClean="0">
                                  <a:latin typeface="Cambria Math" panose="02040503050406030204" pitchFamily="18" charset="0"/>
                                  <a:ea typeface="Cambria Math" charset="0"/>
                                  <a:cs typeface="Cambria Math" charset="0"/>
                                </a:rPr>
                                <m:t>=3</m:t>
                              </m:r>
                            </m:e>
                          </m:d>
                        </m:e>
                      </m:nary>
                    </m:oMath>
                  </m:oMathPara>
                </a14:m>
                <a:endParaRPr lang="en-US" altLang="ja-JP" sz="1650" dirty="0">
                  <a:ea typeface="Cambria Math" charset="0"/>
                  <a:cs typeface="Cambria Math" charset="0"/>
                </a:endParaRPr>
              </a:p>
            </p:txBody>
          </p:sp>
        </mc:Choice>
        <mc:Fallback xmlns="">
          <p:sp>
            <p:nvSpPr>
              <p:cNvPr id="16" name="正方形/長方形 15">
                <a:extLst>
                  <a:ext uri="{FF2B5EF4-FFF2-40B4-BE49-F238E27FC236}">
                    <a16:creationId xmlns:a16="http://schemas.microsoft.com/office/drawing/2014/main" id="{E0C1193A-FEB6-BA49-B044-FEDB3A5701E3}"/>
                  </a:ext>
                </a:extLst>
              </p:cNvPr>
              <p:cNvSpPr>
                <a:spLocks noRot="1" noChangeAspect="1" noMove="1" noResize="1" noEditPoints="1" noAdjustHandles="1" noChangeArrowheads="1" noChangeShapeType="1" noTextEdit="1"/>
              </p:cNvSpPr>
              <p:nvPr/>
            </p:nvSpPr>
            <p:spPr>
              <a:xfrm>
                <a:off x="2253843" y="3855418"/>
                <a:ext cx="6160310" cy="805092"/>
              </a:xfrm>
              <a:prstGeom prst="rect">
                <a:avLst/>
              </a:prstGeom>
              <a:blipFill>
                <a:blip r:embed="rId6"/>
                <a:stretch>
                  <a:fillRect l="-6982" t="-98438" b="-151563"/>
                </a:stretch>
              </a:blipFill>
            </p:spPr>
            <p:txBody>
              <a:bodyPr/>
              <a:lstStyle/>
              <a:p>
                <a:r>
                  <a:rPr lang="ja-JP" altLang="en-US">
                    <a:noFill/>
                  </a:rPr>
                  <a:t> </a:t>
                </a:r>
              </a:p>
            </p:txBody>
          </p:sp>
        </mc:Fallback>
      </mc:AlternateContent>
      <p:sp>
        <p:nvSpPr>
          <p:cNvPr id="17" name="上矢印 16">
            <a:extLst>
              <a:ext uri="{FF2B5EF4-FFF2-40B4-BE49-F238E27FC236}">
                <a16:creationId xmlns:a16="http://schemas.microsoft.com/office/drawing/2014/main" id="{3994353D-8A5F-D64E-9723-994236FA41B5}"/>
              </a:ext>
            </a:extLst>
          </p:cNvPr>
          <p:cNvSpPr/>
          <p:nvPr/>
        </p:nvSpPr>
        <p:spPr bwMode="auto">
          <a:xfrm rot="10800000">
            <a:off x="5333999" y="3001399"/>
            <a:ext cx="604773" cy="932628"/>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445969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確率質量関数の性質</a:t>
            </a:r>
            <a:endParaRPr kumimoji="1" lang="ja-JP" altLang="en-US" b="1" dirty="0"/>
          </a:p>
        </p:txBody>
      </p:sp>
      <mc:AlternateContent xmlns:mc="http://schemas.openxmlformats.org/markup-compatibility/2006" xmlns:a14="http://schemas.microsoft.com/office/drawing/2010/main">
        <mc:Choice Requires="a14">
          <p:sp>
            <p:nvSpPr>
              <p:cNvPr id="9" name="テキスト ボックス 8"/>
              <p:cNvSpPr txBox="1"/>
              <p:nvPr/>
            </p:nvSpPr>
            <p:spPr>
              <a:xfrm>
                <a:off x="1528610" y="1370379"/>
                <a:ext cx="229768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i="1" smtClean="0">
                              <a:latin typeface="Cambria Math" panose="02040503050406030204" pitchFamily="18" charset="0"/>
                              <a:ea typeface="メイリオ" panose="020B0604030504040204" pitchFamily="50" charset="-128"/>
                            </a:rPr>
                          </m:ctrlPr>
                        </m:dPr>
                        <m:e>
                          <m:r>
                            <a:rPr kumimoji="1" lang="en-US" altLang="ja-JP" i="1">
                              <a:latin typeface="Cambria Math" charset="0"/>
                              <a:ea typeface="メイリオ" panose="020B0604030504040204" pitchFamily="50" charset="-128"/>
                            </a:rPr>
                            <m:t>1</m:t>
                          </m:r>
                        </m:e>
                      </m:d>
                      <m:r>
                        <a:rPr kumimoji="1" lang="en-US" altLang="ja-JP" i="1">
                          <a:latin typeface="Cambria Math" charset="0"/>
                          <a:ea typeface="メイリオ" panose="020B0604030504040204" pitchFamily="50" charset="-128"/>
                        </a:rPr>
                        <m:t>  0</m:t>
                      </m:r>
                      <m:r>
                        <a:rPr kumimoji="1" lang="en-US" altLang="ja-JP" i="1">
                          <a:latin typeface="Cambria Math" charset="0"/>
                          <a:ea typeface="Cambria Math" charset="0"/>
                          <a:cs typeface="Cambria Math" charset="0"/>
                        </a:rPr>
                        <m:t>≤</m:t>
                      </m:r>
                      <m:r>
                        <a:rPr kumimoji="1" lang="en-US" altLang="ja-JP" i="1">
                          <a:latin typeface="Cambria Math" charset="0"/>
                          <a:ea typeface="メイリオ" panose="020B0604030504040204" pitchFamily="50" charset="-128"/>
                        </a:rPr>
                        <m:t>𝑃</m:t>
                      </m:r>
                      <m:d>
                        <m:dPr>
                          <m:ctrlPr>
                            <a:rPr kumimoji="1" lang="en-US" altLang="ja-JP" i="1" smtClean="0">
                              <a:latin typeface="Cambria Math" panose="02040503050406030204" pitchFamily="18" charset="0"/>
                              <a:ea typeface="メイリオ" panose="020B0604030504040204" pitchFamily="50" charset="-128"/>
                            </a:rPr>
                          </m:ctrlPr>
                        </m:dPr>
                        <m:e>
                          <m:sSub>
                            <m:sSubPr>
                              <m:ctrlPr>
                                <a:rPr kumimoji="1" lang="en-US" altLang="ja-JP" i="1" smtClean="0">
                                  <a:latin typeface="Cambria Math" panose="02040503050406030204" pitchFamily="18" charset="0"/>
                                  <a:ea typeface="メイリオ" panose="020B0604030504040204" pitchFamily="50" charset="-128"/>
                                </a:rPr>
                              </m:ctrlPr>
                            </m:sSubPr>
                            <m:e>
                              <m:r>
                                <a:rPr kumimoji="1" lang="en-US" altLang="ja-JP" b="0" i="1" smtClean="0">
                                  <a:latin typeface="Cambria Math" panose="02040503050406030204" pitchFamily="18" charset="0"/>
                                  <a:ea typeface="メイリオ" panose="020B0604030504040204" pitchFamily="50" charset="-128"/>
                                </a:rPr>
                                <m:t>𝑥</m:t>
                              </m:r>
                            </m:e>
                            <m:sub>
                              <m:r>
                                <a:rPr kumimoji="1" lang="en-US" altLang="ja-JP" b="0" i="1" smtClean="0">
                                  <a:latin typeface="Cambria Math" panose="02040503050406030204" pitchFamily="18" charset="0"/>
                                  <a:ea typeface="メイリオ" panose="020B0604030504040204" pitchFamily="50" charset="-128"/>
                                </a:rPr>
                                <m:t>𝑖</m:t>
                              </m:r>
                            </m:sub>
                          </m:sSub>
                        </m:e>
                      </m:d>
                      <m:r>
                        <a:rPr kumimoji="1" lang="en-US" altLang="ja-JP" i="1">
                          <a:latin typeface="Cambria Math" charset="0"/>
                          <a:ea typeface="Cambria Math" charset="0"/>
                          <a:cs typeface="Cambria Math" charset="0"/>
                        </a:rPr>
                        <m:t>≤1    </m:t>
                      </m:r>
                    </m:oMath>
                  </m:oMathPara>
                </a14:m>
                <a:endParaRPr kumimoji="1" lang="en-US" altLang="ja-JP"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kumimoji="1" lang="en-US" altLang="ja-JP" i="1">
                          <a:latin typeface="Cambria Math" charset="0"/>
                          <a:ea typeface="Cambria Math" charset="0"/>
                          <a:cs typeface="Cambria Math" charset="0"/>
                        </a:rPr>
                        <m:t> </m:t>
                      </m:r>
                    </m:oMath>
                  </m:oMathPara>
                </a14:m>
                <a:endParaRPr kumimoji="1" lang="ja-JP" altLang="en-US" dirty="0">
                  <a:latin typeface="メイリオ" panose="020B0604030504040204" pitchFamily="50" charset="-128"/>
                  <a:ea typeface="メイリオ" panose="020B0604030504040204" pitchFamily="50"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528610" y="1370379"/>
                <a:ext cx="2297680" cy="615553"/>
              </a:xfrm>
              <a:prstGeom prst="rect">
                <a:avLst/>
              </a:prstGeom>
              <a:blipFill>
                <a:blip r:embed="rId2"/>
                <a:stretch>
                  <a:fillRect t="-4167" r="-2762"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1459067" y="1712627"/>
                <a:ext cx="22445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smtClean="0">
                              <a:latin typeface="Cambria Math" panose="02040503050406030204" pitchFamily="18" charset="0"/>
                              <a:ea typeface="Cambria Math" charset="0"/>
                              <a:cs typeface="Cambria Math" charset="0"/>
                            </a:rPr>
                          </m:ctrlPr>
                        </m:dPr>
                        <m:e>
                          <m:r>
                            <a:rPr lang="en-US" altLang="ja-JP" i="1">
                              <a:latin typeface="Cambria Math" charset="0"/>
                              <a:ea typeface="Cambria Math" charset="0"/>
                              <a:cs typeface="Cambria Math" charset="0"/>
                            </a:rPr>
                            <m:t>2</m:t>
                          </m:r>
                        </m:e>
                      </m:d>
                      <m:r>
                        <a:rPr lang="en-US" altLang="ja-JP" i="1">
                          <a:latin typeface="Cambria Math" charset="0"/>
                          <a:ea typeface="Cambria Math" charset="0"/>
                          <a:cs typeface="Cambria Math" charset="0"/>
                        </a:rPr>
                        <m:t>   </m:t>
                      </m:r>
                      <m:nary>
                        <m:naryPr>
                          <m:chr m:val="∑"/>
                          <m:ctrlPr>
                            <a:rPr lang="is-IS" altLang="ja-JP" i="1">
                              <a:latin typeface="Cambria Math" panose="02040503050406030204" pitchFamily="18" charset="0"/>
                              <a:ea typeface="Cambria Math" charset="0"/>
                              <a:cs typeface="Cambria Math" charset="0"/>
                            </a:rPr>
                          </m:ctrlPr>
                        </m:naryPr>
                        <m:sub>
                          <m:r>
                            <m:rPr>
                              <m:brk m:alnAt="23"/>
                            </m:rPr>
                            <a:rPr lang="en-US" altLang="ja-JP" i="1">
                              <a:latin typeface="Cambria Math" charset="0"/>
                              <a:ea typeface="Cambria Math" charset="0"/>
                              <a:cs typeface="Cambria Math" charset="0"/>
                            </a:rPr>
                            <m:t>𝑖</m:t>
                          </m:r>
                          <m:r>
                            <a:rPr lang="en-US" altLang="ja-JP" i="1">
                              <a:latin typeface="Cambria Math" charset="0"/>
                              <a:ea typeface="Cambria Math" charset="0"/>
                              <a:cs typeface="Cambria Math" charset="0"/>
                            </a:rPr>
                            <m:t>=1</m:t>
                          </m:r>
                        </m:sub>
                        <m:sup>
                          <m:r>
                            <a:rPr lang="en-US" altLang="ja-JP" i="1">
                              <a:latin typeface="Cambria Math" charset="0"/>
                              <a:ea typeface="Cambria Math" charset="0"/>
                              <a:cs typeface="Cambria Math" charset="0"/>
                            </a:rPr>
                            <m:t>𝑛</m:t>
                          </m:r>
                        </m:sup>
                        <m:e>
                          <m:r>
                            <a:rPr lang="en-US" altLang="ja-JP" i="1">
                              <a:latin typeface="Cambria Math" charset="0"/>
                              <a:ea typeface="Cambria Math" charset="0"/>
                              <a:cs typeface="Cambria Math" charset="0"/>
                            </a:rPr>
                            <m:t>𝑝</m:t>
                          </m:r>
                          <m:d>
                            <m:dPr>
                              <m:ctrlPr>
                                <a:rPr lang="en-US" altLang="ja-JP" i="1">
                                  <a:latin typeface="Cambria Math" panose="02040503050406030204" pitchFamily="18" charset="0"/>
                                  <a:ea typeface="Cambria Math" charset="0"/>
                                  <a:cs typeface="Cambria Math" charset="0"/>
                                </a:rPr>
                              </m:ctrlPr>
                            </m:dPr>
                            <m:e>
                              <m:sSub>
                                <m:sSubPr>
                                  <m:ctrlPr>
                                    <a:rPr lang="en-US" altLang="ja-JP" i="1">
                                      <a:latin typeface="Cambria Math" panose="02040503050406030204" pitchFamily="18" charset="0"/>
                                      <a:ea typeface="Cambria Math" charset="0"/>
                                      <a:cs typeface="Cambria Math" charset="0"/>
                                    </a:rPr>
                                  </m:ctrlPr>
                                </m:sSubPr>
                                <m:e>
                                  <m:r>
                                    <a:rPr lang="en-US" altLang="ja-JP" b="0" i="1" smtClean="0">
                                      <a:latin typeface="Cambria Math" panose="02040503050406030204" pitchFamily="18"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lang="en-US" altLang="ja-JP" i="1">
                              <a:latin typeface="Cambria Math" charset="0"/>
                              <a:ea typeface="Cambria Math" charset="0"/>
                              <a:cs typeface="Cambria Math" charset="0"/>
                            </a:rPr>
                            <m:t>=1</m:t>
                          </m:r>
                        </m:e>
                      </m:nary>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1459067" y="1712627"/>
                <a:ext cx="2244525" cy="932628"/>
              </a:xfrm>
              <a:prstGeom prst="rect">
                <a:avLst/>
              </a:prstGeom>
              <a:blipFill>
                <a:blip r:embed="rId3"/>
                <a:stretch>
                  <a:fillRect l="-13483" t="-102703" b="-1567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5B596198-4563-8240-B51E-24D840944FCA}"/>
                  </a:ext>
                </a:extLst>
              </p:cNvPr>
              <p:cNvGraphicFramePr>
                <a:graphicFrameLocks noGrp="1"/>
              </p:cNvGraphicFramePr>
              <p:nvPr/>
            </p:nvGraphicFramePr>
            <p:xfrm>
              <a:off x="4866483" y="186187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251724">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𝑋</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0</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1</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2</m:t>
                                </m:r>
                              </m:oMath>
                            </m:oMathPara>
                          </a14:m>
                          <a:endParaRPr kumimoji="1" lang="ja-JP" altLang="en-US" sz="1800" dirty="0"/>
                        </a:p>
                      </a:txBody>
                      <a:tcPr marL="63305" marR="63305" marT="31652" marB="31652">
                        <a:solidFill>
                          <a:srgbClr val="0070C0"/>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3</m:t>
                                </m:r>
                              </m:oMath>
                            </m:oMathPara>
                          </a14:m>
                          <a:endParaRPr kumimoji="1" lang="ja-JP" altLang="en-US" sz="1800" dirty="0"/>
                        </a:p>
                      </a:txBody>
                      <a:tcPr marL="63305" marR="63305" marT="31652" marB="31652">
                        <a:solidFill>
                          <a:srgbClr val="0070C0"/>
                        </a:solidFill>
                      </a:tcPr>
                    </a:tc>
                    <a:extLst>
                      <a:ext uri="{0D108BD9-81ED-4DB2-BD59-A6C34878D82A}">
                        <a16:rowId xmlns:a16="http://schemas.microsoft.com/office/drawing/2014/main" val="10000"/>
                      </a:ext>
                    </a:extLst>
                  </a:tr>
                  <a:tr h="431442">
                    <a:tc>
                      <a:txBody>
                        <a:bodyPr/>
                        <a:lstStyle/>
                        <a:p>
                          <a:pPr algn="ctr"/>
                          <a14:m>
                            <m:oMathPara xmlns:m="http://schemas.openxmlformats.org/officeDocument/2006/math">
                              <m:oMathParaPr>
                                <m:jc m:val="centerGroup"/>
                              </m:oMathParaPr>
                              <m:oMath xmlns:m="http://schemas.openxmlformats.org/officeDocument/2006/math">
                                <m:r>
                                  <a:rPr kumimoji="1" lang="en-US" altLang="ja-JP" sz="1800" i="1" dirty="0" smtClean="0">
                                    <a:latin typeface="Cambria Math" panose="02040503050406030204" pitchFamily="18" charset="0"/>
                                  </a:rPr>
                                  <m:t>𝑃</m:t>
                                </m:r>
                                <m:r>
                                  <a:rPr kumimoji="1" lang="en-US" altLang="ja-JP" sz="1800" i="1" dirty="0" smtClean="0">
                                    <a:latin typeface="Cambria Math" panose="02040503050406030204" pitchFamily="18" charset="0"/>
                                  </a:rPr>
                                  <m:t>(</m:t>
                                </m:r>
                                <m:r>
                                  <a:rPr kumimoji="1" lang="en-US" altLang="ja-JP" sz="1800" i="1" dirty="0" smtClean="0">
                                    <a:latin typeface="Cambria Math" panose="02040503050406030204" pitchFamily="18" charset="0"/>
                                  </a:rPr>
                                  <m:t>𝑋</m:t>
                                </m:r>
                                <m:r>
                                  <a:rPr kumimoji="1" lang="en-US" altLang="ja-JP" sz="1800" i="1" dirty="0" smtClean="0">
                                    <a:latin typeface="Cambria Math" panose="02040503050406030204" pitchFamily="18" charset="0"/>
                                  </a:rPr>
                                  <m:t>)</m:t>
                                </m:r>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3</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kumimoji="1" lang="en-US" altLang="ja-JP" sz="1800" i="1" dirty="0" smtClean="0">
                                        <a:latin typeface="Cambria Math" panose="02040503050406030204" pitchFamily="18" charset="0"/>
                                      </a:rPr>
                                    </m:ctrlPr>
                                  </m:fPr>
                                  <m:num>
                                    <m:r>
                                      <a:rPr kumimoji="1" lang="en-US" altLang="ja-JP" sz="1800" b="0" i="1" dirty="0" smtClean="0">
                                        <a:latin typeface="Cambria Math" panose="02040503050406030204" pitchFamily="18" charset="0"/>
                                      </a:rPr>
                                      <m:t>1</m:t>
                                    </m:r>
                                  </m:num>
                                  <m:den>
                                    <m:r>
                                      <a:rPr kumimoji="1" lang="en-US" altLang="ja-JP" sz="1800" b="0" i="1" dirty="0" smtClean="0">
                                        <a:latin typeface="Cambria Math" panose="02040503050406030204" pitchFamily="18" charset="0"/>
                                      </a:rPr>
                                      <m:t>8</m:t>
                                    </m:r>
                                  </m:den>
                                </m:f>
                              </m:oMath>
                            </m:oMathPara>
                          </a14:m>
                          <a:endParaRPr kumimoji="1" lang="ja-JP" altLang="en-US" sz="1800" dirty="0"/>
                        </a:p>
                      </a:txBody>
                      <a:tcPr marL="63305" marR="63305" marT="31652" marB="31652" anchor="ctr">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11" name="表 10">
                <a:extLst>
                  <a:ext uri="{FF2B5EF4-FFF2-40B4-BE49-F238E27FC236}">
                    <a16:creationId xmlns:a16="http://schemas.microsoft.com/office/drawing/2014/main" id="{5B596198-4563-8240-B51E-24D840944FCA}"/>
                  </a:ext>
                </a:extLst>
              </p:cNvPr>
              <p:cNvGraphicFramePr>
                <a:graphicFrameLocks noGrp="1"/>
              </p:cNvGraphicFramePr>
              <p:nvPr/>
            </p:nvGraphicFramePr>
            <p:xfrm>
              <a:off x="4866483" y="1861876"/>
              <a:ext cx="2590800" cy="916294"/>
            </p:xfrm>
            <a:graphic>
              <a:graphicData uri="http://schemas.openxmlformats.org/drawingml/2006/table">
                <a:tbl>
                  <a:tblPr firstRow="1" bandRow="1">
                    <a:tableStyleId>{2A488322-F2BA-4B5B-9748-0D474271808F}</a:tableStyleId>
                  </a:tblPr>
                  <a:tblGrid>
                    <a:gridCol w="518160">
                      <a:extLst>
                        <a:ext uri="{9D8B030D-6E8A-4147-A177-3AD203B41FA5}">
                          <a16:colId xmlns:a16="http://schemas.microsoft.com/office/drawing/2014/main" val="20000"/>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tblGrid>
                  <a:tr h="337624">
                    <a:tc>
                      <a:txBody>
                        <a:bodyPr/>
                        <a:lstStyle/>
                        <a:p>
                          <a:endParaRPr lang="ja-JP"/>
                        </a:p>
                      </a:txBody>
                      <a:tcPr marL="63305" marR="63305" marT="31652" marB="31652">
                        <a:blipFill>
                          <a:blip r:embed="rId4"/>
                          <a:stretch>
                            <a:fillRect t="-3704" r="-400000" b="-177778"/>
                          </a:stretch>
                        </a:blipFill>
                      </a:tcPr>
                    </a:tc>
                    <a:tc>
                      <a:txBody>
                        <a:bodyPr/>
                        <a:lstStyle/>
                        <a:p>
                          <a:endParaRPr lang="ja-JP"/>
                        </a:p>
                      </a:txBody>
                      <a:tcPr marL="63305" marR="63305" marT="31652" marB="31652">
                        <a:blipFill>
                          <a:blip r:embed="rId4"/>
                          <a:stretch>
                            <a:fillRect l="-100000" t="-3704" r="-300000" b="-177778"/>
                          </a:stretch>
                        </a:blipFill>
                      </a:tcPr>
                    </a:tc>
                    <a:tc>
                      <a:txBody>
                        <a:bodyPr/>
                        <a:lstStyle/>
                        <a:p>
                          <a:endParaRPr lang="ja-JP"/>
                        </a:p>
                      </a:txBody>
                      <a:tcPr marL="63305" marR="63305" marT="31652" marB="31652">
                        <a:blipFill>
                          <a:blip r:embed="rId4"/>
                          <a:stretch>
                            <a:fillRect l="-200000" t="-3704" r="-200000" b="-177778"/>
                          </a:stretch>
                        </a:blipFill>
                      </a:tcPr>
                    </a:tc>
                    <a:tc>
                      <a:txBody>
                        <a:bodyPr/>
                        <a:lstStyle/>
                        <a:p>
                          <a:endParaRPr lang="ja-JP"/>
                        </a:p>
                      </a:txBody>
                      <a:tcPr marL="63305" marR="63305" marT="31652" marB="31652">
                        <a:blipFill>
                          <a:blip r:embed="rId4"/>
                          <a:stretch>
                            <a:fillRect l="-300000" t="-3704" r="-100000" b="-177778"/>
                          </a:stretch>
                        </a:blipFill>
                      </a:tcPr>
                    </a:tc>
                    <a:tc>
                      <a:txBody>
                        <a:bodyPr/>
                        <a:lstStyle/>
                        <a:p>
                          <a:endParaRPr lang="ja-JP"/>
                        </a:p>
                      </a:txBody>
                      <a:tcPr marL="63305" marR="63305" marT="31652" marB="31652">
                        <a:blipFill>
                          <a:blip r:embed="rId4"/>
                          <a:stretch>
                            <a:fillRect l="-400000" t="-3704" b="-177778"/>
                          </a:stretch>
                        </a:blipFill>
                      </a:tcPr>
                    </a:tc>
                    <a:extLst>
                      <a:ext uri="{0D108BD9-81ED-4DB2-BD59-A6C34878D82A}">
                        <a16:rowId xmlns:a16="http://schemas.microsoft.com/office/drawing/2014/main" val="10000"/>
                      </a:ext>
                    </a:extLst>
                  </a:tr>
                  <a:tr h="578670">
                    <a:tc>
                      <a:txBody>
                        <a:bodyPr/>
                        <a:lstStyle/>
                        <a:p>
                          <a:endParaRPr lang="ja-JP"/>
                        </a:p>
                      </a:txBody>
                      <a:tcPr marL="63305" marR="63305" marT="31652" marB="31652" anchor="ctr">
                        <a:blipFill>
                          <a:blip r:embed="rId4"/>
                          <a:stretch>
                            <a:fillRect t="-60870" r="-400000" b="-4348"/>
                          </a:stretch>
                        </a:blipFill>
                      </a:tcPr>
                    </a:tc>
                    <a:tc>
                      <a:txBody>
                        <a:bodyPr/>
                        <a:lstStyle/>
                        <a:p>
                          <a:endParaRPr lang="ja-JP"/>
                        </a:p>
                      </a:txBody>
                      <a:tcPr marL="63305" marR="63305" marT="31652" marB="31652" anchor="ctr">
                        <a:blipFill>
                          <a:blip r:embed="rId4"/>
                          <a:stretch>
                            <a:fillRect l="-100000" t="-60870" r="-300000" b="-4348"/>
                          </a:stretch>
                        </a:blipFill>
                      </a:tcPr>
                    </a:tc>
                    <a:tc>
                      <a:txBody>
                        <a:bodyPr/>
                        <a:lstStyle/>
                        <a:p>
                          <a:endParaRPr lang="ja-JP"/>
                        </a:p>
                      </a:txBody>
                      <a:tcPr marL="63305" marR="63305" marT="31652" marB="31652" anchor="ctr">
                        <a:blipFill>
                          <a:blip r:embed="rId4"/>
                          <a:stretch>
                            <a:fillRect l="-200000" t="-60870" r="-200000" b="-4348"/>
                          </a:stretch>
                        </a:blipFill>
                      </a:tcPr>
                    </a:tc>
                    <a:tc>
                      <a:txBody>
                        <a:bodyPr/>
                        <a:lstStyle/>
                        <a:p>
                          <a:endParaRPr lang="ja-JP"/>
                        </a:p>
                      </a:txBody>
                      <a:tcPr marL="63305" marR="63305" marT="31652" marB="31652" anchor="ctr">
                        <a:blipFill>
                          <a:blip r:embed="rId4"/>
                          <a:stretch>
                            <a:fillRect l="-300000" t="-60870" r="-100000" b="-4348"/>
                          </a:stretch>
                        </a:blipFill>
                      </a:tcPr>
                    </a:tc>
                    <a:tc>
                      <a:txBody>
                        <a:bodyPr/>
                        <a:lstStyle/>
                        <a:p>
                          <a:endParaRPr lang="ja-JP"/>
                        </a:p>
                      </a:txBody>
                      <a:tcPr marL="63305" marR="63305" marT="31652" marB="31652" anchor="ctr">
                        <a:blipFill>
                          <a:blip r:embed="rId4"/>
                          <a:stretch>
                            <a:fillRect l="-400000" t="-60870" b="-4348"/>
                          </a:stretch>
                        </a:blipFill>
                      </a:tcPr>
                    </a:tc>
                    <a:extLst>
                      <a:ext uri="{0D108BD9-81ED-4DB2-BD59-A6C34878D82A}">
                        <a16:rowId xmlns:a16="http://schemas.microsoft.com/office/drawing/2014/main" val="10001"/>
                      </a:ext>
                    </a:extLst>
                  </a:tr>
                </a:tbl>
              </a:graphicData>
            </a:graphic>
          </p:graphicFrame>
        </mc:Fallback>
      </mc:AlternateContent>
      <p:sp>
        <p:nvSpPr>
          <p:cNvPr id="4" name="正方形/長方形 3">
            <a:extLst>
              <a:ext uri="{FF2B5EF4-FFF2-40B4-BE49-F238E27FC236}">
                <a16:creationId xmlns:a16="http://schemas.microsoft.com/office/drawing/2014/main" id="{2CAB886B-85FC-EA48-82CD-99A5B98CC3FB}"/>
              </a:ext>
            </a:extLst>
          </p:cNvPr>
          <p:cNvSpPr/>
          <p:nvPr/>
        </p:nvSpPr>
        <p:spPr>
          <a:xfrm>
            <a:off x="4419600" y="1152345"/>
            <a:ext cx="3667254" cy="584775"/>
          </a:xfrm>
          <a:prstGeom prst="rect">
            <a:avLst/>
          </a:prstGeom>
        </p:spPr>
        <p:txBody>
          <a:bodyPr wrap="square">
            <a:spAutoFit/>
          </a:bodyPr>
          <a:lstStyle/>
          <a:p>
            <a:pPr marL="0" indent="0" algn="just">
              <a:buFont typeface="Wingdings 3" pitchFamily="18" charset="2"/>
              <a:buNone/>
            </a:pPr>
            <a:r>
              <a:rPr kumimoji="1" lang="ja-JP" altLang="en-US" sz="1600" kern="0">
                <a:latin typeface="メイリオ" panose="020B0604030504040204" pitchFamily="50" charset="-128"/>
                <a:ea typeface="メイリオ" panose="020B0604030504040204" pitchFamily="50" charset="-128"/>
              </a:rPr>
              <a:t>コインを３回投げ、表の出る数を確率変数</a:t>
            </a:r>
            <a:r>
              <a:rPr lang="ja-JP" altLang="en-US" sz="1600" kern="0">
                <a:latin typeface="メイリオ" panose="020B0604030504040204" pitchFamily="50" charset="-128"/>
                <a:ea typeface="メイリオ" panose="020B0604030504040204" pitchFamily="50" charset="-128"/>
              </a:rPr>
              <a:t>とした時の確率質量関数</a:t>
            </a:r>
            <a:endParaRPr kumimoji="1" lang="ja-JP" altLang="en-US" sz="1600" kern="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D3C86774-C77F-F246-85C3-0638379FD283}"/>
              </a:ext>
            </a:extLst>
          </p:cNvPr>
          <p:cNvSpPr/>
          <p:nvPr/>
        </p:nvSpPr>
        <p:spPr bwMode="auto">
          <a:xfrm>
            <a:off x="1459067" y="1100896"/>
            <a:ext cx="2401283" cy="1699453"/>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ADC8ABB4-7855-9643-8F6D-CAF02F85DAC9}"/>
                  </a:ext>
                </a:extLst>
              </p:cNvPr>
              <p:cNvSpPr/>
              <p:nvPr/>
            </p:nvSpPr>
            <p:spPr>
              <a:xfrm>
                <a:off x="1489190" y="2858322"/>
                <a:ext cx="2263632"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ea typeface="Cambria Math" charset="0"/>
                              <a:cs typeface="Cambria Math" charset="0"/>
                            </a:rPr>
                          </m:ctrlPr>
                        </m:dPr>
                        <m:e>
                          <m:r>
                            <a:rPr lang="en-US" altLang="ja-JP" i="1">
                              <a:latin typeface="Cambria Math" charset="0"/>
                              <a:ea typeface="Cambria Math" charset="0"/>
                              <a:cs typeface="Cambria Math" charset="0"/>
                            </a:rPr>
                            <m:t>2</m:t>
                          </m:r>
                        </m:e>
                      </m:d>
                      <m:r>
                        <a:rPr lang="en-US" altLang="ja-JP" i="1">
                          <a:latin typeface="Cambria Math" charset="0"/>
                          <a:ea typeface="Cambria Math" charset="0"/>
                          <a:cs typeface="Cambria Math" charset="0"/>
                        </a:rPr>
                        <m:t>   </m:t>
                      </m:r>
                      <m:nary>
                        <m:naryPr>
                          <m:chr m:val="∑"/>
                          <m:ctrlPr>
                            <a:rPr lang="is-IS" altLang="ja-JP" i="1">
                              <a:latin typeface="Cambria Math" panose="02040503050406030204" pitchFamily="18" charset="0"/>
                              <a:ea typeface="Cambria Math" charset="0"/>
                              <a:cs typeface="Cambria Math" charset="0"/>
                            </a:rPr>
                          </m:ctrlPr>
                        </m:naryPr>
                        <m:sub>
                          <m:r>
                            <m:rPr>
                              <m:brk m:alnAt="23"/>
                            </m:rPr>
                            <a:rPr lang="en-US" altLang="ja-JP" i="1">
                              <a:latin typeface="Cambria Math" charset="0"/>
                              <a:ea typeface="Cambria Math" charset="0"/>
                              <a:cs typeface="Cambria Math" charset="0"/>
                            </a:rPr>
                            <m:t>𝑖</m:t>
                          </m:r>
                          <m:r>
                            <a:rPr lang="en-US" altLang="ja-JP" i="1">
                              <a:latin typeface="Cambria Math" charset="0"/>
                              <a:ea typeface="Cambria Math" charset="0"/>
                              <a:cs typeface="Cambria Math" charset="0"/>
                            </a:rPr>
                            <m:t>=1</m:t>
                          </m:r>
                        </m:sub>
                        <m:sup>
                          <m:r>
                            <a:rPr lang="en-US" altLang="ja-JP" i="1">
                              <a:latin typeface="Cambria Math" charset="0"/>
                              <a:ea typeface="Cambria Math" charset="0"/>
                              <a:cs typeface="Cambria Math" charset="0"/>
                            </a:rPr>
                            <m:t>𝑛</m:t>
                          </m:r>
                        </m:sup>
                        <m:e>
                          <m:r>
                            <a:rPr lang="en-US" altLang="ja-JP" i="1">
                              <a:latin typeface="Cambria Math" charset="0"/>
                              <a:ea typeface="Cambria Math" charset="0"/>
                              <a:cs typeface="Cambria Math" charset="0"/>
                            </a:rPr>
                            <m:t>𝑝</m:t>
                          </m:r>
                          <m:d>
                            <m:dPr>
                              <m:ctrlPr>
                                <a:rPr lang="en-US" altLang="ja-JP" i="1">
                                  <a:latin typeface="Cambria Math" panose="02040503050406030204" pitchFamily="18" charset="0"/>
                                  <a:ea typeface="Cambria Math" charset="0"/>
                                  <a:cs typeface="Cambria Math" charset="0"/>
                                </a:rPr>
                              </m:ctrlPr>
                            </m:dPr>
                            <m:e>
                              <m:sSub>
                                <m:sSubPr>
                                  <m:ctrlPr>
                                    <a:rPr lang="en-US" altLang="ja-JP" i="1">
                                      <a:latin typeface="Cambria Math" panose="02040503050406030204" pitchFamily="18" charset="0"/>
                                      <a:ea typeface="Cambria Math" charset="0"/>
                                      <a:cs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ea typeface="Cambria Math" charset="0"/>
                                      <a:cs typeface="Cambria Math" charset="0"/>
                                    </a:rPr>
                                    <m:t>𝑖</m:t>
                                  </m:r>
                                </m:sub>
                              </m:sSub>
                            </m:e>
                          </m:d>
                          <m:r>
                            <a:rPr lang="en-US" altLang="ja-JP" i="1">
                              <a:latin typeface="Cambria Math" charset="0"/>
                              <a:ea typeface="Cambria Math" charset="0"/>
                              <a:cs typeface="Cambria Math" charset="0"/>
                            </a:rPr>
                            <m:t>=1</m:t>
                          </m:r>
                        </m:e>
                      </m:nary>
                    </m:oMath>
                  </m:oMathPara>
                </a14:m>
                <a:endParaRPr lang="ja-JP" altLang="en-US" dirty="0"/>
              </a:p>
            </p:txBody>
          </p:sp>
        </mc:Choice>
        <mc:Fallback xmlns="">
          <p:sp>
            <p:nvSpPr>
              <p:cNvPr id="15" name="正方形/長方形 14">
                <a:extLst>
                  <a:ext uri="{FF2B5EF4-FFF2-40B4-BE49-F238E27FC236}">
                    <a16:creationId xmlns:a16="http://schemas.microsoft.com/office/drawing/2014/main" id="{ADC8ABB4-7855-9643-8F6D-CAF02F85DAC9}"/>
                  </a:ext>
                </a:extLst>
              </p:cNvPr>
              <p:cNvSpPr>
                <a:spLocks noRot="1" noChangeAspect="1" noMove="1" noResize="1" noEditPoints="1" noAdjustHandles="1" noChangeArrowheads="1" noChangeShapeType="1" noTextEdit="1"/>
              </p:cNvSpPr>
              <p:nvPr/>
            </p:nvSpPr>
            <p:spPr>
              <a:xfrm>
                <a:off x="1489190" y="2858322"/>
                <a:ext cx="2263632" cy="932628"/>
              </a:xfrm>
              <a:prstGeom prst="rect">
                <a:avLst/>
              </a:prstGeom>
              <a:blipFill>
                <a:blip r:embed="rId5"/>
                <a:stretch>
                  <a:fillRect l="-12291" t="-101333" b="-15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E0C1193A-FEB6-BA49-B044-FEDB3A5701E3}"/>
                  </a:ext>
                </a:extLst>
              </p:cNvPr>
              <p:cNvSpPr/>
              <p:nvPr/>
            </p:nvSpPr>
            <p:spPr>
              <a:xfrm>
                <a:off x="2253843" y="3855418"/>
                <a:ext cx="6160310" cy="8050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is-IS" altLang="ja-JP" sz="1650" i="1" smtClean="0">
                              <a:latin typeface="Cambria Math" panose="02040503050406030204" pitchFamily="18" charset="0"/>
                              <a:ea typeface="Cambria Math" charset="0"/>
                              <a:cs typeface="Cambria Math" charset="0"/>
                            </a:rPr>
                          </m:ctrlPr>
                        </m:naryPr>
                        <m:sub>
                          <m:r>
                            <m:rPr>
                              <m:brk m:alnAt="23"/>
                            </m:rPr>
                            <a:rPr lang="en-US" altLang="ja-JP" sz="1650" i="1">
                              <a:latin typeface="Cambria Math" charset="0"/>
                              <a:ea typeface="Cambria Math" charset="0"/>
                              <a:cs typeface="Cambria Math" charset="0"/>
                            </a:rPr>
                            <m:t>𝑖</m:t>
                          </m:r>
                          <m:r>
                            <a:rPr lang="en-US" altLang="ja-JP" sz="1650" i="1">
                              <a:latin typeface="Cambria Math" charset="0"/>
                              <a:ea typeface="Cambria Math" charset="0"/>
                              <a:cs typeface="Cambria Math" charset="0"/>
                            </a:rPr>
                            <m:t>=1</m:t>
                          </m:r>
                        </m:sub>
                        <m:sup>
                          <m:r>
                            <a:rPr lang="en-US" altLang="ja-JP" sz="1650" i="1">
                              <a:latin typeface="Cambria Math" charset="0"/>
                              <a:ea typeface="Cambria Math" charset="0"/>
                              <a:cs typeface="Cambria Math" charset="0"/>
                            </a:rPr>
                            <m:t>4</m:t>
                          </m:r>
                        </m:sup>
                        <m:e>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𝑖</m:t>
                                  </m:r>
                                </m:sub>
                              </m:sSub>
                            </m:e>
                          </m:d>
                          <m:r>
                            <a:rPr lang="en-US" altLang="ja-JP" sz="1650" i="1">
                              <a:latin typeface="Cambria Math" charset="0"/>
                              <a:ea typeface="Cambria Math" charset="0"/>
                              <a:cs typeface="Cambria Math" charset="0"/>
                            </a:rPr>
                            <m:t>=</m:t>
                          </m:r>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1</m:t>
                                  </m:r>
                                </m:sub>
                              </m:sSub>
                              <m:r>
                                <a:rPr lang="en-US" altLang="ja-JP" sz="1650" b="0" i="1" smtClean="0">
                                  <a:latin typeface="Cambria Math" panose="02040503050406030204" pitchFamily="18" charset="0"/>
                                  <a:ea typeface="Cambria Math" charset="0"/>
                                  <a:cs typeface="Cambria Math" charset="0"/>
                                </a:rPr>
                                <m:t>=0</m:t>
                              </m:r>
                            </m:e>
                          </m:d>
                          <m:r>
                            <a:rPr lang="en-US" altLang="ja-JP" sz="1650" i="1">
                              <a:latin typeface="Cambria Math" charset="0"/>
                              <a:ea typeface="Cambria Math" charset="0"/>
                              <a:cs typeface="Cambria Math" charset="0"/>
                            </a:rPr>
                            <m:t>+</m:t>
                          </m:r>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2</m:t>
                                  </m:r>
                                </m:sub>
                              </m:sSub>
                              <m:r>
                                <a:rPr lang="en-US" altLang="ja-JP" sz="1650" b="0" i="1" smtClean="0">
                                  <a:latin typeface="Cambria Math" panose="02040503050406030204" pitchFamily="18" charset="0"/>
                                  <a:ea typeface="Cambria Math" charset="0"/>
                                  <a:cs typeface="Cambria Math" charset="0"/>
                                </a:rPr>
                                <m:t>=1</m:t>
                              </m:r>
                            </m:e>
                          </m:d>
                          <m:r>
                            <a:rPr lang="en-US" altLang="ja-JP" sz="1650" i="1">
                              <a:latin typeface="Cambria Math" charset="0"/>
                              <a:ea typeface="Cambria Math" charset="0"/>
                              <a:cs typeface="Cambria Math" charset="0"/>
                            </a:rPr>
                            <m:t>+</m:t>
                          </m:r>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3</m:t>
                                  </m:r>
                                </m:sub>
                              </m:sSub>
                              <m:r>
                                <a:rPr lang="en-US" altLang="ja-JP" sz="1650" b="0" i="1" smtClean="0">
                                  <a:latin typeface="Cambria Math" panose="02040503050406030204" pitchFamily="18" charset="0"/>
                                  <a:ea typeface="Cambria Math" charset="0"/>
                                  <a:cs typeface="Cambria Math" charset="0"/>
                                </a:rPr>
                                <m:t>=2</m:t>
                              </m:r>
                            </m:e>
                          </m:d>
                          <m:r>
                            <a:rPr lang="en-US" altLang="ja-JP" sz="1650" i="1">
                              <a:latin typeface="Cambria Math" charset="0"/>
                              <a:ea typeface="Cambria Math" charset="0"/>
                              <a:cs typeface="Cambria Math" charset="0"/>
                            </a:rPr>
                            <m:t>+</m:t>
                          </m:r>
                          <m:r>
                            <a:rPr lang="en-US" altLang="ja-JP" sz="1650" i="1">
                              <a:latin typeface="Cambria Math" charset="0"/>
                              <a:ea typeface="Cambria Math" charset="0"/>
                              <a:cs typeface="Cambria Math" charset="0"/>
                            </a:rPr>
                            <m:t>𝑝</m:t>
                          </m:r>
                          <m:d>
                            <m:dPr>
                              <m:ctrlPr>
                                <a:rPr lang="en-US" altLang="ja-JP" sz="1650" i="1">
                                  <a:latin typeface="Cambria Math" panose="02040503050406030204" pitchFamily="18" charset="0"/>
                                  <a:ea typeface="Cambria Math" charset="0"/>
                                  <a:cs typeface="Cambria Math" charset="0"/>
                                </a:rPr>
                              </m:ctrlPr>
                            </m:dPr>
                            <m:e>
                              <m:sSub>
                                <m:sSubPr>
                                  <m:ctrlPr>
                                    <a:rPr lang="en-US" altLang="ja-JP" sz="1650" i="1">
                                      <a:latin typeface="Cambria Math" panose="02040503050406030204" pitchFamily="18" charset="0"/>
                                      <a:ea typeface="Cambria Math" charset="0"/>
                                      <a:cs typeface="Cambria Math" charset="0"/>
                                    </a:rPr>
                                  </m:ctrlPr>
                                </m:sSubPr>
                                <m:e>
                                  <m:r>
                                    <a:rPr lang="en-US" altLang="ja-JP" sz="1650" i="1">
                                      <a:latin typeface="Cambria Math" charset="0"/>
                                      <a:ea typeface="Cambria Math" charset="0"/>
                                      <a:cs typeface="Cambria Math" charset="0"/>
                                    </a:rPr>
                                    <m:t>𝑥</m:t>
                                  </m:r>
                                </m:e>
                                <m:sub>
                                  <m:r>
                                    <a:rPr lang="en-US" altLang="ja-JP" sz="1650" i="1">
                                      <a:latin typeface="Cambria Math" charset="0"/>
                                      <a:ea typeface="Cambria Math" charset="0"/>
                                      <a:cs typeface="Cambria Math" charset="0"/>
                                    </a:rPr>
                                    <m:t>4</m:t>
                                  </m:r>
                                </m:sub>
                              </m:sSub>
                              <m:r>
                                <a:rPr lang="en-US" altLang="ja-JP" sz="1650" b="0" i="1" smtClean="0">
                                  <a:latin typeface="Cambria Math" panose="02040503050406030204" pitchFamily="18" charset="0"/>
                                  <a:ea typeface="Cambria Math" charset="0"/>
                                  <a:cs typeface="Cambria Math" charset="0"/>
                                </a:rPr>
                                <m:t>=3</m:t>
                              </m:r>
                            </m:e>
                          </m:d>
                        </m:e>
                      </m:nary>
                    </m:oMath>
                  </m:oMathPara>
                </a14:m>
                <a:endParaRPr lang="en-US" altLang="ja-JP" sz="1650" dirty="0">
                  <a:ea typeface="Cambria Math" charset="0"/>
                  <a:cs typeface="Cambria Math" charset="0"/>
                </a:endParaRPr>
              </a:p>
            </p:txBody>
          </p:sp>
        </mc:Choice>
        <mc:Fallback xmlns="">
          <p:sp>
            <p:nvSpPr>
              <p:cNvPr id="16" name="正方形/長方形 15">
                <a:extLst>
                  <a:ext uri="{FF2B5EF4-FFF2-40B4-BE49-F238E27FC236}">
                    <a16:creationId xmlns:a16="http://schemas.microsoft.com/office/drawing/2014/main" id="{E0C1193A-FEB6-BA49-B044-FEDB3A5701E3}"/>
                  </a:ext>
                </a:extLst>
              </p:cNvPr>
              <p:cNvSpPr>
                <a:spLocks noRot="1" noChangeAspect="1" noMove="1" noResize="1" noEditPoints="1" noAdjustHandles="1" noChangeArrowheads="1" noChangeShapeType="1" noTextEdit="1"/>
              </p:cNvSpPr>
              <p:nvPr/>
            </p:nvSpPr>
            <p:spPr>
              <a:xfrm>
                <a:off x="2253843" y="3855418"/>
                <a:ext cx="6160310" cy="805092"/>
              </a:xfrm>
              <a:prstGeom prst="rect">
                <a:avLst/>
              </a:prstGeom>
              <a:blipFill>
                <a:blip r:embed="rId6"/>
                <a:stretch>
                  <a:fillRect l="-6982" t="-98438" b="-151563"/>
                </a:stretch>
              </a:blipFill>
            </p:spPr>
            <p:txBody>
              <a:bodyPr/>
              <a:lstStyle/>
              <a:p>
                <a:r>
                  <a:rPr lang="ja-JP" altLang="en-US">
                    <a:noFill/>
                  </a:rPr>
                  <a:t> </a:t>
                </a:r>
              </a:p>
            </p:txBody>
          </p:sp>
        </mc:Fallback>
      </mc:AlternateContent>
      <p:sp>
        <p:nvSpPr>
          <p:cNvPr id="17" name="上矢印 16">
            <a:extLst>
              <a:ext uri="{FF2B5EF4-FFF2-40B4-BE49-F238E27FC236}">
                <a16:creationId xmlns:a16="http://schemas.microsoft.com/office/drawing/2014/main" id="{3994353D-8A5F-D64E-9723-994236FA41B5}"/>
              </a:ext>
            </a:extLst>
          </p:cNvPr>
          <p:cNvSpPr/>
          <p:nvPr/>
        </p:nvSpPr>
        <p:spPr bwMode="auto">
          <a:xfrm rot="10800000">
            <a:off x="5333999" y="3001399"/>
            <a:ext cx="604773" cy="932628"/>
          </a:xfrm>
          <a:prstGeom prst="up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9D4B86A9-50B4-384E-A2DE-29AE2115A75E}"/>
                  </a:ext>
                </a:extLst>
              </p:cNvPr>
              <p:cNvSpPr/>
              <p:nvPr/>
            </p:nvSpPr>
            <p:spPr>
              <a:xfrm>
                <a:off x="2133600" y="4383030"/>
                <a:ext cx="4572000" cy="55496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altLang="ja-JP" sz="1600" i="1" smtClean="0">
                          <a:latin typeface="Cambria Math" charset="0"/>
                          <a:ea typeface="Cambria Math" charset="0"/>
                          <a:cs typeface="Cambria Math" charset="0"/>
                        </a:rPr>
                        <m:t>=</m:t>
                      </m:r>
                      <m:f>
                        <m:fPr>
                          <m:ctrlPr>
                            <a:rPr kumimoji="1" lang="en-US" altLang="ja-JP" sz="1600" i="1" dirty="0">
                              <a:latin typeface="Cambria Math" panose="02040503050406030204" pitchFamily="18" charset="0"/>
                            </a:rPr>
                          </m:ctrlPr>
                        </m:fPr>
                        <m:num>
                          <m:r>
                            <a:rPr kumimoji="1" lang="en-US" altLang="ja-JP" sz="1600" i="1" dirty="0">
                              <a:latin typeface="Cambria Math" panose="02040503050406030204" pitchFamily="18" charset="0"/>
                            </a:rPr>
                            <m:t>1</m:t>
                          </m:r>
                        </m:num>
                        <m:den>
                          <m:r>
                            <a:rPr kumimoji="1" lang="en-US" altLang="ja-JP" sz="1600" i="1" dirty="0">
                              <a:latin typeface="Cambria Math" panose="02040503050406030204" pitchFamily="18" charset="0"/>
                            </a:rPr>
                            <m:t>8</m:t>
                          </m:r>
                        </m:den>
                      </m:f>
                      <m:r>
                        <a:rPr kumimoji="1" lang="en-US" altLang="ja-JP" sz="1600" b="0" i="1" dirty="0" smtClean="0">
                          <a:latin typeface="Cambria Math" panose="02040503050406030204" pitchFamily="18" charset="0"/>
                        </a:rPr>
                        <m:t>+</m:t>
                      </m:r>
                      <m:f>
                        <m:fPr>
                          <m:ctrlPr>
                            <a:rPr kumimoji="1" lang="en-US" altLang="ja-JP" sz="1600" i="1" dirty="0">
                              <a:latin typeface="Cambria Math" panose="02040503050406030204" pitchFamily="18" charset="0"/>
                            </a:rPr>
                          </m:ctrlPr>
                        </m:fPr>
                        <m:num>
                          <m:r>
                            <a:rPr kumimoji="1" lang="en-US" altLang="ja-JP" sz="1600" b="0" i="1" dirty="0" smtClean="0">
                              <a:latin typeface="Cambria Math" panose="02040503050406030204" pitchFamily="18" charset="0"/>
                            </a:rPr>
                            <m:t>3</m:t>
                          </m:r>
                        </m:num>
                        <m:den>
                          <m:r>
                            <a:rPr kumimoji="1" lang="en-US" altLang="ja-JP" sz="1600" i="1" dirty="0">
                              <a:latin typeface="Cambria Math" panose="02040503050406030204" pitchFamily="18" charset="0"/>
                            </a:rPr>
                            <m:t>8</m:t>
                          </m:r>
                        </m:den>
                      </m:f>
                      <m:r>
                        <a:rPr kumimoji="1" lang="en-US" altLang="ja-JP" sz="1600" b="0" i="1" dirty="0" smtClean="0">
                          <a:latin typeface="Cambria Math" panose="02040503050406030204" pitchFamily="18" charset="0"/>
                        </a:rPr>
                        <m:t>+</m:t>
                      </m:r>
                      <m:f>
                        <m:fPr>
                          <m:ctrlPr>
                            <a:rPr kumimoji="1" lang="en-US" altLang="ja-JP" sz="1600" i="1" dirty="0">
                              <a:latin typeface="Cambria Math" panose="02040503050406030204" pitchFamily="18" charset="0"/>
                            </a:rPr>
                          </m:ctrlPr>
                        </m:fPr>
                        <m:num>
                          <m:r>
                            <a:rPr kumimoji="1" lang="en-US" altLang="ja-JP" sz="1600" b="0" i="1" dirty="0" smtClean="0">
                              <a:latin typeface="Cambria Math" panose="02040503050406030204" pitchFamily="18" charset="0"/>
                            </a:rPr>
                            <m:t>3</m:t>
                          </m:r>
                        </m:num>
                        <m:den>
                          <m:r>
                            <a:rPr kumimoji="1" lang="en-US" altLang="ja-JP" sz="1600" i="1" dirty="0">
                              <a:latin typeface="Cambria Math" panose="02040503050406030204" pitchFamily="18" charset="0"/>
                            </a:rPr>
                            <m:t>8</m:t>
                          </m:r>
                        </m:den>
                      </m:f>
                      <m:r>
                        <a:rPr kumimoji="1" lang="en-US" altLang="ja-JP" sz="1600" b="0" i="1" dirty="0" smtClean="0">
                          <a:latin typeface="Cambria Math" panose="02040503050406030204" pitchFamily="18" charset="0"/>
                        </a:rPr>
                        <m:t>+</m:t>
                      </m:r>
                      <m:f>
                        <m:fPr>
                          <m:ctrlPr>
                            <a:rPr kumimoji="1" lang="en-US" altLang="ja-JP" sz="1600" i="1" dirty="0">
                              <a:latin typeface="Cambria Math" panose="02040503050406030204" pitchFamily="18" charset="0"/>
                            </a:rPr>
                          </m:ctrlPr>
                        </m:fPr>
                        <m:num>
                          <m:r>
                            <a:rPr kumimoji="1" lang="en-US" altLang="ja-JP" sz="1600" i="1" dirty="0">
                              <a:latin typeface="Cambria Math" panose="02040503050406030204" pitchFamily="18" charset="0"/>
                            </a:rPr>
                            <m:t>1</m:t>
                          </m:r>
                        </m:num>
                        <m:den>
                          <m:r>
                            <a:rPr kumimoji="1" lang="en-US" altLang="ja-JP" sz="1600" i="1" dirty="0">
                              <a:latin typeface="Cambria Math" panose="02040503050406030204" pitchFamily="18" charset="0"/>
                            </a:rPr>
                            <m:t>8</m:t>
                          </m:r>
                        </m:den>
                      </m:f>
                      <m:r>
                        <a:rPr kumimoji="1" lang="en-US" altLang="ja-JP" sz="1600" b="0" i="1" dirty="0" smtClean="0">
                          <a:latin typeface="Cambria Math" panose="02040503050406030204" pitchFamily="18" charset="0"/>
                        </a:rPr>
                        <m:t>=1</m:t>
                      </m:r>
                    </m:oMath>
                  </m:oMathPara>
                </a14:m>
                <a:endParaRPr lang="ja-JP" altLang="en-US" sz="1600"/>
              </a:p>
            </p:txBody>
          </p:sp>
        </mc:Choice>
        <mc:Fallback xmlns="">
          <p:sp>
            <p:nvSpPr>
              <p:cNvPr id="5" name="正方形/長方形 4">
                <a:extLst>
                  <a:ext uri="{FF2B5EF4-FFF2-40B4-BE49-F238E27FC236}">
                    <a16:creationId xmlns:a16="http://schemas.microsoft.com/office/drawing/2014/main" id="{9D4B86A9-50B4-384E-A2DE-29AE2115A75E}"/>
                  </a:ext>
                </a:extLst>
              </p:cNvPr>
              <p:cNvSpPr>
                <a:spLocks noRot="1" noChangeAspect="1" noMove="1" noResize="1" noEditPoints="1" noAdjustHandles="1" noChangeArrowheads="1" noChangeShapeType="1" noTextEdit="1"/>
              </p:cNvSpPr>
              <p:nvPr/>
            </p:nvSpPr>
            <p:spPr>
              <a:xfrm>
                <a:off x="2133600" y="4383030"/>
                <a:ext cx="4572000" cy="554960"/>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35176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81200" y="2571750"/>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210146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B1C59-7A0A-4E7E-85DD-48E5DCFF81FA}"/>
              </a:ext>
            </a:extLst>
          </p:cNvPr>
          <p:cNvSpPr>
            <a:spLocks noGrp="1"/>
          </p:cNvSpPr>
          <p:nvPr>
            <p:ph type="title"/>
          </p:nvPr>
        </p:nvSpPr>
        <p:spPr/>
        <p:txBody>
          <a:bodyPr/>
          <a:lstStyle/>
          <a:p>
            <a:r>
              <a:rPr kumimoji="1" lang="ja-JP" altLang="en-US" sz="3300" b="1" dirty="0">
                <a:latin typeface="メイリオ" panose="020B0604030504040204" pitchFamily="50" charset="-128"/>
                <a:ea typeface="メイリオ" panose="020B0604030504040204" pitchFamily="50" charset="-128"/>
              </a:rPr>
              <a:t>４．確率変数と確率分布</a:t>
            </a:r>
          </a:p>
        </p:txBody>
      </p:sp>
      <p:sp>
        <p:nvSpPr>
          <p:cNvPr id="4" name="テキスト ボックス 3">
            <a:extLst>
              <a:ext uri="{FF2B5EF4-FFF2-40B4-BE49-F238E27FC236}">
                <a16:creationId xmlns:a16="http://schemas.microsoft.com/office/drawing/2014/main" id="{50BD9A84-0EB2-4ECB-92BC-15B827670C7A}"/>
              </a:ext>
            </a:extLst>
          </p:cNvPr>
          <p:cNvSpPr txBox="1"/>
          <p:nvPr/>
        </p:nvSpPr>
        <p:spPr>
          <a:xfrm>
            <a:off x="2057400" y="2286000"/>
            <a:ext cx="5791200" cy="2308324"/>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今日のコンテンツ</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4-1</a:t>
            </a:r>
            <a:r>
              <a:rPr kumimoji="1" lang="ja-JP" altLang="en-US" sz="1800" dirty="0">
                <a:latin typeface="メイリオ" panose="020B0604030504040204" pitchFamily="50" charset="-128"/>
                <a:ea typeface="メイリオ" panose="020B0604030504040204" pitchFamily="50" charset="-128"/>
              </a:rPr>
              <a:t> 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4-2 </a:t>
            </a:r>
            <a:r>
              <a:rPr kumimoji="1" lang="ja-JP" altLang="en-US" sz="1800" dirty="0">
                <a:latin typeface="メイリオ" panose="020B0604030504040204" pitchFamily="50" charset="-128"/>
                <a:ea typeface="メイリオ" panose="020B0604030504040204" pitchFamily="50" charset="-128"/>
              </a:rPr>
              <a:t>期待値と分散</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4-3 </a:t>
            </a:r>
            <a:r>
              <a:rPr kumimoji="1" lang="ja-JP" altLang="en-US" sz="1800">
                <a:latin typeface="メイリオ" panose="020B0604030504040204" pitchFamily="50" charset="-128"/>
                <a:ea typeface="メイリオ" panose="020B0604030504040204" pitchFamily="50" charset="-128"/>
              </a:rPr>
              <a:t>離散型と連続型確率変数</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4-4 </a:t>
            </a:r>
            <a:r>
              <a:rPr kumimoji="1" lang="ja-JP" altLang="en-US" sz="1800">
                <a:latin typeface="メイリオ" panose="020B0604030504040204" pitchFamily="50" charset="-128"/>
                <a:ea typeface="メイリオ" panose="020B0604030504040204" pitchFamily="50" charset="-128"/>
              </a:rPr>
              <a:t>確率密度関数と確率</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4-5 </a:t>
            </a:r>
            <a:r>
              <a:rPr kumimoji="1" lang="ja-JP" altLang="en-US" sz="1800">
                <a:latin typeface="メイリオ" panose="020B0604030504040204" pitchFamily="50" charset="-128"/>
                <a:ea typeface="メイリオ" panose="020B0604030504040204" pitchFamily="50" charset="-128"/>
              </a:rPr>
              <a:t>正規分布と</a:t>
            </a:r>
            <a:r>
              <a:rPr kumimoji="1" lang="en-US" altLang="ja-JP" sz="1800" dirty="0">
                <a:latin typeface="メイリオ" panose="020B0604030504040204" pitchFamily="50" charset="-128"/>
                <a:ea typeface="メイリオ" panose="020B0604030504040204" pitchFamily="50" charset="-128"/>
              </a:rPr>
              <a:t>z</a:t>
            </a:r>
            <a:r>
              <a:rPr kumimoji="1" lang="ja-JP" altLang="en-US" sz="1800">
                <a:latin typeface="メイリオ" panose="020B0604030504040204" pitchFamily="50" charset="-128"/>
                <a:ea typeface="メイリオ" panose="020B0604030504040204" pitchFamily="50" charset="-128"/>
              </a:rPr>
              <a:t>値</a:t>
            </a:r>
            <a:endParaRPr kumimoji="1" lang="en-US" altLang="ja-JP" sz="1800" dirty="0">
              <a:latin typeface="メイリオ" panose="020B0604030504040204" pitchFamily="50" charset="-128"/>
              <a:ea typeface="メイリオ" panose="020B0604030504040204" pitchFamily="50" charset="-128"/>
            </a:endParaRPr>
          </a:p>
          <a:p>
            <a:pPr algn="l"/>
            <a:r>
              <a:rPr kumimoji="1" lang="en-US" altLang="ja-JP" sz="1800" dirty="0">
                <a:latin typeface="メイリオ" panose="020B0604030504040204" pitchFamily="50" charset="-128"/>
                <a:ea typeface="メイリオ" panose="020B0604030504040204" pitchFamily="50" charset="-128"/>
              </a:rPr>
              <a:t>4-6 t</a:t>
            </a:r>
            <a:r>
              <a:rPr kumimoji="1" lang="ja-JP" altLang="en-US" sz="1800">
                <a:latin typeface="メイリオ" panose="020B0604030504040204" pitchFamily="50" charset="-128"/>
                <a:ea typeface="メイリオ" panose="020B0604030504040204" pitchFamily="50" charset="-128"/>
              </a:rPr>
              <a:t>分布</a:t>
            </a:r>
            <a:endParaRPr kumimoji="1" lang="en-US" altLang="ja-JP" sz="1800" dirty="0">
              <a:latin typeface="メイリオ" panose="020B0604030504040204" pitchFamily="50" charset="-128"/>
              <a:ea typeface="メイリオ" panose="020B0604030504040204" pitchFamily="50" charset="-128"/>
            </a:endParaRPr>
          </a:p>
          <a:p>
            <a:pPr algn="l"/>
            <a:endParaRPr kumimoji="1" lang="ja-JP" altLang="en-US" sz="1800"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AD774C5-5FDA-C64A-9153-CC532FE56AD5}"/>
              </a:ext>
            </a:extLst>
          </p:cNvPr>
          <p:cNvSpPr/>
          <p:nvPr/>
        </p:nvSpPr>
        <p:spPr bwMode="auto">
          <a:xfrm>
            <a:off x="1905000" y="2877413"/>
            <a:ext cx="3371850" cy="285750"/>
          </a:xfrm>
          <a:prstGeom prst="rect">
            <a:avLst/>
          </a:prstGeom>
          <a:solidFill>
            <a:srgbClr val="FF0000">
              <a:alpha val="15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Tree>
    <p:extLst>
      <p:ext uri="{BB962C8B-B14F-4D97-AF65-F5344CB8AC3E}">
        <p14:creationId xmlns:p14="http://schemas.microsoft.com/office/powerpoint/2010/main" val="1963668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p:sp>
        <p:nvSpPr>
          <p:cNvPr id="8" name="正方形/長方形 7">
            <a:extLst>
              <a:ext uri="{FF2B5EF4-FFF2-40B4-BE49-F238E27FC236}">
                <a16:creationId xmlns:a16="http://schemas.microsoft.com/office/drawing/2014/main" id="{E5ADE90A-9865-4559-9186-5D0D6871AC36}"/>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FBC48038-F708-42B4-B250-0EB0EBFE78FC}"/>
              </a:ext>
            </a:extLst>
          </p:cNvPr>
          <p:cNvSpPr txBox="1">
            <a:spLocks/>
          </p:cNvSpPr>
          <p:nvPr/>
        </p:nvSpPr>
        <p:spPr>
          <a:xfrm>
            <a:off x="1889578" y="992440"/>
            <a:ext cx="1532060" cy="33850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確率変数の期待値</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009D5911-52CD-4F85-A987-4B7112085C19}"/>
                  </a:ext>
                </a:extLst>
              </p:cNvPr>
              <p:cNvGraphicFramePr>
                <a:graphicFrameLocks noGrp="1"/>
              </p:cNvGraphicFramePr>
              <p:nvPr>
                <p:extLst>
                  <p:ext uri="{D42A27DB-BD31-4B8C-83A1-F6EECF244321}">
                    <p14:modId xmlns:p14="http://schemas.microsoft.com/office/powerpoint/2010/main" val="1969035439"/>
                  </p:ext>
                </p:extLst>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𝑋</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𝑃</m:t>
                                </m:r>
                                <m:r>
                                  <a:rPr kumimoji="1" lang="en-US" altLang="ja-JP" sz="1500" dirty="0" smtClean="0">
                                    <a:latin typeface="Cambria Math" panose="02040503050406030204" pitchFamily="18" charset="0"/>
                                  </a:rPr>
                                  <m:t>(</m:t>
                                </m:r>
                                <m:r>
                                  <a:rPr kumimoji="1" lang="en-US" altLang="ja-JP" sz="1500" dirty="0" smtClean="0">
                                    <a:latin typeface="Cambria Math" panose="02040503050406030204" pitchFamily="18" charset="0"/>
                                  </a:rPr>
                                  <m:t>𝑋</m:t>
                                </m:r>
                                <m:r>
                                  <a:rPr kumimoji="1" lang="en-US" altLang="ja-JP" sz="1500" dirty="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2" name="表 11">
                <a:extLst>
                  <a:ext uri="{FF2B5EF4-FFF2-40B4-BE49-F238E27FC236}">
                    <a16:creationId xmlns:a16="http://schemas.microsoft.com/office/drawing/2014/main" id="{009D5911-52CD-4F85-A987-4B7112085C19}"/>
                  </a:ext>
                </a:extLst>
              </p:cNvPr>
              <p:cNvGraphicFramePr>
                <a:graphicFrameLocks noGrp="1"/>
              </p:cNvGraphicFramePr>
              <p:nvPr>
                <p:extLst>
                  <p:ext uri="{D42A27DB-BD31-4B8C-83A1-F6EECF244321}">
                    <p14:modId xmlns:p14="http://schemas.microsoft.com/office/powerpoint/2010/main" val="1969035439"/>
                  </p:ext>
                </p:extLst>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226" r="-542553" b="-100000"/>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3438" t="-3226" r="-298438"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6190" t="-3226" r="-203175"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1875" t="-3226" r="-100000" b="-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1875" t="-3226" b="-100000"/>
                          </a:stretch>
                        </a:blipFill>
                      </a:tcPr>
                    </a:tc>
                    <a:extLst>
                      <a:ext uri="{0D108BD9-81ED-4DB2-BD59-A6C34878D82A}">
                        <a16:rowId xmlns:a16="http://schemas.microsoft.com/office/drawing/2014/main" val="10000"/>
                      </a:ext>
                    </a:extLst>
                  </a:tr>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3226" r="-542553"/>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3438" t="-103226" r="-298438"/>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6190" t="-103226" r="-203175"/>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1875" t="-103226" r="-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1875" t="-103226"/>
                          </a:stretch>
                        </a:blipFill>
                      </a:tcPr>
                    </a:tc>
                    <a:extLst>
                      <a:ext uri="{0D108BD9-81ED-4DB2-BD59-A6C34878D82A}">
                        <a16:rowId xmlns:a16="http://schemas.microsoft.com/office/drawing/2014/main" val="10001"/>
                      </a:ext>
                    </a:extLst>
                  </a:tr>
                </a:tbl>
              </a:graphicData>
            </a:graphic>
          </p:graphicFrame>
        </mc:Fallback>
      </mc:AlternateContent>
      <p:sp>
        <p:nvSpPr>
          <p:cNvPr id="6" name="コンテンツ プレースホルダー 5">
            <a:extLst>
              <a:ext uri="{FF2B5EF4-FFF2-40B4-BE49-F238E27FC236}">
                <a16:creationId xmlns:a16="http://schemas.microsoft.com/office/drawing/2014/main" id="{F6697399-17A9-B848-B0B8-DBE23287D917}"/>
              </a:ext>
            </a:extLst>
          </p:cNvPr>
          <p:cNvSpPr>
            <a:spLocks noGrp="1"/>
          </p:cNvSpPr>
          <p:nvPr>
            <p:ph idx="1"/>
          </p:nvPr>
        </p:nvSpPr>
        <p:spPr/>
        <p:txBody>
          <a:bodyPr/>
          <a:lstStyle/>
          <a:p>
            <a:endParaRPr lang="ja-JP" altLang="en-US"/>
          </a:p>
        </p:txBody>
      </p:sp>
      <p:sp>
        <p:nvSpPr>
          <p:cNvPr id="13" name="コンテンツ プレースホルダー 2">
            <a:extLst>
              <a:ext uri="{FF2B5EF4-FFF2-40B4-BE49-F238E27FC236}">
                <a16:creationId xmlns:a16="http://schemas.microsoft.com/office/drawing/2014/main" id="{E0DDE6B1-EA5C-F741-A227-EDCDFCADA9ED}"/>
              </a:ext>
            </a:extLst>
          </p:cNvPr>
          <p:cNvSpPr txBox="1">
            <a:spLocks/>
          </p:cNvSpPr>
          <p:nvPr/>
        </p:nvSpPr>
        <p:spPr>
          <a:xfrm>
            <a:off x="1693573" y="1265383"/>
            <a:ext cx="5850821" cy="482931"/>
          </a:xfrm>
          <a:solidFill>
            <a:schemeClr val="accent6">
              <a:lumMod val="20000"/>
              <a:lumOff val="80000"/>
            </a:schemeClr>
          </a:solidFill>
        </p:spPr>
        <p:txBody>
          <a:bodyPr>
            <a:normAutofit fontScale="92500" lnSpcReduction="20000"/>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lang="ja-JP" altLang="en-US" sz="1800" kern="0">
                <a:latin typeface="メイリオ" panose="020B0604030504040204" pitchFamily="50" charset="-128"/>
                <a:ea typeface="メイリオ" panose="020B0604030504040204" pitchFamily="50" charset="-128"/>
              </a:rPr>
              <a:t>確率変数の期待値とは、確率変数がとる値と、その値をとる確率の積を全て足し合わせたものである。　</a:t>
            </a:r>
            <a:endParaRPr kumimoji="1" lang="ja-JP" altLang="en-US" sz="18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375719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p:sp>
        <p:nvSpPr>
          <p:cNvPr id="8" name="正方形/長方形 7">
            <a:extLst>
              <a:ext uri="{FF2B5EF4-FFF2-40B4-BE49-F238E27FC236}">
                <a16:creationId xmlns:a16="http://schemas.microsoft.com/office/drawing/2014/main" id="{E5ADE90A-9865-4559-9186-5D0D6871AC36}"/>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FBC48038-F708-42B4-B250-0EB0EBFE78FC}"/>
              </a:ext>
            </a:extLst>
          </p:cNvPr>
          <p:cNvSpPr txBox="1">
            <a:spLocks/>
          </p:cNvSpPr>
          <p:nvPr/>
        </p:nvSpPr>
        <p:spPr>
          <a:xfrm>
            <a:off x="1889578" y="992440"/>
            <a:ext cx="1532060" cy="33850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確率変数の期待値</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009D5911-52CD-4F85-A987-4B7112085C19}"/>
                  </a:ext>
                </a:extLst>
              </p:cNvPr>
              <p:cNvGraphicFramePr>
                <a:graphicFrameLocks noGrp="1"/>
              </p:cNvGraphicFramePr>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𝑋</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𝑃</m:t>
                                </m:r>
                                <m:r>
                                  <a:rPr kumimoji="1" lang="en-US" altLang="ja-JP" sz="1500" dirty="0" smtClean="0">
                                    <a:latin typeface="Cambria Math" panose="02040503050406030204" pitchFamily="18" charset="0"/>
                                  </a:rPr>
                                  <m:t>(</m:t>
                                </m:r>
                                <m:r>
                                  <a:rPr kumimoji="1" lang="en-US" altLang="ja-JP" sz="1500" dirty="0" smtClean="0">
                                    <a:latin typeface="Cambria Math" panose="02040503050406030204" pitchFamily="18" charset="0"/>
                                  </a:rPr>
                                  <m:t>𝑋</m:t>
                                </m:r>
                                <m:r>
                                  <a:rPr kumimoji="1" lang="en-US" altLang="ja-JP" sz="1500" dirty="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2" name="表 11">
                <a:extLst>
                  <a:ext uri="{FF2B5EF4-FFF2-40B4-BE49-F238E27FC236}">
                    <a16:creationId xmlns:a16="http://schemas.microsoft.com/office/drawing/2014/main" id="{009D5911-52CD-4F85-A987-4B7112085C19}"/>
                  </a:ext>
                </a:extLst>
              </p:cNvPr>
              <p:cNvGraphicFramePr>
                <a:graphicFrameLocks noGrp="1"/>
              </p:cNvGraphicFramePr>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226" r="-542553" b="-100000"/>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3438" t="-3226" r="-298438"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6190" t="-3226" r="-203175"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1875" t="-3226" r="-100000" b="-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1875" t="-3226" b="-100000"/>
                          </a:stretch>
                        </a:blipFill>
                      </a:tcPr>
                    </a:tc>
                    <a:extLst>
                      <a:ext uri="{0D108BD9-81ED-4DB2-BD59-A6C34878D82A}">
                        <a16:rowId xmlns:a16="http://schemas.microsoft.com/office/drawing/2014/main" val="10000"/>
                      </a:ext>
                    </a:extLst>
                  </a:tr>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3226" r="-542553"/>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3438" t="-103226" r="-298438"/>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6190" t="-103226" r="-203175"/>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1875" t="-103226" r="-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1875" t="-103226"/>
                          </a:stretch>
                        </a:blipFill>
                      </a:tcPr>
                    </a:tc>
                    <a:extLst>
                      <a:ext uri="{0D108BD9-81ED-4DB2-BD59-A6C34878D82A}">
                        <a16:rowId xmlns:a16="http://schemas.microsoft.com/office/drawing/2014/main" val="10001"/>
                      </a:ext>
                    </a:extLst>
                  </a:tr>
                </a:tbl>
              </a:graphicData>
            </a:graphic>
          </p:graphicFrame>
        </mc:Fallback>
      </mc:AlternateContent>
      <p:sp>
        <p:nvSpPr>
          <p:cNvPr id="6" name="コンテンツ プレースホルダー 5">
            <a:extLst>
              <a:ext uri="{FF2B5EF4-FFF2-40B4-BE49-F238E27FC236}">
                <a16:creationId xmlns:a16="http://schemas.microsoft.com/office/drawing/2014/main" id="{F6697399-17A9-B848-B0B8-DBE23287D917}"/>
              </a:ext>
            </a:extLst>
          </p:cNvPr>
          <p:cNvSpPr>
            <a:spLocks noGrp="1"/>
          </p:cNvSpPr>
          <p:nvPr>
            <p:ph idx="1"/>
          </p:nvPr>
        </p:nvSpPr>
        <p:spPr/>
        <p:txBody>
          <a:bodyPr/>
          <a:lstStyle/>
          <a:p>
            <a:endParaRPr lang="ja-JP" altLang="en-US"/>
          </a:p>
        </p:txBody>
      </p:sp>
      <p:sp>
        <p:nvSpPr>
          <p:cNvPr id="13" name="コンテンツ プレースホルダー 2">
            <a:extLst>
              <a:ext uri="{FF2B5EF4-FFF2-40B4-BE49-F238E27FC236}">
                <a16:creationId xmlns:a16="http://schemas.microsoft.com/office/drawing/2014/main" id="{E0DDE6B1-EA5C-F741-A227-EDCDFCADA9ED}"/>
              </a:ext>
            </a:extLst>
          </p:cNvPr>
          <p:cNvSpPr txBox="1">
            <a:spLocks/>
          </p:cNvSpPr>
          <p:nvPr/>
        </p:nvSpPr>
        <p:spPr>
          <a:xfrm>
            <a:off x="1693573" y="1265383"/>
            <a:ext cx="5850821" cy="482931"/>
          </a:xfrm>
          <a:solidFill>
            <a:schemeClr val="accent6">
              <a:lumMod val="20000"/>
              <a:lumOff val="80000"/>
            </a:schemeClr>
          </a:solidFill>
        </p:spPr>
        <p:txBody>
          <a:bodyPr>
            <a:normAutofit fontScale="92500" lnSpcReduction="20000"/>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lang="ja-JP" altLang="en-US" sz="1800" kern="0">
                <a:latin typeface="メイリオ" panose="020B0604030504040204" pitchFamily="50" charset="-128"/>
                <a:ea typeface="メイリオ" panose="020B0604030504040204" pitchFamily="50" charset="-128"/>
              </a:rPr>
              <a:t>確率変数の期待値とは、確率変数がとる値と、その値をとる確率の積を全て足し合わせたものである。　</a:t>
            </a:r>
            <a:endParaRPr kumimoji="1" lang="ja-JP" altLang="en-US" sz="1800" kern="0" dirty="0">
              <a:latin typeface="メイリオ" panose="020B0604030504040204" pitchFamily="50" charset="-128"/>
              <a:ea typeface="メイリオ" panose="020B0604030504040204" pitchFamily="50" charset="-128"/>
            </a:endParaRPr>
          </a:p>
        </p:txBody>
      </p:sp>
      <p:sp>
        <p:nvSpPr>
          <p:cNvPr id="3" name="円/楕円 2">
            <a:extLst>
              <a:ext uri="{FF2B5EF4-FFF2-40B4-BE49-F238E27FC236}">
                <a16:creationId xmlns:a16="http://schemas.microsoft.com/office/drawing/2014/main" id="{4B10EFE9-3214-A440-BC17-4A3F56E3386C}"/>
              </a:ext>
            </a:extLst>
          </p:cNvPr>
          <p:cNvSpPr/>
          <p:nvPr/>
        </p:nvSpPr>
        <p:spPr bwMode="auto">
          <a:xfrm>
            <a:off x="3421638" y="2027449"/>
            <a:ext cx="312162" cy="315701"/>
          </a:xfrm>
          <a:prstGeom prst="ellipse">
            <a:avLst/>
          </a:prstGeom>
          <a:solidFill>
            <a:srgbClr val="FF0000">
              <a:alpha val="16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 name="円/楕円 10">
            <a:extLst>
              <a:ext uri="{FF2B5EF4-FFF2-40B4-BE49-F238E27FC236}">
                <a16:creationId xmlns:a16="http://schemas.microsoft.com/office/drawing/2014/main" id="{92966E92-30B5-9E4F-B1E1-0694AE26840E}"/>
              </a:ext>
            </a:extLst>
          </p:cNvPr>
          <p:cNvSpPr/>
          <p:nvPr/>
        </p:nvSpPr>
        <p:spPr bwMode="auto">
          <a:xfrm>
            <a:off x="4218158" y="2027449"/>
            <a:ext cx="312162" cy="315701"/>
          </a:xfrm>
          <a:prstGeom prst="ellipse">
            <a:avLst/>
          </a:prstGeom>
          <a:solidFill>
            <a:srgbClr val="FF0000">
              <a:alpha val="16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円/楕円 13">
            <a:extLst>
              <a:ext uri="{FF2B5EF4-FFF2-40B4-BE49-F238E27FC236}">
                <a16:creationId xmlns:a16="http://schemas.microsoft.com/office/drawing/2014/main" id="{855D0155-52F1-324C-97F7-90C85575EDCA}"/>
              </a:ext>
            </a:extLst>
          </p:cNvPr>
          <p:cNvSpPr/>
          <p:nvPr/>
        </p:nvSpPr>
        <p:spPr bwMode="auto">
          <a:xfrm>
            <a:off x="5791200" y="2027449"/>
            <a:ext cx="312162" cy="315701"/>
          </a:xfrm>
          <a:prstGeom prst="ellipse">
            <a:avLst/>
          </a:prstGeom>
          <a:solidFill>
            <a:srgbClr val="FF0000">
              <a:alpha val="16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 name="テキスト ボックス 4">
            <a:extLst>
              <a:ext uri="{FF2B5EF4-FFF2-40B4-BE49-F238E27FC236}">
                <a16:creationId xmlns:a16="http://schemas.microsoft.com/office/drawing/2014/main" id="{DF3EF67A-80CE-9A49-BB16-0A95B80E28F2}"/>
              </a:ext>
            </a:extLst>
          </p:cNvPr>
          <p:cNvSpPr txBox="1"/>
          <p:nvPr/>
        </p:nvSpPr>
        <p:spPr>
          <a:xfrm>
            <a:off x="1584611" y="3583306"/>
            <a:ext cx="1826141" cy="338554"/>
          </a:xfrm>
          <a:prstGeom prst="rect">
            <a:avLst/>
          </a:prstGeom>
          <a:noFill/>
        </p:spPr>
        <p:txBody>
          <a:bodyPr wrap="none" rtlCol="0">
            <a:spAutoFit/>
          </a:bodyPr>
          <a:lstStyle/>
          <a:p>
            <a:r>
              <a:rPr lang="ja-JP" altLang="en-US" sz="1600" kern="0">
                <a:latin typeface="メイリオ" panose="020B0604030504040204" pitchFamily="50" charset="-128"/>
                <a:ea typeface="メイリオ" panose="020B0604030504040204" pitchFamily="50" charset="-128"/>
              </a:rPr>
              <a:t>確率変数がとる値</a:t>
            </a:r>
            <a:endParaRPr kumimoji="1" lang="ja-JP" altLang="en-US" sz="1600"/>
          </a:p>
        </p:txBody>
      </p:sp>
      <p:cxnSp>
        <p:nvCxnSpPr>
          <p:cNvPr id="9" name="直線矢印コネクタ 8">
            <a:extLst>
              <a:ext uri="{FF2B5EF4-FFF2-40B4-BE49-F238E27FC236}">
                <a16:creationId xmlns:a16="http://schemas.microsoft.com/office/drawing/2014/main" id="{F36227B3-A7CC-4648-B040-ECF50B8C8116}"/>
              </a:ext>
            </a:extLst>
          </p:cNvPr>
          <p:cNvCxnSpPr/>
          <p:nvPr/>
        </p:nvCxnSpPr>
        <p:spPr bwMode="auto">
          <a:xfrm flipV="1">
            <a:off x="2514600" y="2399589"/>
            <a:ext cx="907038" cy="10516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直線矢印コネクタ 14">
            <a:extLst>
              <a:ext uri="{FF2B5EF4-FFF2-40B4-BE49-F238E27FC236}">
                <a16:creationId xmlns:a16="http://schemas.microsoft.com/office/drawing/2014/main" id="{4190C713-A7D8-5041-B2E5-04577F1B3C2B}"/>
              </a:ext>
            </a:extLst>
          </p:cNvPr>
          <p:cNvCxnSpPr>
            <a:cxnSpLocks/>
          </p:cNvCxnSpPr>
          <p:nvPr/>
        </p:nvCxnSpPr>
        <p:spPr bwMode="auto">
          <a:xfrm flipV="1">
            <a:off x="2514600" y="2313835"/>
            <a:ext cx="1703558" cy="113742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線矢印コネクタ 17">
            <a:extLst>
              <a:ext uri="{FF2B5EF4-FFF2-40B4-BE49-F238E27FC236}">
                <a16:creationId xmlns:a16="http://schemas.microsoft.com/office/drawing/2014/main" id="{9F92DE47-C122-5242-8D8C-0D04CECC73C2}"/>
              </a:ext>
            </a:extLst>
          </p:cNvPr>
          <p:cNvCxnSpPr>
            <a:cxnSpLocks/>
          </p:cNvCxnSpPr>
          <p:nvPr/>
        </p:nvCxnSpPr>
        <p:spPr bwMode="auto">
          <a:xfrm flipV="1">
            <a:off x="2514600" y="2231639"/>
            <a:ext cx="3218650" cy="12196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357649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p:sp>
        <p:nvSpPr>
          <p:cNvPr id="8" name="正方形/長方形 7">
            <a:extLst>
              <a:ext uri="{FF2B5EF4-FFF2-40B4-BE49-F238E27FC236}">
                <a16:creationId xmlns:a16="http://schemas.microsoft.com/office/drawing/2014/main" id="{E5ADE90A-9865-4559-9186-5D0D6871AC36}"/>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FBC48038-F708-42B4-B250-0EB0EBFE78FC}"/>
              </a:ext>
            </a:extLst>
          </p:cNvPr>
          <p:cNvSpPr txBox="1">
            <a:spLocks/>
          </p:cNvSpPr>
          <p:nvPr/>
        </p:nvSpPr>
        <p:spPr>
          <a:xfrm>
            <a:off x="1889578" y="992440"/>
            <a:ext cx="1532060" cy="33850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確率変数の期待値</a:t>
            </a:r>
            <a:endParaRPr lang="en-US" altLang="ja-JP" sz="1350" b="1" dirty="0">
              <a:latin typeface="Meiryo" charset="-128"/>
              <a:ea typeface="Meiryo" charset="-128"/>
              <a:cs typeface="Meiryo" charset="-128"/>
            </a:endParaRPr>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009D5911-52CD-4F85-A987-4B7112085C19}"/>
                  </a:ext>
                </a:extLst>
              </p:cNvPr>
              <p:cNvGraphicFramePr>
                <a:graphicFrameLocks noGrp="1"/>
              </p:cNvGraphicFramePr>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𝑋</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𝑃</m:t>
                                </m:r>
                                <m:r>
                                  <a:rPr kumimoji="1" lang="en-US" altLang="ja-JP" sz="1500" dirty="0" smtClean="0">
                                    <a:latin typeface="Cambria Math" panose="02040503050406030204" pitchFamily="18" charset="0"/>
                                  </a:rPr>
                                  <m:t>(</m:t>
                                </m:r>
                                <m:r>
                                  <a:rPr kumimoji="1" lang="en-US" altLang="ja-JP" sz="1500" dirty="0" smtClean="0">
                                    <a:latin typeface="Cambria Math" panose="02040503050406030204" pitchFamily="18" charset="0"/>
                                  </a:rPr>
                                  <m:t>𝑋</m:t>
                                </m:r>
                                <m:r>
                                  <a:rPr kumimoji="1" lang="en-US" altLang="ja-JP" sz="1500" dirty="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2" name="表 11">
                <a:extLst>
                  <a:ext uri="{FF2B5EF4-FFF2-40B4-BE49-F238E27FC236}">
                    <a16:creationId xmlns:a16="http://schemas.microsoft.com/office/drawing/2014/main" id="{009D5911-52CD-4F85-A987-4B7112085C19}"/>
                  </a:ext>
                </a:extLst>
              </p:cNvPr>
              <p:cNvGraphicFramePr>
                <a:graphicFrameLocks noGrp="1"/>
              </p:cNvGraphicFramePr>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226" r="-542553" b="-100000"/>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3438" t="-3226" r="-298438"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6190" t="-3226" r="-203175"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1875" t="-3226" r="-100000" b="-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1875" t="-3226" b="-100000"/>
                          </a:stretch>
                        </a:blipFill>
                      </a:tcPr>
                    </a:tc>
                    <a:extLst>
                      <a:ext uri="{0D108BD9-81ED-4DB2-BD59-A6C34878D82A}">
                        <a16:rowId xmlns:a16="http://schemas.microsoft.com/office/drawing/2014/main" val="10000"/>
                      </a:ext>
                    </a:extLst>
                  </a:tr>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3226" r="-542553"/>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3438" t="-103226" r="-298438"/>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6190" t="-103226" r="-203175"/>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1875" t="-103226" r="-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1875" t="-103226"/>
                          </a:stretch>
                        </a:blipFill>
                      </a:tcPr>
                    </a:tc>
                    <a:extLst>
                      <a:ext uri="{0D108BD9-81ED-4DB2-BD59-A6C34878D82A}">
                        <a16:rowId xmlns:a16="http://schemas.microsoft.com/office/drawing/2014/main" val="10001"/>
                      </a:ext>
                    </a:extLst>
                  </a:tr>
                </a:tbl>
              </a:graphicData>
            </a:graphic>
          </p:graphicFrame>
        </mc:Fallback>
      </mc:AlternateContent>
      <p:sp>
        <p:nvSpPr>
          <p:cNvPr id="6" name="コンテンツ プレースホルダー 5">
            <a:extLst>
              <a:ext uri="{FF2B5EF4-FFF2-40B4-BE49-F238E27FC236}">
                <a16:creationId xmlns:a16="http://schemas.microsoft.com/office/drawing/2014/main" id="{F6697399-17A9-B848-B0B8-DBE23287D917}"/>
              </a:ext>
            </a:extLst>
          </p:cNvPr>
          <p:cNvSpPr>
            <a:spLocks noGrp="1"/>
          </p:cNvSpPr>
          <p:nvPr>
            <p:ph idx="1"/>
          </p:nvPr>
        </p:nvSpPr>
        <p:spPr/>
        <p:txBody>
          <a:bodyPr/>
          <a:lstStyle/>
          <a:p>
            <a:endParaRPr lang="ja-JP" altLang="en-US"/>
          </a:p>
        </p:txBody>
      </p:sp>
      <p:sp>
        <p:nvSpPr>
          <p:cNvPr id="13" name="コンテンツ プレースホルダー 2">
            <a:extLst>
              <a:ext uri="{FF2B5EF4-FFF2-40B4-BE49-F238E27FC236}">
                <a16:creationId xmlns:a16="http://schemas.microsoft.com/office/drawing/2014/main" id="{E0DDE6B1-EA5C-F741-A227-EDCDFCADA9ED}"/>
              </a:ext>
            </a:extLst>
          </p:cNvPr>
          <p:cNvSpPr txBox="1">
            <a:spLocks/>
          </p:cNvSpPr>
          <p:nvPr/>
        </p:nvSpPr>
        <p:spPr>
          <a:xfrm>
            <a:off x="1693573" y="1265383"/>
            <a:ext cx="5850821" cy="482931"/>
          </a:xfrm>
          <a:solidFill>
            <a:schemeClr val="accent6">
              <a:lumMod val="20000"/>
              <a:lumOff val="80000"/>
            </a:schemeClr>
          </a:solidFill>
        </p:spPr>
        <p:txBody>
          <a:bodyPr>
            <a:normAutofit fontScale="92500" lnSpcReduction="20000"/>
          </a:bodyPr>
          <a:lstStyle>
            <a:lvl1pPr marL="272654" indent="-272654" algn="l" rtl="0" eaLnBrk="0" fontAlgn="base" hangingPunct="0">
              <a:lnSpc>
                <a:spcPct val="90000"/>
              </a:lnSpc>
              <a:spcBef>
                <a:spcPct val="30000"/>
              </a:spcBef>
              <a:spcAft>
                <a:spcPct val="0"/>
              </a:spcAft>
              <a:buClr>
                <a:srgbClr val="1F4649"/>
              </a:buClr>
              <a:buFont typeface="Wingdings 3" pitchFamily="18" charset="2"/>
              <a:buChar char="q"/>
              <a:defRPr>
                <a:solidFill>
                  <a:schemeClr val="tx1"/>
                </a:solidFill>
                <a:latin typeface="+mn-lt"/>
                <a:ea typeface="+mn-ea"/>
                <a:cs typeface="+mn-cs"/>
              </a:defRPr>
            </a:lvl1pPr>
            <a:lvl2pPr marL="616744" indent="-209550" algn="l" rtl="0" eaLnBrk="0" fontAlgn="base" hangingPunct="0">
              <a:lnSpc>
                <a:spcPct val="90000"/>
              </a:lnSpc>
              <a:spcBef>
                <a:spcPct val="30000"/>
              </a:spcBef>
              <a:spcAft>
                <a:spcPct val="0"/>
              </a:spcAft>
              <a:buClr>
                <a:srgbClr val="1F4649"/>
              </a:buClr>
              <a:buFont typeface="Arial" charset="0"/>
              <a:buChar char="–"/>
              <a:defRPr sz="1200">
                <a:solidFill>
                  <a:schemeClr val="tx1"/>
                </a:solidFill>
                <a:latin typeface="+mn-lt"/>
                <a:ea typeface="+mn-ea"/>
              </a:defRPr>
            </a:lvl2pPr>
            <a:lvl3pPr marL="922735" indent="-171450" algn="l" rtl="0" eaLnBrk="0" fontAlgn="base" hangingPunct="0">
              <a:lnSpc>
                <a:spcPct val="90000"/>
              </a:lnSpc>
              <a:spcBef>
                <a:spcPct val="30000"/>
              </a:spcBef>
              <a:spcAft>
                <a:spcPct val="0"/>
              </a:spcAft>
              <a:buClr>
                <a:srgbClr val="1F4649"/>
              </a:buClr>
              <a:buFont typeface="Wingdings" pitchFamily="2" charset="2"/>
              <a:buChar char="ü"/>
              <a:defRPr sz="1050">
                <a:solidFill>
                  <a:schemeClr val="tx1"/>
                </a:solidFill>
                <a:latin typeface="+mn-lt"/>
                <a:ea typeface="+mn-ea"/>
              </a:defRPr>
            </a:lvl3pPr>
            <a:lvl4pPr marL="1228725" indent="-171450" algn="l" rtl="0" eaLnBrk="0" fontAlgn="base" hangingPunct="0">
              <a:lnSpc>
                <a:spcPct val="90000"/>
              </a:lnSpc>
              <a:spcBef>
                <a:spcPct val="30000"/>
              </a:spcBef>
              <a:spcAft>
                <a:spcPct val="0"/>
              </a:spcAft>
              <a:buClr>
                <a:srgbClr val="1F4649"/>
              </a:buClr>
              <a:buFont typeface="Wingdings 2" pitchFamily="18" charset="2"/>
              <a:buChar char=""/>
              <a:defRPr sz="900">
                <a:solidFill>
                  <a:schemeClr val="tx1"/>
                </a:solidFill>
                <a:latin typeface="+mn-lt"/>
                <a:ea typeface="+mn-ea"/>
              </a:defRPr>
            </a:lvl4pPr>
            <a:lvl5pPr marL="1506141" indent="-142875" algn="l" rtl="0" eaLnBrk="0" fontAlgn="base" hangingPunct="0">
              <a:lnSpc>
                <a:spcPct val="90000"/>
              </a:lnSpc>
              <a:spcBef>
                <a:spcPct val="30000"/>
              </a:spcBef>
              <a:spcAft>
                <a:spcPct val="0"/>
              </a:spcAft>
              <a:buClr>
                <a:srgbClr val="CC0000"/>
              </a:buClr>
              <a:buChar char="•"/>
              <a:defRPr sz="900">
                <a:solidFill>
                  <a:schemeClr val="tx1"/>
                </a:solidFill>
                <a:latin typeface="+mn-lt"/>
                <a:ea typeface="+mn-ea"/>
              </a:defRPr>
            </a:lvl5pPr>
            <a:lvl6pPr marL="18490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6pPr>
            <a:lvl7pPr marL="21919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7pPr>
            <a:lvl8pPr marL="25348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8pPr>
            <a:lvl9pPr marL="2877741" indent="-142875" algn="l" rtl="0" fontAlgn="base">
              <a:lnSpc>
                <a:spcPct val="90000"/>
              </a:lnSpc>
              <a:spcBef>
                <a:spcPct val="30000"/>
              </a:spcBef>
              <a:spcAft>
                <a:spcPct val="0"/>
              </a:spcAft>
              <a:buClr>
                <a:srgbClr val="CC0000"/>
              </a:buClr>
              <a:buChar char="•"/>
              <a:defRPr sz="900">
                <a:solidFill>
                  <a:schemeClr val="tx1"/>
                </a:solidFill>
                <a:latin typeface="+mn-lt"/>
                <a:ea typeface="+mn-ea"/>
              </a:defRPr>
            </a:lvl9pPr>
          </a:lstStyle>
          <a:p>
            <a:pPr marL="0" indent="0">
              <a:buFont typeface="Wingdings 3" pitchFamily="18" charset="2"/>
              <a:buNone/>
            </a:pPr>
            <a:r>
              <a:rPr lang="ja-JP" altLang="en-US" sz="1800" kern="0">
                <a:latin typeface="メイリオ" panose="020B0604030504040204" pitchFamily="50" charset="-128"/>
                <a:ea typeface="メイリオ" panose="020B0604030504040204" pitchFamily="50" charset="-128"/>
              </a:rPr>
              <a:t>確率変数の期待値とは、確率変数がとる値と、その値をとる確率の積を全て足し合わせたものである。　</a:t>
            </a:r>
            <a:endParaRPr kumimoji="1" lang="ja-JP" altLang="en-US" sz="1800" kern="0" dirty="0">
              <a:latin typeface="メイリオ" panose="020B0604030504040204" pitchFamily="50" charset="-128"/>
              <a:ea typeface="メイリオ" panose="020B0604030504040204" pitchFamily="50" charset="-128"/>
            </a:endParaRPr>
          </a:p>
        </p:txBody>
      </p:sp>
      <p:sp>
        <p:nvSpPr>
          <p:cNvPr id="3" name="円/楕円 2">
            <a:extLst>
              <a:ext uri="{FF2B5EF4-FFF2-40B4-BE49-F238E27FC236}">
                <a16:creationId xmlns:a16="http://schemas.microsoft.com/office/drawing/2014/main" id="{4B10EFE9-3214-A440-BC17-4A3F56E3386C}"/>
              </a:ext>
            </a:extLst>
          </p:cNvPr>
          <p:cNvSpPr/>
          <p:nvPr/>
        </p:nvSpPr>
        <p:spPr bwMode="auto">
          <a:xfrm>
            <a:off x="3352800" y="2408449"/>
            <a:ext cx="312162" cy="315701"/>
          </a:xfrm>
          <a:prstGeom prst="ellipse">
            <a:avLst/>
          </a:prstGeom>
          <a:solidFill>
            <a:srgbClr val="FF0000">
              <a:alpha val="16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1" name="円/楕円 10">
            <a:extLst>
              <a:ext uri="{FF2B5EF4-FFF2-40B4-BE49-F238E27FC236}">
                <a16:creationId xmlns:a16="http://schemas.microsoft.com/office/drawing/2014/main" id="{92966E92-30B5-9E4F-B1E1-0694AE26840E}"/>
              </a:ext>
            </a:extLst>
          </p:cNvPr>
          <p:cNvSpPr/>
          <p:nvPr/>
        </p:nvSpPr>
        <p:spPr bwMode="auto">
          <a:xfrm>
            <a:off x="4218158" y="2408449"/>
            <a:ext cx="312162" cy="315701"/>
          </a:xfrm>
          <a:prstGeom prst="ellipse">
            <a:avLst/>
          </a:prstGeom>
          <a:solidFill>
            <a:srgbClr val="FF0000">
              <a:alpha val="16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14" name="円/楕円 13">
            <a:extLst>
              <a:ext uri="{FF2B5EF4-FFF2-40B4-BE49-F238E27FC236}">
                <a16:creationId xmlns:a16="http://schemas.microsoft.com/office/drawing/2014/main" id="{855D0155-52F1-324C-97F7-90C85575EDCA}"/>
              </a:ext>
            </a:extLst>
          </p:cNvPr>
          <p:cNvSpPr/>
          <p:nvPr/>
        </p:nvSpPr>
        <p:spPr bwMode="auto">
          <a:xfrm>
            <a:off x="5791200" y="2419350"/>
            <a:ext cx="312162" cy="315701"/>
          </a:xfrm>
          <a:prstGeom prst="ellipse">
            <a:avLst/>
          </a:prstGeom>
          <a:solidFill>
            <a:srgbClr val="FF0000">
              <a:alpha val="16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5" name="テキスト ボックス 4">
            <a:extLst>
              <a:ext uri="{FF2B5EF4-FFF2-40B4-BE49-F238E27FC236}">
                <a16:creationId xmlns:a16="http://schemas.microsoft.com/office/drawing/2014/main" id="{DF3EF67A-80CE-9A49-BB16-0A95B80E28F2}"/>
              </a:ext>
            </a:extLst>
          </p:cNvPr>
          <p:cNvSpPr txBox="1"/>
          <p:nvPr/>
        </p:nvSpPr>
        <p:spPr>
          <a:xfrm>
            <a:off x="1584611" y="3583306"/>
            <a:ext cx="1826141" cy="338554"/>
          </a:xfrm>
          <a:prstGeom prst="rect">
            <a:avLst/>
          </a:prstGeom>
          <a:noFill/>
        </p:spPr>
        <p:txBody>
          <a:bodyPr wrap="none" rtlCol="0">
            <a:spAutoFit/>
          </a:bodyPr>
          <a:lstStyle/>
          <a:p>
            <a:r>
              <a:rPr lang="ja-JP" altLang="en-US" sz="1600" kern="0">
                <a:latin typeface="メイリオ" panose="020B0604030504040204" pitchFamily="50" charset="-128"/>
                <a:ea typeface="メイリオ" panose="020B0604030504040204" pitchFamily="50" charset="-128"/>
              </a:rPr>
              <a:t>その値をとる確率</a:t>
            </a:r>
            <a:endParaRPr kumimoji="1" lang="ja-JP" altLang="en-US" sz="1600"/>
          </a:p>
        </p:txBody>
      </p:sp>
      <p:cxnSp>
        <p:nvCxnSpPr>
          <p:cNvPr id="9" name="直線矢印コネクタ 8">
            <a:extLst>
              <a:ext uri="{FF2B5EF4-FFF2-40B4-BE49-F238E27FC236}">
                <a16:creationId xmlns:a16="http://schemas.microsoft.com/office/drawing/2014/main" id="{F36227B3-A7CC-4648-B040-ECF50B8C8116}"/>
              </a:ext>
            </a:extLst>
          </p:cNvPr>
          <p:cNvCxnSpPr>
            <a:cxnSpLocks/>
          </p:cNvCxnSpPr>
          <p:nvPr/>
        </p:nvCxnSpPr>
        <p:spPr bwMode="auto">
          <a:xfrm flipV="1">
            <a:off x="2514600" y="2724150"/>
            <a:ext cx="838200" cy="7271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直線矢印コネクタ 14">
            <a:extLst>
              <a:ext uri="{FF2B5EF4-FFF2-40B4-BE49-F238E27FC236}">
                <a16:creationId xmlns:a16="http://schemas.microsoft.com/office/drawing/2014/main" id="{4190C713-A7D8-5041-B2E5-04577F1B3C2B}"/>
              </a:ext>
            </a:extLst>
          </p:cNvPr>
          <p:cNvCxnSpPr>
            <a:cxnSpLocks/>
          </p:cNvCxnSpPr>
          <p:nvPr/>
        </p:nvCxnSpPr>
        <p:spPr bwMode="auto">
          <a:xfrm flipV="1">
            <a:off x="2514600" y="2571750"/>
            <a:ext cx="1703558" cy="8795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線矢印コネクタ 17">
            <a:extLst>
              <a:ext uri="{FF2B5EF4-FFF2-40B4-BE49-F238E27FC236}">
                <a16:creationId xmlns:a16="http://schemas.microsoft.com/office/drawing/2014/main" id="{9F92DE47-C122-5242-8D8C-0D04CECC73C2}"/>
              </a:ext>
            </a:extLst>
          </p:cNvPr>
          <p:cNvCxnSpPr>
            <a:cxnSpLocks/>
          </p:cNvCxnSpPr>
          <p:nvPr/>
        </p:nvCxnSpPr>
        <p:spPr bwMode="auto">
          <a:xfrm flipV="1">
            <a:off x="2514600" y="2571750"/>
            <a:ext cx="3200400" cy="8795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456157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mc:AlternateContent xmlns:mc="http://schemas.openxmlformats.org/markup-compatibility/2006" xmlns:a14="http://schemas.microsoft.com/office/drawing/2010/main">
        <mc:Choice Requires="a14">
          <p:sp>
            <p:nvSpPr>
              <p:cNvPr id="9" name="正方形/長方形 8"/>
              <p:cNvSpPr/>
              <p:nvPr/>
            </p:nvSpPr>
            <p:spPr>
              <a:xfrm>
                <a:off x="3668291" y="3110984"/>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668291" y="3110984"/>
                <a:ext cx="2249142" cy="790024"/>
              </a:xfrm>
              <a:prstGeom prst="rect">
                <a:avLst/>
              </a:prstGeom>
              <a:blipFill>
                <a:blip r:embed="rId3"/>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E5ADE90A-9865-4559-9186-5D0D6871AC36}"/>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FBC48038-F708-42B4-B250-0EB0EBFE78FC}"/>
              </a:ext>
            </a:extLst>
          </p:cNvPr>
          <p:cNvSpPr txBox="1">
            <a:spLocks/>
          </p:cNvSpPr>
          <p:nvPr/>
        </p:nvSpPr>
        <p:spPr>
          <a:xfrm>
            <a:off x="1889578" y="992440"/>
            <a:ext cx="1532060" cy="33850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確率変数の期待値</a:t>
            </a:r>
            <a:endParaRPr lang="en-US" altLang="ja-JP" sz="1350" b="1" dirty="0">
              <a:latin typeface="Meiryo" charset="-128"/>
              <a:ea typeface="Meiryo" charset="-128"/>
              <a:cs typeface="Meiryo" charset="-128"/>
            </a:endParaRPr>
          </a:p>
        </p:txBody>
      </p:sp>
      <p:sp>
        <p:nvSpPr>
          <p:cNvPr id="3" name="コンテンツ プレースホルダー 2"/>
          <p:cNvSpPr>
            <a:spLocks noGrp="1"/>
          </p:cNvSpPr>
          <p:nvPr>
            <p:ph idx="1"/>
          </p:nvPr>
        </p:nvSpPr>
        <p:spPr>
          <a:xfrm>
            <a:off x="1693573" y="1265383"/>
            <a:ext cx="5850821" cy="482931"/>
          </a:xfrm>
          <a:solidFill>
            <a:schemeClr val="accent6">
              <a:lumMod val="20000"/>
              <a:lumOff val="80000"/>
            </a:schemeClr>
          </a:solidFill>
        </p:spPr>
        <p:txBody>
          <a:bodyPr>
            <a:normAutofit fontScale="92500" lnSpcReduction="20000"/>
          </a:bodyPr>
          <a:lstStyle/>
          <a:p>
            <a:pPr marL="0" indent="0">
              <a:buNone/>
            </a:pPr>
            <a:r>
              <a:rPr lang="ja-JP" altLang="en-US">
                <a:latin typeface="メイリオ" panose="020B0604030504040204" pitchFamily="50" charset="-128"/>
                <a:ea typeface="メイリオ" panose="020B0604030504040204" pitchFamily="50" charset="-128"/>
              </a:rPr>
              <a:t>確率変数の期待値とは、確率変数が</a:t>
            </a:r>
            <a:r>
              <a:rPr lang="ja-JP" altLang="en-US" dirty="0">
                <a:latin typeface="メイリオ" panose="020B0604030504040204" pitchFamily="50" charset="-128"/>
                <a:ea typeface="メイリオ" panose="020B0604030504040204" pitchFamily="50" charset="-128"/>
              </a:rPr>
              <a:t>とる値と、</a:t>
            </a:r>
            <a:r>
              <a:rPr lang="ja-JP" altLang="en-US">
                <a:latin typeface="メイリオ" panose="020B0604030504040204" pitchFamily="50" charset="-128"/>
                <a:ea typeface="メイリオ" panose="020B0604030504040204" pitchFamily="50" charset="-128"/>
              </a:rPr>
              <a:t>その値をとる確率</a:t>
            </a:r>
            <a:r>
              <a:rPr lang="ja-JP" altLang="en-US" dirty="0">
                <a:latin typeface="メイリオ" panose="020B0604030504040204" pitchFamily="50" charset="-128"/>
                <a:ea typeface="メイリオ" panose="020B0604030504040204" pitchFamily="50" charset="-128"/>
              </a:rPr>
              <a:t>の積を全て</a:t>
            </a:r>
            <a:r>
              <a:rPr lang="ja-JP" altLang="en-US">
                <a:latin typeface="メイリオ" panose="020B0604030504040204" pitchFamily="50" charset="-128"/>
                <a:ea typeface="メイリオ" panose="020B0604030504040204" pitchFamily="50" charset="-128"/>
              </a:rPr>
              <a:t>足し合わせたものである。　</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F3A81C66-8E4E-4E1C-9803-1C9E8803BB3E}"/>
              </a:ext>
            </a:extLst>
          </p:cNvPr>
          <p:cNvSpPr txBox="1"/>
          <p:nvPr/>
        </p:nvSpPr>
        <p:spPr>
          <a:xfrm>
            <a:off x="1795433" y="3439243"/>
            <a:ext cx="161582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期待値の定義式</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93B84801-E4AC-B345-B531-84E584A39518}"/>
              </a:ext>
            </a:extLst>
          </p:cNvPr>
          <p:cNvSpPr/>
          <p:nvPr/>
        </p:nvSpPr>
        <p:spPr bwMode="auto">
          <a:xfrm>
            <a:off x="3592220" y="3118825"/>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graphicFrame>
            <p:nvGraphicFramePr>
              <p:cNvPr id="14" name="表 13">
                <a:extLst>
                  <a:ext uri="{FF2B5EF4-FFF2-40B4-BE49-F238E27FC236}">
                    <a16:creationId xmlns:a16="http://schemas.microsoft.com/office/drawing/2014/main" id="{CD05099C-8947-104C-9383-BB0D95692FE1}"/>
                  </a:ext>
                </a:extLst>
              </p:cNvPr>
              <p:cNvGraphicFramePr>
                <a:graphicFrameLocks noGrp="1"/>
              </p:cNvGraphicFramePr>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𝑋</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𝑃</m:t>
                                </m:r>
                                <m:r>
                                  <a:rPr kumimoji="1" lang="en-US" altLang="ja-JP" sz="1500" dirty="0" smtClean="0">
                                    <a:latin typeface="Cambria Math" panose="02040503050406030204" pitchFamily="18" charset="0"/>
                                  </a:rPr>
                                  <m:t>(</m:t>
                                </m:r>
                                <m:r>
                                  <a:rPr kumimoji="1" lang="en-US" altLang="ja-JP" sz="1500" dirty="0" smtClean="0">
                                    <a:latin typeface="Cambria Math" panose="02040503050406030204" pitchFamily="18" charset="0"/>
                                  </a:rPr>
                                  <m:t>𝑋</m:t>
                                </m:r>
                                <m:r>
                                  <a:rPr kumimoji="1" lang="en-US" altLang="ja-JP" sz="1500" dirty="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4" name="表 13">
                <a:extLst>
                  <a:ext uri="{FF2B5EF4-FFF2-40B4-BE49-F238E27FC236}">
                    <a16:creationId xmlns:a16="http://schemas.microsoft.com/office/drawing/2014/main" id="{CD05099C-8947-104C-9383-BB0D95692FE1}"/>
                  </a:ext>
                </a:extLst>
              </p:cNvPr>
              <p:cNvGraphicFramePr>
                <a:graphicFrameLocks noGrp="1"/>
              </p:cNvGraphicFramePr>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226" r="-542553" b="-100000"/>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3438" t="-3226" r="-298438"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6190" t="-3226" r="-203175"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71875" t="-3226" r="-100000" b="-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1875" t="-3226" b="-100000"/>
                          </a:stretch>
                        </a:blipFill>
                      </a:tcPr>
                    </a:tc>
                    <a:extLst>
                      <a:ext uri="{0D108BD9-81ED-4DB2-BD59-A6C34878D82A}">
                        <a16:rowId xmlns:a16="http://schemas.microsoft.com/office/drawing/2014/main" val="10000"/>
                      </a:ext>
                    </a:extLst>
                  </a:tr>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3226" r="-542553"/>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3438" t="-103226" r="-298438"/>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6190" t="-103226" r="-203175"/>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71875" t="-103226" r="-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1875" t="-103226"/>
                          </a:stretch>
                        </a:blip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274896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確率変数</a:t>
            </a:r>
          </a:p>
        </p:txBody>
      </p:sp>
      <p:grpSp>
        <p:nvGrpSpPr>
          <p:cNvPr id="18" name="図形グループ 17"/>
          <p:cNvGrpSpPr/>
          <p:nvPr/>
        </p:nvGrpSpPr>
        <p:grpSpPr>
          <a:xfrm>
            <a:off x="2302995" y="2173877"/>
            <a:ext cx="4548655" cy="795747"/>
            <a:chOff x="1304790" y="3118579"/>
            <a:chExt cx="6570279" cy="1149412"/>
          </a:xfrm>
        </p:grpSpPr>
        <p:grpSp>
          <p:nvGrpSpPr>
            <p:cNvPr id="15" name="図形グループ 14"/>
            <p:cNvGrpSpPr/>
            <p:nvPr/>
          </p:nvGrpSpPr>
          <p:grpSpPr>
            <a:xfrm>
              <a:off x="2241176" y="3118579"/>
              <a:ext cx="4697507" cy="1149412"/>
              <a:chOff x="2241176" y="3118579"/>
              <a:chExt cx="4697507" cy="1149412"/>
            </a:xfrm>
          </p:grpSpPr>
          <p:sp>
            <p:nvSpPr>
              <p:cNvPr id="11" name="正方形/長方形 10"/>
              <p:cNvSpPr/>
              <p:nvPr/>
            </p:nvSpPr>
            <p:spPr>
              <a:xfrm>
                <a:off x="3496235" y="3118579"/>
                <a:ext cx="2187389" cy="114941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39" dirty="0">
                    <a:solidFill>
                      <a:schemeClr val="tx1"/>
                    </a:solidFill>
                  </a:rPr>
                  <a:t>関数</a:t>
                </a:r>
                <a:r>
                  <a:rPr kumimoji="1" lang="ja-JP" altLang="en-US" sz="1385" dirty="0"/>
                  <a:t>　</a:t>
                </a:r>
              </a:p>
            </p:txBody>
          </p:sp>
          <p:cxnSp>
            <p:nvCxnSpPr>
              <p:cNvPr id="13" name="直線矢印コネクタ 12"/>
              <p:cNvCxnSpPr>
                <a:cxnSpLocks/>
              </p:cNvCxnSpPr>
              <p:nvPr/>
            </p:nvCxnSpPr>
            <p:spPr>
              <a:xfrm>
                <a:off x="2241176" y="36883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5683624" y="3693285"/>
                <a:ext cx="1255059" cy="0"/>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テキスト ボックス 15"/>
            <p:cNvSpPr txBox="1"/>
            <p:nvPr/>
          </p:nvSpPr>
          <p:spPr>
            <a:xfrm>
              <a:off x="1304790" y="3490689"/>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入力</a:t>
              </a:r>
              <a:endParaRPr kumimoji="1" lang="ja-JP" altLang="en-US" sz="166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92420" y="3494072"/>
              <a:ext cx="882649" cy="502545"/>
            </a:xfrm>
            <a:prstGeom prst="rect">
              <a:avLst/>
            </a:prstGeom>
            <a:noFill/>
          </p:spPr>
          <p:txBody>
            <a:bodyPr wrap="none" rtlCol="0">
              <a:spAutoFit/>
            </a:bodyPr>
            <a:lstStyle/>
            <a:p>
              <a:r>
                <a:rPr lang="ja-JP" altLang="en-US" sz="1661" dirty="0">
                  <a:latin typeface="メイリオ" panose="020B0604030504040204" pitchFamily="50" charset="-128"/>
                  <a:ea typeface="メイリオ" panose="020B0604030504040204" pitchFamily="50" charset="-128"/>
                </a:rPr>
                <a:t>出力</a:t>
              </a:r>
              <a:endParaRPr kumimoji="1" lang="ja-JP" altLang="en-US" sz="1661" dirty="0">
                <a:latin typeface="メイリオ" panose="020B0604030504040204" pitchFamily="50" charset="-128"/>
                <a:ea typeface="メイリオ" panose="020B0604030504040204" pitchFamily="50" charset="-128"/>
              </a:endParaRPr>
            </a:p>
          </p:txBody>
        </p:sp>
      </p:gr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89F0EA35-882E-4A78-9EEE-A4597F5E9583}"/>
                  </a:ext>
                </a:extLst>
              </p:cNvPr>
              <p:cNvSpPr txBox="1"/>
              <p:nvPr/>
            </p:nvSpPr>
            <p:spPr>
              <a:xfrm>
                <a:off x="1644183" y="3001719"/>
                <a:ext cx="1121846" cy="255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61" i="1">
                          <a:latin typeface="Cambria Math" charset="0"/>
                          <a:ea typeface="メイリオ" panose="020B0604030504040204" pitchFamily="50" charset="-128"/>
                        </a:rPr>
                        <m:t>例：</m:t>
                      </m:r>
                      <m:r>
                        <a:rPr kumimoji="1" lang="en-US" altLang="ja-JP" sz="1661" i="1">
                          <a:latin typeface="Cambria Math" charset="0"/>
                          <a:ea typeface="メイリオ" panose="020B0604030504040204" pitchFamily="50" charset="-128"/>
                        </a:rPr>
                        <m:t>𝑦</m:t>
                      </m:r>
                      <m:r>
                        <a:rPr kumimoji="1" lang="en-US" altLang="ja-JP" sz="1661" i="1">
                          <a:latin typeface="Cambria Math" charset="0"/>
                          <a:ea typeface="メイリオ" panose="020B0604030504040204" pitchFamily="50" charset="-128"/>
                        </a:rPr>
                        <m:t>=</m:t>
                      </m:r>
                      <m:sSup>
                        <m:sSupPr>
                          <m:ctrlPr>
                            <a:rPr kumimoji="1" lang="en-US" altLang="ja-JP" sz="1661" i="1">
                              <a:latin typeface="Cambria Math" panose="02040503050406030204" pitchFamily="18" charset="0"/>
                              <a:ea typeface="メイリオ" panose="020B0604030504040204" pitchFamily="50" charset="-128"/>
                            </a:rPr>
                          </m:ctrlPr>
                        </m:sSupPr>
                        <m:e>
                          <m:r>
                            <a:rPr kumimoji="1" lang="en-US" altLang="ja-JP" sz="1661" i="1">
                              <a:latin typeface="Cambria Math" charset="0"/>
                              <a:ea typeface="メイリオ" panose="020B0604030504040204" pitchFamily="50" charset="-128"/>
                            </a:rPr>
                            <m:t>𝑥</m:t>
                          </m:r>
                        </m:e>
                        <m:sup>
                          <m:r>
                            <a:rPr kumimoji="1" lang="en-US" altLang="ja-JP" sz="1661" i="1">
                              <a:latin typeface="Cambria Math" charset="0"/>
                              <a:ea typeface="メイリオ" panose="020B0604030504040204" pitchFamily="50" charset="-128"/>
                            </a:rPr>
                            <m:t>2</m:t>
                          </m:r>
                        </m:sup>
                      </m:sSup>
                    </m:oMath>
                  </m:oMathPara>
                </a14:m>
                <a:endParaRPr kumimoji="1" lang="ja-JP" altLang="en-US" sz="1661" dirty="0">
                  <a:latin typeface="メイリオ" panose="020B0604030504040204" pitchFamily="50" charset="-128"/>
                  <a:ea typeface="メイリオ" panose="020B0604030504040204" pitchFamily="50" charset="-128"/>
                </a:endParaRPr>
              </a:p>
            </p:txBody>
          </p:sp>
        </mc:Choice>
        <mc:Fallback xmlns="">
          <p:sp>
            <p:nvSpPr>
              <p:cNvPr id="67" name="テキスト ボックス 66">
                <a:extLst>
                  <a:ext uri="{FF2B5EF4-FFF2-40B4-BE49-F238E27FC236}">
                    <a16:creationId xmlns:a16="http://schemas.microsoft.com/office/drawing/2014/main" id="{89F0EA35-882E-4A78-9EEE-A4597F5E9583}"/>
                  </a:ext>
                </a:extLst>
              </p:cNvPr>
              <p:cNvSpPr txBox="1">
                <a:spLocks noRot="1" noChangeAspect="1" noMove="1" noResize="1" noEditPoints="1" noAdjustHandles="1" noChangeArrowheads="1" noChangeShapeType="1" noTextEdit="1"/>
              </p:cNvSpPr>
              <p:nvPr/>
            </p:nvSpPr>
            <p:spPr>
              <a:xfrm>
                <a:off x="1644183" y="3001719"/>
                <a:ext cx="1121846" cy="255583"/>
              </a:xfrm>
              <a:prstGeom prst="rect">
                <a:avLst/>
              </a:prstGeom>
              <a:blipFill>
                <a:blip r:embed="rId2"/>
                <a:stretch>
                  <a:fillRect l="-7609" t="-9524" b="-2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82E88053-B810-4B65-93AB-68CC61150FAD}"/>
                  </a:ext>
                </a:extLst>
              </p:cNvPr>
              <p:cNvSpPr/>
              <p:nvPr/>
            </p:nvSpPr>
            <p:spPr>
              <a:xfrm>
                <a:off x="1788732" y="1252255"/>
                <a:ext cx="5983668" cy="584775"/>
              </a:xfrm>
              <a:prstGeom prst="rect">
                <a:avLst/>
              </a:prstGeom>
            </p:spPr>
            <p:txBody>
              <a:bodyPr wrap="square">
                <a:spAutoFit/>
              </a:bodyPr>
              <a:lstStyle/>
              <a:p>
                <a:pPr algn="l"/>
                <a:r>
                  <a:rPr lang="ja-JP" altLang="en-US" sz="1600" dirty="0">
                    <a:latin typeface="メイリオ" panose="020B0604030504040204" pitchFamily="50" charset="-128"/>
                    <a:ea typeface="メイリオ" panose="020B0604030504040204" pitchFamily="50" charset="-128"/>
                  </a:rPr>
                  <a:t>標本空間上の確率変数</a:t>
                </a:r>
                <a14:m>
                  <m:oMath xmlns:m="http://schemas.openxmlformats.org/officeDocument/2006/math">
                    <m:r>
                      <a:rPr lang="ja-JP" altLang="en-US" sz="1600" i="1" dirty="0">
                        <a:latin typeface="Cambria Math" panose="02040503050406030204" pitchFamily="18" charset="0"/>
                        <a:ea typeface="メイリオ" panose="020B0604030504040204" pitchFamily="50" charset="-128"/>
                      </a:rPr>
                      <m:t> </m:t>
                    </m:r>
                    <m:r>
                      <a:rPr lang="en-US" altLang="ja-JP" sz="1600" i="1" dirty="0">
                        <a:latin typeface="Cambria Math" panose="02040503050406030204" pitchFamily="18" charset="0"/>
                        <a:ea typeface="メイリオ" panose="020B0604030504040204" pitchFamily="50" charset="-128"/>
                      </a:rPr>
                      <m:t>𝑋</m:t>
                    </m:r>
                  </m:oMath>
                </a14:m>
                <a:r>
                  <a:rPr lang="ja-JP" altLang="en-US" sz="1600" dirty="0">
                    <a:latin typeface="メイリオ" panose="020B0604030504040204" pitchFamily="50" charset="-128"/>
                    <a:ea typeface="メイリオ" panose="020B0604030504040204" pitchFamily="50" charset="-128"/>
                  </a:rPr>
                  <a:t> とは、標本空間を定義域とし、実数を値域とする関数である。それぞれ決まった確率が与えられる。</a:t>
                </a:r>
                <a:endParaRPr lang="en-US" altLang="ja-JP" sz="1600" dirty="0">
                  <a:latin typeface="メイリオ" panose="020B0604030504040204" pitchFamily="50" charset="-128"/>
                  <a:ea typeface="メイリオ" panose="020B0604030504040204" pitchFamily="50" charset="-128"/>
                </a:endParaRPr>
              </a:p>
            </p:txBody>
          </p:sp>
        </mc:Choice>
        <mc:Fallback xmlns="">
          <p:sp>
            <p:nvSpPr>
              <p:cNvPr id="19" name="正方形/長方形 18">
                <a:extLst>
                  <a:ext uri="{FF2B5EF4-FFF2-40B4-BE49-F238E27FC236}">
                    <a16:creationId xmlns:a16="http://schemas.microsoft.com/office/drawing/2014/main" id="{82E88053-B810-4B65-93AB-68CC61150FAD}"/>
                  </a:ext>
                </a:extLst>
              </p:cNvPr>
              <p:cNvSpPr>
                <a:spLocks noRot="1" noChangeAspect="1" noMove="1" noResize="1" noEditPoints="1" noAdjustHandles="1" noChangeArrowheads="1" noChangeShapeType="1" noTextEdit="1"/>
              </p:cNvSpPr>
              <p:nvPr/>
            </p:nvSpPr>
            <p:spPr>
              <a:xfrm>
                <a:off x="1788732" y="1252255"/>
                <a:ext cx="5983668" cy="584775"/>
              </a:xfrm>
              <a:prstGeom prst="rect">
                <a:avLst/>
              </a:prstGeom>
              <a:blipFill>
                <a:blip r:embed="rId3"/>
                <a:stretch>
                  <a:fillRect l="-424" t="-2128" b="-10638"/>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0A05C2D1-7E36-44E6-A6FD-0CCB5666580E}"/>
              </a:ext>
            </a:extLst>
          </p:cNvPr>
          <p:cNvSpPr/>
          <p:nvPr/>
        </p:nvSpPr>
        <p:spPr bwMode="auto">
          <a:xfrm>
            <a:off x="1635188" y="1100897"/>
            <a:ext cx="6137211" cy="776079"/>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1" name="正方形/長方形 20">
            <a:extLst>
              <a:ext uri="{FF2B5EF4-FFF2-40B4-BE49-F238E27FC236}">
                <a16:creationId xmlns:a16="http://schemas.microsoft.com/office/drawing/2014/main" id="{0FBC8D70-B1CF-4BFB-B386-1DC266CD8765}"/>
              </a:ext>
            </a:extLst>
          </p:cNvPr>
          <p:cNvSpPr/>
          <p:nvPr/>
        </p:nvSpPr>
        <p:spPr bwMode="auto">
          <a:xfrm>
            <a:off x="2011240" y="1050283"/>
            <a:ext cx="846260" cy="89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22" name="コンテンツ プレースホルダー 2">
            <a:extLst>
              <a:ext uri="{FF2B5EF4-FFF2-40B4-BE49-F238E27FC236}">
                <a16:creationId xmlns:a16="http://schemas.microsoft.com/office/drawing/2014/main" id="{D785B7B1-61AF-4D56-9708-428AAE04B343}"/>
              </a:ext>
            </a:extLst>
          </p:cNvPr>
          <p:cNvSpPr txBox="1">
            <a:spLocks/>
          </p:cNvSpPr>
          <p:nvPr/>
        </p:nvSpPr>
        <p:spPr>
          <a:xfrm>
            <a:off x="2011240" y="1010268"/>
            <a:ext cx="846260" cy="338504"/>
          </a:xfrm>
          <a:prstGeom prst="rect">
            <a:avLst/>
          </a:prstGeom>
          <a:no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a:t>
            </a:r>
            <a:endParaRPr lang="en-US" altLang="ja-JP" sz="1350" b="1" dirty="0">
              <a:latin typeface="Meiryo" charset="-128"/>
              <a:ea typeface="Meiryo" charset="-128"/>
              <a:cs typeface="Meiryo" charset="-128"/>
            </a:endParaRPr>
          </a:p>
        </p:txBody>
      </p:sp>
    </p:spTree>
    <p:extLst>
      <p:ext uri="{BB962C8B-B14F-4D97-AF65-F5344CB8AC3E}">
        <p14:creationId xmlns:p14="http://schemas.microsoft.com/office/powerpoint/2010/main" val="3403264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確率変数の期待値</a:t>
            </a:r>
          </a:p>
        </p:txBody>
      </p:sp>
      <mc:AlternateContent xmlns:mc="http://schemas.openxmlformats.org/markup-compatibility/2006" xmlns:a14="http://schemas.microsoft.com/office/drawing/2010/main">
        <mc:Choice Requires="a14">
          <p:sp>
            <p:nvSpPr>
              <p:cNvPr id="9" name="正方形/長方形 8"/>
              <p:cNvSpPr/>
              <p:nvPr/>
            </p:nvSpPr>
            <p:spPr>
              <a:xfrm>
                <a:off x="3668291" y="3110984"/>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9" name="正方形/長方形 8"/>
              <p:cNvSpPr>
                <a:spLocks noRot="1" noChangeAspect="1" noMove="1" noResize="1" noEditPoints="1" noAdjustHandles="1" noChangeArrowheads="1" noChangeShapeType="1" noTextEdit="1"/>
              </p:cNvSpPr>
              <p:nvPr/>
            </p:nvSpPr>
            <p:spPr>
              <a:xfrm>
                <a:off x="3668291" y="3110984"/>
                <a:ext cx="2249142" cy="790024"/>
              </a:xfrm>
              <a:prstGeom prst="rect">
                <a:avLst/>
              </a:prstGeom>
              <a:blipFill>
                <a:blip r:embed="rId3"/>
                <a:stretch>
                  <a:fillRect/>
                </a:stretch>
              </a:blipFill>
            </p:spPr>
            <p:txBody>
              <a:bodyPr/>
              <a:lstStyle/>
              <a:p>
                <a:r>
                  <a:rPr lang="ja-JP" altLang="en-US">
                    <a:noFill/>
                  </a:rPr>
                  <a:t> </a:t>
                </a:r>
              </a:p>
            </p:txBody>
          </p:sp>
        </mc:Fallback>
      </mc:AlternateContent>
      <p:sp>
        <p:nvSpPr>
          <p:cNvPr id="8" name="正方形/長方形 7">
            <a:extLst>
              <a:ext uri="{FF2B5EF4-FFF2-40B4-BE49-F238E27FC236}">
                <a16:creationId xmlns:a16="http://schemas.microsoft.com/office/drawing/2014/main" id="{E5ADE90A-9865-4559-9186-5D0D6871AC36}"/>
              </a:ext>
            </a:extLst>
          </p:cNvPr>
          <p:cNvSpPr/>
          <p:nvPr/>
        </p:nvSpPr>
        <p:spPr bwMode="auto">
          <a:xfrm>
            <a:off x="1599605" y="1100898"/>
            <a:ext cx="5944790" cy="700645"/>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0" name="コンテンツ プレースホルダー 2">
            <a:extLst>
              <a:ext uri="{FF2B5EF4-FFF2-40B4-BE49-F238E27FC236}">
                <a16:creationId xmlns:a16="http://schemas.microsoft.com/office/drawing/2014/main" id="{FBC48038-F708-42B4-B250-0EB0EBFE78FC}"/>
              </a:ext>
            </a:extLst>
          </p:cNvPr>
          <p:cNvSpPr txBox="1">
            <a:spLocks/>
          </p:cNvSpPr>
          <p:nvPr/>
        </p:nvSpPr>
        <p:spPr>
          <a:xfrm>
            <a:off x="1889578" y="992440"/>
            <a:ext cx="1532060" cy="338504"/>
          </a:xfrm>
          <a:prstGeom prst="rect">
            <a:avLst/>
          </a:prstGeom>
          <a:solidFill>
            <a:schemeClr val="bg1"/>
          </a:solidFill>
        </p:spPr>
        <p:txBody>
          <a:bodyPr vert="horz" lIns="63305" tIns="31652" rIns="63305" bIns="316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350" b="1" dirty="0">
                <a:latin typeface="Meiryo" charset="-128"/>
                <a:ea typeface="Meiryo" charset="-128"/>
                <a:cs typeface="Meiryo" charset="-128"/>
              </a:rPr>
              <a:t>確率変数の期待値</a:t>
            </a:r>
            <a:endParaRPr lang="en-US" altLang="ja-JP" sz="1350" b="1" dirty="0">
              <a:latin typeface="Meiryo" charset="-128"/>
              <a:ea typeface="Meiryo" charset="-128"/>
              <a:cs typeface="Meiryo" charset="-128"/>
            </a:endParaRPr>
          </a:p>
        </p:txBody>
      </p:sp>
      <p:sp>
        <p:nvSpPr>
          <p:cNvPr id="3" name="コンテンツ プレースホルダー 2"/>
          <p:cNvSpPr>
            <a:spLocks noGrp="1"/>
          </p:cNvSpPr>
          <p:nvPr>
            <p:ph idx="1"/>
          </p:nvPr>
        </p:nvSpPr>
        <p:spPr>
          <a:xfrm>
            <a:off x="1693573" y="1265383"/>
            <a:ext cx="5850821" cy="482931"/>
          </a:xfrm>
          <a:solidFill>
            <a:schemeClr val="accent6">
              <a:lumMod val="20000"/>
              <a:lumOff val="80000"/>
            </a:schemeClr>
          </a:solidFill>
        </p:spPr>
        <p:txBody>
          <a:bodyPr>
            <a:normAutofit fontScale="92500" lnSpcReduction="20000"/>
          </a:bodyPr>
          <a:lstStyle/>
          <a:p>
            <a:pPr marL="0" indent="0">
              <a:buNone/>
            </a:pPr>
            <a:r>
              <a:rPr lang="ja-JP" altLang="en-US">
                <a:latin typeface="メイリオ" panose="020B0604030504040204" pitchFamily="50" charset="-128"/>
                <a:ea typeface="メイリオ" panose="020B0604030504040204" pitchFamily="50" charset="-128"/>
              </a:rPr>
              <a:t>確率変数の期待値とは、確率変数が</a:t>
            </a:r>
            <a:r>
              <a:rPr lang="ja-JP" altLang="en-US" dirty="0">
                <a:latin typeface="メイリオ" panose="020B0604030504040204" pitchFamily="50" charset="-128"/>
                <a:ea typeface="メイリオ" panose="020B0604030504040204" pitchFamily="50" charset="-128"/>
              </a:rPr>
              <a:t>とる値と、</a:t>
            </a:r>
            <a:r>
              <a:rPr lang="ja-JP" altLang="en-US">
                <a:latin typeface="メイリオ" panose="020B0604030504040204" pitchFamily="50" charset="-128"/>
                <a:ea typeface="メイリオ" panose="020B0604030504040204" pitchFamily="50" charset="-128"/>
              </a:rPr>
              <a:t>その値をとる確率</a:t>
            </a:r>
            <a:r>
              <a:rPr lang="ja-JP" altLang="en-US" dirty="0">
                <a:latin typeface="メイリオ" panose="020B0604030504040204" pitchFamily="50" charset="-128"/>
                <a:ea typeface="メイリオ" panose="020B0604030504040204" pitchFamily="50" charset="-128"/>
              </a:rPr>
              <a:t>の積を全て</a:t>
            </a:r>
            <a:r>
              <a:rPr lang="ja-JP" altLang="en-US">
                <a:latin typeface="メイリオ" panose="020B0604030504040204" pitchFamily="50" charset="-128"/>
                <a:ea typeface="メイリオ" panose="020B0604030504040204" pitchFamily="50" charset="-128"/>
              </a:rPr>
              <a:t>足し合わせたものである。　</a:t>
            </a: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93B84801-E4AC-B345-B531-84E584A39518}"/>
              </a:ext>
            </a:extLst>
          </p:cNvPr>
          <p:cNvSpPr/>
          <p:nvPr/>
        </p:nvSpPr>
        <p:spPr bwMode="auto">
          <a:xfrm>
            <a:off x="3592220" y="3118825"/>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graphicFrame>
            <p:nvGraphicFramePr>
              <p:cNvPr id="14" name="表 13">
                <a:extLst>
                  <a:ext uri="{FF2B5EF4-FFF2-40B4-BE49-F238E27FC236}">
                    <a16:creationId xmlns:a16="http://schemas.microsoft.com/office/drawing/2014/main" id="{CD05099C-8947-104C-9383-BB0D95692FE1}"/>
                  </a:ext>
                </a:extLst>
              </p:cNvPr>
              <p:cNvGraphicFramePr>
                <a:graphicFrameLocks noGrp="1"/>
              </p:cNvGraphicFramePr>
              <p:nvPr>
                <p:extLst>
                  <p:ext uri="{D42A27DB-BD31-4B8C-83A1-F6EECF244321}">
                    <p14:modId xmlns:p14="http://schemas.microsoft.com/office/powerpoint/2010/main" val="4223254713"/>
                  </p:ext>
                </p:extLst>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𝑋</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𝑥</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3567">
                    <a:tc>
                      <a:txBody>
                        <a:bodyPr/>
                        <a:lstStyle/>
                        <a:p>
                          <a:pPr algn="ctr"/>
                          <a14:m>
                            <m:oMathPara xmlns:m="http://schemas.openxmlformats.org/officeDocument/2006/math">
                              <m:oMathParaPr>
                                <m:jc m:val="centerGroup"/>
                              </m:oMathParaPr>
                              <m:oMath xmlns:m="http://schemas.openxmlformats.org/officeDocument/2006/math">
                                <m:r>
                                  <a:rPr kumimoji="1" lang="en-US" altLang="ja-JP" sz="1500" dirty="0" smtClean="0">
                                    <a:latin typeface="Cambria Math" panose="02040503050406030204" pitchFamily="18" charset="0"/>
                                  </a:rPr>
                                  <m:t>𝑃</m:t>
                                </m:r>
                                <m:r>
                                  <a:rPr kumimoji="1" lang="en-US" altLang="ja-JP" sz="1500" dirty="0" smtClean="0">
                                    <a:latin typeface="Cambria Math" panose="02040503050406030204" pitchFamily="18" charset="0"/>
                                  </a:rPr>
                                  <m:t>(</m:t>
                                </m:r>
                                <m:r>
                                  <a:rPr kumimoji="1" lang="en-US" altLang="ja-JP" sz="1500" dirty="0" smtClean="0">
                                    <a:latin typeface="Cambria Math" panose="02040503050406030204" pitchFamily="18" charset="0"/>
                                  </a:rPr>
                                  <m:t>𝑋</m:t>
                                </m:r>
                                <m:r>
                                  <a:rPr kumimoji="1" lang="en-US" altLang="ja-JP" sz="1500" dirty="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1</m:t>
                                    </m:r>
                                  </m:sub>
                                </m:sSub>
                              </m:oMath>
                            </m:oMathPara>
                          </a14:m>
                          <a:endParaRPr kumimoji="1" lang="ja-JP" altLang="en-US" sz="1500" dirty="0">
                            <a:solidFill>
                              <a:schemeClr val="tx1"/>
                            </a:solidFill>
                          </a:endParaRPr>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2</m:t>
                                    </m:r>
                                  </m:sub>
                                </m:sSub>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ja-JP" altLang="en-US" sz="1500" smtClean="0">
                                    <a:latin typeface="Cambria Math" panose="02040503050406030204" pitchFamily="18" charset="0"/>
                                  </a:rPr>
                                  <m:t>⋯</m:t>
                                </m:r>
                              </m:oMath>
                            </m:oMathPara>
                          </a14:m>
                          <a:endParaRPr kumimoji="1" lang="ja-JP" altLang="en-US" sz="1500" dirty="0">
                            <a:solidFill>
                              <a:schemeClr val="tx1"/>
                            </a:solidFill>
                          </a:endParaRPr>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500" i="1" smtClean="0">
                                        <a:latin typeface="Cambria Math" panose="02040503050406030204" pitchFamily="18" charset="0"/>
                                      </a:rPr>
                                    </m:ctrlPr>
                                  </m:sSubPr>
                                  <m:e>
                                    <m:r>
                                      <a:rPr kumimoji="1" lang="en-US" altLang="ja-JP" sz="1500" smtClean="0">
                                        <a:latin typeface="Cambria Math" panose="02040503050406030204" pitchFamily="18" charset="0"/>
                                      </a:rPr>
                                      <m:t>𝑝</m:t>
                                    </m:r>
                                  </m:e>
                                  <m:sub>
                                    <m:r>
                                      <a:rPr kumimoji="1" lang="en-US" altLang="ja-JP" sz="1500" smtClean="0">
                                        <a:latin typeface="Cambria Math" panose="02040503050406030204" pitchFamily="18" charset="0"/>
                                      </a:rPr>
                                      <m:t>𝑛</m:t>
                                    </m:r>
                                  </m:sub>
                                </m:sSub>
                              </m:oMath>
                            </m:oMathPara>
                          </a14:m>
                          <a:endParaRPr kumimoji="1" lang="ja-JP" altLang="en-US" sz="1500" dirty="0">
                            <a:solidFill>
                              <a:schemeClr val="tx1"/>
                            </a:solidFill>
                          </a:endParaRPr>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4" name="表 13">
                <a:extLst>
                  <a:ext uri="{FF2B5EF4-FFF2-40B4-BE49-F238E27FC236}">
                    <a16:creationId xmlns:a16="http://schemas.microsoft.com/office/drawing/2014/main" id="{CD05099C-8947-104C-9383-BB0D95692FE1}"/>
                  </a:ext>
                </a:extLst>
              </p:cNvPr>
              <p:cNvGraphicFramePr>
                <a:graphicFrameLocks noGrp="1"/>
              </p:cNvGraphicFramePr>
              <p:nvPr>
                <p:extLst>
                  <p:ext uri="{D42A27DB-BD31-4B8C-83A1-F6EECF244321}">
                    <p14:modId xmlns:p14="http://schemas.microsoft.com/office/powerpoint/2010/main" val="4223254713"/>
                  </p:ext>
                </p:extLst>
              </p:nvPr>
            </p:nvGraphicFramePr>
            <p:xfrm>
              <a:off x="2603347" y="2027449"/>
              <a:ext cx="3818101" cy="767134"/>
            </p:xfrm>
            <a:graphic>
              <a:graphicData uri="http://schemas.openxmlformats.org/drawingml/2006/table">
                <a:tbl>
                  <a:tblPr firstRow="1" bandRow="1">
                    <a:tableStyleId>{2D5ABB26-0587-4C30-8999-92F81FD0307C}</a:tableStyleId>
                  </a:tblPr>
                  <a:tblGrid>
                    <a:gridCol w="593081">
                      <a:extLst>
                        <a:ext uri="{9D8B030D-6E8A-4147-A177-3AD203B41FA5}">
                          <a16:colId xmlns:a16="http://schemas.microsoft.com/office/drawing/2014/main" val="20000"/>
                        </a:ext>
                      </a:extLst>
                    </a:gridCol>
                    <a:gridCol w="806255">
                      <a:extLst>
                        <a:ext uri="{9D8B030D-6E8A-4147-A177-3AD203B41FA5}">
                          <a16:colId xmlns:a16="http://schemas.microsoft.com/office/drawing/2014/main" val="20001"/>
                        </a:ext>
                      </a:extLst>
                    </a:gridCol>
                    <a:gridCol w="806255">
                      <a:extLst>
                        <a:ext uri="{9D8B030D-6E8A-4147-A177-3AD203B41FA5}">
                          <a16:colId xmlns:a16="http://schemas.microsoft.com/office/drawing/2014/main" val="20002"/>
                        </a:ext>
                      </a:extLst>
                    </a:gridCol>
                    <a:gridCol w="806255">
                      <a:extLst>
                        <a:ext uri="{9D8B030D-6E8A-4147-A177-3AD203B41FA5}">
                          <a16:colId xmlns:a16="http://schemas.microsoft.com/office/drawing/2014/main" val="20003"/>
                        </a:ext>
                      </a:extLst>
                    </a:gridCol>
                    <a:gridCol w="806255">
                      <a:extLst>
                        <a:ext uri="{9D8B030D-6E8A-4147-A177-3AD203B41FA5}">
                          <a16:colId xmlns:a16="http://schemas.microsoft.com/office/drawing/2014/main" val="20004"/>
                        </a:ext>
                      </a:extLst>
                    </a:gridCol>
                  </a:tblGrid>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226" r="-542553" b="-100000"/>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3438" t="-3226" r="-298438"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6190" t="-3226" r="-203175" b="-100000"/>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71875" t="-3226" r="-100000" b="-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1875" t="-3226" b="-100000"/>
                          </a:stretch>
                        </a:blipFill>
                      </a:tcPr>
                    </a:tc>
                    <a:extLst>
                      <a:ext uri="{0D108BD9-81ED-4DB2-BD59-A6C34878D82A}">
                        <a16:rowId xmlns:a16="http://schemas.microsoft.com/office/drawing/2014/main" val="10000"/>
                      </a:ext>
                    </a:extLst>
                  </a:tr>
                  <a:tr h="383567">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3226" r="-542553"/>
                          </a:stretch>
                        </a:blipFill>
                      </a:tcPr>
                    </a:tc>
                    <a:tc>
                      <a:txBody>
                        <a:bodyPr/>
                        <a:lstStyle/>
                        <a:p>
                          <a:endParaRPr lang="ja-JP"/>
                        </a:p>
                      </a:txBody>
                      <a:tcPr marL="63305" marR="63305" marT="31652" marB="3165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3438" t="-103226" r="-298438"/>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6190" t="-103226" r="-203175"/>
                          </a:stretch>
                        </a:blipFill>
                      </a:tcPr>
                    </a:tc>
                    <a:tc>
                      <a:txBody>
                        <a:bodyPr/>
                        <a:lstStyle/>
                        <a:p>
                          <a:endParaRPr lang="ja-JP"/>
                        </a:p>
                      </a:txBody>
                      <a:tcPr marL="63305" marR="63305" marT="31652" marB="3165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71875" t="-103226" r="-100000"/>
                          </a:stretch>
                        </a:blipFill>
                      </a:tcPr>
                    </a:tc>
                    <a:tc>
                      <a:txBody>
                        <a:bodyPr/>
                        <a:lstStyle/>
                        <a:p>
                          <a:endParaRPr lang="ja-JP"/>
                        </a:p>
                      </a:txBody>
                      <a:tcPr marL="63305" marR="63305" marT="31652" marB="3165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1875" t="-103226"/>
                          </a:stretch>
                        </a:blipFill>
                      </a:tcPr>
                    </a:tc>
                    <a:extLst>
                      <a:ext uri="{0D108BD9-81ED-4DB2-BD59-A6C34878D82A}">
                        <a16:rowId xmlns:a16="http://schemas.microsoft.com/office/drawing/2014/main" val="10001"/>
                      </a:ext>
                    </a:extLst>
                  </a:tr>
                </a:tbl>
              </a:graphicData>
            </a:graphic>
          </p:graphicFrame>
        </mc:Fallback>
      </mc:AlternateContent>
      <p:sp>
        <p:nvSpPr>
          <p:cNvPr id="15" name="テキスト ボックス 14">
            <a:extLst>
              <a:ext uri="{FF2B5EF4-FFF2-40B4-BE49-F238E27FC236}">
                <a16:creationId xmlns:a16="http://schemas.microsoft.com/office/drawing/2014/main" id="{8158B7C4-CE20-6F47-8F59-EFAB5FF8A334}"/>
              </a:ext>
            </a:extLst>
          </p:cNvPr>
          <p:cNvSpPr txBox="1"/>
          <p:nvPr/>
        </p:nvSpPr>
        <p:spPr>
          <a:xfrm>
            <a:off x="1795433" y="3439243"/>
            <a:ext cx="161582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期待値の定義式</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6" name="四角形吹き出し 15">
            <a:extLst>
              <a:ext uri="{FF2B5EF4-FFF2-40B4-BE49-F238E27FC236}">
                <a16:creationId xmlns:a16="http://schemas.microsoft.com/office/drawing/2014/main" id="{35863577-CAAB-FA4C-9AEA-931EE8E89F52}"/>
              </a:ext>
            </a:extLst>
          </p:cNvPr>
          <p:cNvSpPr/>
          <p:nvPr/>
        </p:nvSpPr>
        <p:spPr bwMode="auto">
          <a:xfrm>
            <a:off x="4872274" y="4552950"/>
            <a:ext cx="1295400" cy="381000"/>
          </a:xfrm>
          <a:prstGeom prst="wedgeRectCallout">
            <a:avLst>
              <a:gd name="adj1" fmla="val -78597"/>
              <a:gd name="adj2" fmla="val -2575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ja-JP" sz="1800" b="1" i="0" u="none" strike="noStrike" cap="none" normalizeH="0" baseline="0" dirty="0">
                <a:ln>
                  <a:noFill/>
                </a:ln>
                <a:solidFill>
                  <a:srgbClr val="FF0000"/>
                </a:solidFill>
                <a:effectLst/>
                <a:latin typeface="Univers 45 Light" pitchFamily="2" charset="0"/>
                <a:cs typeface="Arial" charset="0"/>
              </a:rPr>
              <a:t>E</a:t>
            </a:r>
            <a:r>
              <a:rPr kumimoji="0" lang="en-US" altLang="ja-JP" sz="1800" b="0" i="0" u="none" strike="noStrike" cap="none" normalizeH="0" baseline="0" dirty="0">
                <a:ln>
                  <a:noFill/>
                </a:ln>
                <a:solidFill>
                  <a:schemeClr val="tx1"/>
                </a:solidFill>
                <a:effectLst/>
                <a:latin typeface="Univers 45 Light" pitchFamily="2" charset="0"/>
                <a:cs typeface="Arial" charset="0"/>
              </a:rPr>
              <a:t>xpectation</a:t>
            </a: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7430874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sp>
        <p:nvSpPr>
          <p:cNvPr id="9" name="コンテンツ プレースホルダー 8">
            <a:extLst>
              <a:ext uri="{FF2B5EF4-FFF2-40B4-BE49-F238E27FC236}">
                <a16:creationId xmlns:a16="http://schemas.microsoft.com/office/drawing/2014/main" id="{4D761416-61F5-C34D-BB11-31C9642E6AAF}"/>
              </a:ext>
            </a:extLst>
          </p:cNvPr>
          <p:cNvSpPr>
            <a:spLocks noGrp="1"/>
          </p:cNvSpPr>
          <p:nvPr>
            <p:ph idx="1"/>
          </p:nvPr>
        </p:nvSpPr>
        <p:spPr/>
        <p:txBody>
          <a:bodyPr/>
          <a:lstStyle/>
          <a:p>
            <a:endParaRPr lang="ja-JP" altLang="en-US"/>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9742027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extLst>
              <p:ext uri="{D42A27DB-BD31-4B8C-83A1-F6EECF244321}">
                <p14:modId xmlns:p14="http://schemas.microsoft.com/office/powerpoint/2010/main" val="2190429926"/>
              </p:ext>
            </p:extLst>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extLst>
              <p:ext uri="{D42A27DB-BD31-4B8C-83A1-F6EECF244321}">
                <p14:modId xmlns:p14="http://schemas.microsoft.com/office/powerpoint/2010/main" val="3553831510"/>
              </p:ext>
            </p:extLst>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Tree>
    <p:extLst>
      <p:ext uri="{BB962C8B-B14F-4D97-AF65-F5344CB8AC3E}">
        <p14:creationId xmlns:p14="http://schemas.microsoft.com/office/powerpoint/2010/main" val="1340559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p:spTree>
    <p:extLst>
      <p:ext uri="{BB962C8B-B14F-4D97-AF65-F5344CB8AC3E}">
        <p14:creationId xmlns:p14="http://schemas.microsoft.com/office/powerpoint/2010/main" val="38544134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209800" y="3895574"/>
                <a:ext cx="4909101" cy="674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f>
                        <m:fPr>
                          <m:ctrlPr>
                            <a:rPr kumimoji="1" lang="el-GR" altLang="ja-JP" i="1" smtClean="0">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5+6+3+5+3+6+4+4+6+3</m:t>
                          </m:r>
                        </m:num>
                        <m:den>
                          <m:r>
                            <a:rPr kumimoji="1" lang="en-US" altLang="ja-JP" b="0" i="1" smtClean="0">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209800" y="3895574"/>
                <a:ext cx="4909101" cy="674800"/>
              </a:xfrm>
              <a:prstGeom prst="rect">
                <a:avLst/>
              </a:prstGeom>
              <a:blipFill>
                <a:blip r:embed="rId5"/>
                <a:stretch>
                  <a:fillRect b="-37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854440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209800" y="3895574"/>
                <a:ext cx="4909101" cy="674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f>
                        <m:fPr>
                          <m:ctrlPr>
                            <a:rPr kumimoji="1" lang="el-GR" altLang="ja-JP" i="1" smtClean="0">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5+6+3+5+3+6+4+4+6+3</m:t>
                          </m:r>
                        </m:num>
                        <m:den>
                          <m:r>
                            <a:rPr kumimoji="1" lang="en-US" altLang="ja-JP" b="0" i="1" smtClean="0">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209800" y="3895574"/>
                <a:ext cx="4909101" cy="674800"/>
              </a:xfrm>
              <a:prstGeom prst="rect">
                <a:avLst/>
              </a:prstGeom>
              <a:blipFill>
                <a:blip r:embed="rId5"/>
                <a:stretch>
                  <a:fillRect b="-3704"/>
                </a:stretch>
              </a:blipFill>
            </p:spPr>
            <p:txBody>
              <a:bodyPr/>
              <a:lstStyle/>
              <a:p>
                <a:r>
                  <a:rPr lang="ja-JP" altLang="en-US">
                    <a:noFill/>
                  </a:rPr>
                  <a:t> </a:t>
                </a:r>
              </a:p>
            </p:txBody>
          </p:sp>
        </mc:Fallback>
      </mc:AlternateContent>
      <p:sp>
        <p:nvSpPr>
          <p:cNvPr id="7" name="円/楕円 6">
            <a:extLst>
              <a:ext uri="{FF2B5EF4-FFF2-40B4-BE49-F238E27FC236}">
                <a16:creationId xmlns:a16="http://schemas.microsoft.com/office/drawing/2014/main" id="{94E8E469-CA3A-9947-8AE1-F238A1D20456}"/>
              </a:ext>
            </a:extLst>
          </p:cNvPr>
          <p:cNvSpPr/>
          <p:nvPr/>
        </p:nvSpPr>
        <p:spPr bwMode="auto">
          <a:xfrm>
            <a:off x="4437183" y="3831403"/>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 name="円/楕円 21">
            <a:extLst>
              <a:ext uri="{FF2B5EF4-FFF2-40B4-BE49-F238E27FC236}">
                <a16:creationId xmlns:a16="http://schemas.microsoft.com/office/drawing/2014/main" id="{43CD540D-6EDF-1649-BB01-554996FA055C}"/>
              </a:ext>
            </a:extLst>
          </p:cNvPr>
          <p:cNvSpPr/>
          <p:nvPr/>
        </p:nvSpPr>
        <p:spPr bwMode="auto">
          <a:xfrm>
            <a:off x="6727584" y="3801687"/>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円/楕円 22">
            <a:extLst>
              <a:ext uri="{FF2B5EF4-FFF2-40B4-BE49-F238E27FC236}">
                <a16:creationId xmlns:a16="http://schemas.microsoft.com/office/drawing/2014/main" id="{30ACE643-A851-D34E-BE67-3D10BBBC2515}"/>
              </a:ext>
            </a:extLst>
          </p:cNvPr>
          <p:cNvSpPr/>
          <p:nvPr/>
        </p:nvSpPr>
        <p:spPr bwMode="auto">
          <a:xfrm>
            <a:off x="3554943" y="3844618"/>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36086050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209800" y="3895574"/>
                <a:ext cx="4909101" cy="674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f>
                        <m:fPr>
                          <m:ctrlPr>
                            <a:rPr kumimoji="1" lang="el-GR" altLang="ja-JP" i="1" smtClean="0">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5+6+3+5+3+6+4+4+6+3</m:t>
                          </m:r>
                        </m:num>
                        <m:den>
                          <m:r>
                            <a:rPr kumimoji="1" lang="en-US" altLang="ja-JP" b="0" i="1" smtClean="0">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209800" y="3895574"/>
                <a:ext cx="4909101" cy="674800"/>
              </a:xfrm>
              <a:prstGeom prst="rect">
                <a:avLst/>
              </a:prstGeom>
              <a:blipFill>
                <a:blip r:embed="rId5"/>
                <a:stretch>
                  <a:fillRect b="-3704"/>
                </a:stretch>
              </a:blipFill>
            </p:spPr>
            <p:txBody>
              <a:bodyPr/>
              <a:lstStyle/>
              <a:p>
                <a:r>
                  <a:rPr lang="ja-JP" altLang="en-US">
                    <a:noFill/>
                  </a:rPr>
                  <a:t> </a:t>
                </a:r>
              </a:p>
            </p:txBody>
          </p:sp>
        </mc:Fallback>
      </mc:AlternateContent>
      <p:sp>
        <p:nvSpPr>
          <p:cNvPr id="7" name="円/楕円 6">
            <a:extLst>
              <a:ext uri="{FF2B5EF4-FFF2-40B4-BE49-F238E27FC236}">
                <a16:creationId xmlns:a16="http://schemas.microsoft.com/office/drawing/2014/main" id="{94E8E469-CA3A-9947-8AE1-F238A1D20456}"/>
              </a:ext>
            </a:extLst>
          </p:cNvPr>
          <p:cNvSpPr/>
          <p:nvPr/>
        </p:nvSpPr>
        <p:spPr bwMode="auto">
          <a:xfrm>
            <a:off x="5336922" y="3846579"/>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 name="円/楕円 21">
            <a:extLst>
              <a:ext uri="{FF2B5EF4-FFF2-40B4-BE49-F238E27FC236}">
                <a16:creationId xmlns:a16="http://schemas.microsoft.com/office/drawing/2014/main" id="{43CD540D-6EDF-1649-BB01-554996FA055C}"/>
              </a:ext>
            </a:extLst>
          </p:cNvPr>
          <p:cNvSpPr/>
          <p:nvPr/>
        </p:nvSpPr>
        <p:spPr bwMode="auto">
          <a:xfrm>
            <a:off x="5846911" y="3835693"/>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1115880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209800" y="3895574"/>
                <a:ext cx="4909101" cy="674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f>
                        <m:fPr>
                          <m:ctrlPr>
                            <a:rPr kumimoji="1" lang="el-GR" altLang="ja-JP" i="1" smtClean="0">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5+6+3+5+3+6+4+4+6+3</m:t>
                          </m:r>
                        </m:num>
                        <m:den>
                          <m:r>
                            <a:rPr kumimoji="1" lang="en-US" altLang="ja-JP" b="0" i="1" smtClean="0">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209800" y="3895574"/>
                <a:ext cx="4909101" cy="674800"/>
              </a:xfrm>
              <a:prstGeom prst="rect">
                <a:avLst/>
              </a:prstGeom>
              <a:blipFill>
                <a:blip r:embed="rId5"/>
                <a:stretch>
                  <a:fillRect b="-3704"/>
                </a:stretch>
              </a:blipFill>
            </p:spPr>
            <p:txBody>
              <a:bodyPr/>
              <a:lstStyle/>
              <a:p>
                <a:r>
                  <a:rPr lang="ja-JP" altLang="en-US">
                    <a:noFill/>
                  </a:rPr>
                  <a:t> </a:t>
                </a:r>
              </a:p>
            </p:txBody>
          </p:sp>
        </mc:Fallback>
      </mc:AlternateContent>
      <p:sp>
        <p:nvSpPr>
          <p:cNvPr id="7" name="円/楕円 6">
            <a:extLst>
              <a:ext uri="{FF2B5EF4-FFF2-40B4-BE49-F238E27FC236}">
                <a16:creationId xmlns:a16="http://schemas.microsoft.com/office/drawing/2014/main" id="{94E8E469-CA3A-9947-8AE1-F238A1D20456}"/>
              </a:ext>
            </a:extLst>
          </p:cNvPr>
          <p:cNvSpPr/>
          <p:nvPr/>
        </p:nvSpPr>
        <p:spPr bwMode="auto">
          <a:xfrm>
            <a:off x="2711797" y="3845067"/>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 name="円/楕円 21">
            <a:extLst>
              <a:ext uri="{FF2B5EF4-FFF2-40B4-BE49-F238E27FC236}">
                <a16:creationId xmlns:a16="http://schemas.microsoft.com/office/drawing/2014/main" id="{43CD540D-6EDF-1649-BB01-554996FA055C}"/>
              </a:ext>
            </a:extLst>
          </p:cNvPr>
          <p:cNvSpPr/>
          <p:nvPr/>
        </p:nvSpPr>
        <p:spPr bwMode="auto">
          <a:xfrm>
            <a:off x="4038600" y="3851893"/>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2142342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209800" y="3895574"/>
                <a:ext cx="4909101" cy="674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f>
                        <m:fPr>
                          <m:ctrlPr>
                            <a:rPr kumimoji="1" lang="el-GR" altLang="ja-JP" i="1" smtClean="0">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5+6+3+5+3+6+4+4+6+3</m:t>
                          </m:r>
                        </m:num>
                        <m:den>
                          <m:r>
                            <a:rPr kumimoji="1" lang="en-US" altLang="ja-JP" b="0" i="1" smtClean="0">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209800" y="3895574"/>
                <a:ext cx="4909101" cy="674800"/>
              </a:xfrm>
              <a:prstGeom prst="rect">
                <a:avLst/>
              </a:prstGeom>
              <a:blipFill>
                <a:blip r:embed="rId5"/>
                <a:stretch>
                  <a:fillRect b="-3704"/>
                </a:stretch>
              </a:blipFill>
            </p:spPr>
            <p:txBody>
              <a:bodyPr/>
              <a:lstStyle/>
              <a:p>
                <a:r>
                  <a:rPr lang="ja-JP" altLang="en-US">
                    <a:noFill/>
                  </a:rPr>
                  <a:t> </a:t>
                </a:r>
              </a:p>
            </p:txBody>
          </p:sp>
        </mc:Fallback>
      </mc:AlternateContent>
      <p:sp>
        <p:nvSpPr>
          <p:cNvPr id="7" name="円/楕円 6">
            <a:extLst>
              <a:ext uri="{FF2B5EF4-FFF2-40B4-BE49-F238E27FC236}">
                <a16:creationId xmlns:a16="http://schemas.microsoft.com/office/drawing/2014/main" id="{94E8E469-CA3A-9947-8AE1-F238A1D20456}"/>
              </a:ext>
            </a:extLst>
          </p:cNvPr>
          <p:cNvSpPr/>
          <p:nvPr/>
        </p:nvSpPr>
        <p:spPr bwMode="auto">
          <a:xfrm>
            <a:off x="3124200" y="3844618"/>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2" name="円/楕円 21">
            <a:extLst>
              <a:ext uri="{FF2B5EF4-FFF2-40B4-BE49-F238E27FC236}">
                <a16:creationId xmlns:a16="http://schemas.microsoft.com/office/drawing/2014/main" id="{43CD540D-6EDF-1649-BB01-554996FA055C}"/>
              </a:ext>
            </a:extLst>
          </p:cNvPr>
          <p:cNvSpPr/>
          <p:nvPr/>
        </p:nvSpPr>
        <p:spPr bwMode="auto">
          <a:xfrm>
            <a:off x="4896341" y="3846717"/>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23" name="円/楕円 22">
            <a:extLst>
              <a:ext uri="{FF2B5EF4-FFF2-40B4-BE49-F238E27FC236}">
                <a16:creationId xmlns:a16="http://schemas.microsoft.com/office/drawing/2014/main" id="{F40C7B3A-F045-9249-BDB5-D15ACBFCB92C}"/>
              </a:ext>
            </a:extLst>
          </p:cNvPr>
          <p:cNvSpPr/>
          <p:nvPr/>
        </p:nvSpPr>
        <p:spPr bwMode="auto">
          <a:xfrm>
            <a:off x="6248400" y="3829442"/>
            <a:ext cx="381000" cy="403532"/>
          </a:xfrm>
          <a:prstGeom prst="ellipse">
            <a:avLst/>
          </a:prstGeom>
          <a:solidFill>
            <a:srgbClr val="FF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Tree>
    <p:extLst>
      <p:ext uri="{BB962C8B-B14F-4D97-AF65-F5344CB8AC3E}">
        <p14:creationId xmlns:p14="http://schemas.microsoft.com/office/powerpoint/2010/main" val="5306778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確率変数の期待値</a:t>
            </a:r>
            <a:endParaRPr kumimoji="1" lang="ja-JP" altLang="en-US" b="1" dirty="0"/>
          </a:p>
        </p:txBody>
      </p:sp>
      <p:graphicFrame>
        <p:nvGraphicFramePr>
          <p:cNvPr id="6" name="コンテンツ プレースホルダー 5">
            <a:extLst>
              <a:ext uri="{FF2B5EF4-FFF2-40B4-BE49-F238E27FC236}">
                <a16:creationId xmlns:a16="http://schemas.microsoft.com/office/drawing/2014/main" id="{F41E569F-6FE0-B842-B51A-00A01B44C656}"/>
              </a:ext>
            </a:extLst>
          </p:cNvPr>
          <p:cNvGraphicFramePr>
            <a:graphicFrameLocks noGrp="1"/>
          </p:cNvGraphicFramePr>
          <p:nvPr>
            <p:ph idx="1"/>
          </p:nvPr>
        </p:nvGraphicFramePr>
        <p:xfrm>
          <a:off x="0" y="0"/>
          <a:ext cx="0" cy="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1538026"/>
                    </a:ext>
                  </a:extLst>
                </a:gridCol>
                <a:gridCol w="208280">
                  <a:extLst>
                    <a:ext uri="{9D8B030D-6E8A-4147-A177-3AD203B41FA5}">
                      <a16:colId xmlns:a16="http://schemas.microsoft.com/office/drawing/2014/main" val="380122100"/>
                    </a:ext>
                  </a:extLst>
                </a:gridCol>
                <a:gridCol w="208280">
                  <a:extLst>
                    <a:ext uri="{9D8B030D-6E8A-4147-A177-3AD203B41FA5}">
                      <a16:colId xmlns:a16="http://schemas.microsoft.com/office/drawing/2014/main" val="4190495065"/>
                    </a:ext>
                  </a:extLst>
                </a:gridCol>
                <a:gridCol w="208280">
                  <a:extLst>
                    <a:ext uri="{9D8B030D-6E8A-4147-A177-3AD203B41FA5}">
                      <a16:colId xmlns:a16="http://schemas.microsoft.com/office/drawing/2014/main" val="1091620249"/>
                    </a:ext>
                  </a:extLst>
                </a:gridCol>
                <a:gridCol w="208280">
                  <a:extLst>
                    <a:ext uri="{9D8B030D-6E8A-4147-A177-3AD203B41FA5}">
                      <a16:colId xmlns:a16="http://schemas.microsoft.com/office/drawing/2014/main" val="3493840098"/>
                    </a:ext>
                  </a:extLst>
                </a:gridCol>
                <a:gridCol w="208280">
                  <a:extLst>
                    <a:ext uri="{9D8B030D-6E8A-4147-A177-3AD203B41FA5}">
                      <a16:colId xmlns:a16="http://schemas.microsoft.com/office/drawing/2014/main" val="2741659779"/>
                    </a:ext>
                  </a:extLst>
                </a:gridCol>
                <a:gridCol w="208280">
                  <a:extLst>
                    <a:ext uri="{9D8B030D-6E8A-4147-A177-3AD203B41FA5}">
                      <a16:colId xmlns:a16="http://schemas.microsoft.com/office/drawing/2014/main" val="1684249961"/>
                    </a:ext>
                  </a:extLst>
                </a:gridCol>
                <a:gridCol w="208280">
                  <a:extLst>
                    <a:ext uri="{9D8B030D-6E8A-4147-A177-3AD203B41FA5}">
                      <a16:colId xmlns:a16="http://schemas.microsoft.com/office/drawing/2014/main" val="1908615755"/>
                    </a:ext>
                  </a:extLst>
                </a:gridCol>
                <a:gridCol w="208280">
                  <a:extLst>
                    <a:ext uri="{9D8B030D-6E8A-4147-A177-3AD203B41FA5}">
                      <a16:colId xmlns:a16="http://schemas.microsoft.com/office/drawing/2014/main" val="480272033"/>
                    </a:ext>
                  </a:extLst>
                </a:gridCol>
                <a:gridCol w="208280">
                  <a:extLst>
                    <a:ext uri="{9D8B030D-6E8A-4147-A177-3AD203B41FA5}">
                      <a16:colId xmlns:a16="http://schemas.microsoft.com/office/drawing/2014/main" val="2733054755"/>
                    </a:ext>
                  </a:extLst>
                </a:gridCol>
              </a:tblGrid>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08895822"/>
                  </a:ext>
                </a:extLst>
              </a:tr>
            </a:tbl>
          </a:graphicData>
        </a:graphic>
      </p:graphicFrame>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5A44E035-000E-0E41-9324-18A601502D2A}"/>
                  </a:ext>
                </a:extLst>
              </p:cNvPr>
              <p:cNvSpPr/>
              <p:nvPr/>
            </p:nvSpPr>
            <p:spPr>
              <a:xfrm>
                <a:off x="1371471" y="999771"/>
                <a:ext cx="2249142" cy="790024"/>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el-GR" altLang="ja-JP" sz="1661" i="1" dirty="0">
                          <a:latin typeface="Cambria Math" panose="02040503050406030204" pitchFamily="18" charset="0"/>
                          <a:ea typeface="Cambria Math" panose="02040503050406030204" pitchFamily="18" charset="0"/>
                          <a:cs typeface="Cambria Math" charset="0"/>
                        </a:rPr>
                        <m:t>𝜇</m:t>
                      </m:r>
                      <m:r>
                        <a:rPr lang="en-US" altLang="ja-JP" sz="1661" dirty="0">
                          <a:latin typeface="Cambria Math" panose="02040503050406030204" pitchFamily="18" charset="0"/>
                          <a:ea typeface="Cambria Math" charset="0"/>
                          <a:cs typeface="Cambria Math" charset="0"/>
                        </a:rPr>
                        <m:t>=</m:t>
                      </m:r>
                      <m:r>
                        <m:rPr>
                          <m:sty m:val="p"/>
                        </m:rPr>
                        <a:rPr lang="en-US" altLang="ja-JP" sz="1661" dirty="0">
                          <a:latin typeface="Cambria Math" charset="0"/>
                          <a:ea typeface="Cambria Math" charset="0"/>
                          <a:cs typeface="Cambria Math" charset="0"/>
                        </a:rPr>
                        <m:t>E</m:t>
                      </m:r>
                      <m:d>
                        <m:dPr>
                          <m:begChr m:val="["/>
                          <m:endChr m:val="]"/>
                          <m:ctrlPr>
                            <a:rPr lang="en-US" altLang="ja-JP" sz="1661" i="1" dirty="0">
                              <a:latin typeface="Cambria Math" panose="02040503050406030204" pitchFamily="18" charset="0"/>
                              <a:ea typeface="Cambria Math" charset="0"/>
                              <a:cs typeface="Cambria Math" charset="0"/>
                            </a:rPr>
                          </m:ctrlPr>
                        </m:dPr>
                        <m:e>
                          <m:r>
                            <a:rPr lang="en-US" altLang="ja-JP" sz="1661" i="1" dirty="0">
                              <a:latin typeface="Cambria Math" charset="0"/>
                              <a:ea typeface="Cambria Math" charset="0"/>
                              <a:cs typeface="Cambria Math" charset="0"/>
                            </a:rPr>
                            <m:t>𝑋</m:t>
                          </m:r>
                        </m:e>
                      </m:d>
                      <m:r>
                        <a:rPr lang="en-US" altLang="ja-JP" sz="1661" dirty="0">
                          <a:latin typeface="Cambria Math" charset="0"/>
                          <a:ea typeface="Cambria Math" charset="0"/>
                          <a:cs typeface="Cambria Math" charset="0"/>
                        </a:rPr>
                        <m:t>=</m:t>
                      </m:r>
                      <m:nary>
                        <m:naryPr>
                          <m:chr m:val="∑"/>
                          <m:ctrlPr>
                            <a:rPr lang="is-IS" altLang="ja-JP" sz="1661" i="1" dirty="0">
                              <a:latin typeface="Cambria Math" panose="02040503050406030204" pitchFamily="18" charset="0"/>
                              <a:ea typeface="Cambria Math" charset="0"/>
                              <a:cs typeface="Cambria Math" charset="0"/>
                            </a:rPr>
                          </m:ctrlPr>
                        </m:naryPr>
                        <m:sub>
                          <m:r>
                            <m:rPr>
                              <m:brk m:alnAt="23"/>
                            </m:rPr>
                            <a:rPr lang="en-US" altLang="ja-JP" sz="1661" i="1" dirty="0">
                              <a:latin typeface="Cambria Math" charset="0"/>
                              <a:ea typeface="Cambria Math" charset="0"/>
                              <a:cs typeface="Cambria Math" charset="0"/>
                            </a:rPr>
                            <m:t>𝑖</m:t>
                          </m:r>
                          <m:r>
                            <a:rPr lang="en-US" altLang="ja-JP" sz="1661" i="1" dirty="0">
                              <a:latin typeface="Cambria Math" charset="0"/>
                              <a:ea typeface="Cambria Math" charset="0"/>
                              <a:cs typeface="Cambria Math" charset="0"/>
                            </a:rPr>
                            <m:t>=1</m:t>
                          </m:r>
                        </m:sub>
                        <m:sup>
                          <m:r>
                            <a:rPr lang="en-US" altLang="ja-JP" sz="1661" i="1" dirty="0">
                              <a:latin typeface="Cambria Math" charset="0"/>
                              <a:ea typeface="Cambria Math" charset="0"/>
                              <a:cs typeface="Cambria Math" charset="0"/>
                            </a:rPr>
                            <m:t>𝑛</m:t>
                          </m:r>
                        </m:sup>
                        <m:e>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𝑥</m:t>
                              </m:r>
                            </m:e>
                            <m:sub>
                              <m:r>
                                <a:rPr lang="en-US" altLang="ja-JP" sz="1661" i="1" dirty="0">
                                  <a:latin typeface="Cambria Math" charset="0"/>
                                  <a:ea typeface="Cambria Math" charset="0"/>
                                  <a:cs typeface="Cambria Math" charset="0"/>
                                </a:rPr>
                                <m:t>𝑖</m:t>
                              </m:r>
                            </m:sub>
                          </m:sSub>
                          <m:r>
                            <a:rPr lang="en-US" altLang="ja-JP" sz="1661" i="1" dirty="0">
                              <a:latin typeface="Cambria Math" charset="0"/>
                              <a:ea typeface="Cambria Math" charset="0"/>
                              <a:cs typeface="Cambria Math" charset="0"/>
                            </a:rPr>
                            <m:t>×</m:t>
                          </m:r>
                          <m:sSub>
                            <m:sSubPr>
                              <m:ctrlPr>
                                <a:rPr lang="en-US" altLang="ja-JP" sz="1661" i="1" dirty="0">
                                  <a:latin typeface="Cambria Math" panose="02040503050406030204" pitchFamily="18" charset="0"/>
                                  <a:ea typeface="Cambria Math" charset="0"/>
                                  <a:cs typeface="Cambria Math" charset="0"/>
                                </a:rPr>
                              </m:ctrlPr>
                            </m:sSubPr>
                            <m:e>
                              <m:r>
                                <a:rPr lang="en-US" altLang="ja-JP" sz="1661" i="1" dirty="0">
                                  <a:latin typeface="Cambria Math" charset="0"/>
                                  <a:ea typeface="Cambria Math" charset="0"/>
                                  <a:cs typeface="Cambria Math" charset="0"/>
                                </a:rPr>
                                <m:t>𝑝</m:t>
                              </m:r>
                            </m:e>
                            <m:sub>
                              <m:r>
                                <a:rPr lang="en-US" altLang="ja-JP" sz="1661" i="1" dirty="0">
                                  <a:latin typeface="Cambria Math" charset="0"/>
                                  <a:ea typeface="Cambria Math" charset="0"/>
                                  <a:cs typeface="Cambria Math" charset="0"/>
                                </a:rPr>
                                <m:t>𝑖</m:t>
                              </m:r>
                            </m:sub>
                          </m:sSub>
                        </m:e>
                      </m:nary>
                    </m:oMath>
                  </m:oMathPara>
                </a14:m>
                <a:endParaRPr lang="ja-JP" altLang="en-US" sz="1661" dirty="0"/>
              </a:p>
            </p:txBody>
          </p:sp>
        </mc:Choice>
        <mc:Fallback xmlns="">
          <p:sp>
            <p:nvSpPr>
              <p:cNvPr id="14" name="正方形/長方形 13">
                <a:extLst>
                  <a:ext uri="{FF2B5EF4-FFF2-40B4-BE49-F238E27FC236}">
                    <a16:creationId xmlns:a16="http://schemas.microsoft.com/office/drawing/2014/main" id="{5A44E035-000E-0E41-9324-18A601502D2A}"/>
                  </a:ext>
                </a:extLst>
              </p:cNvPr>
              <p:cNvSpPr>
                <a:spLocks noRot="1" noChangeAspect="1" noMove="1" noResize="1" noEditPoints="1" noAdjustHandles="1" noChangeArrowheads="1" noChangeShapeType="1" noTextEdit="1"/>
              </p:cNvSpPr>
              <p:nvPr/>
            </p:nvSpPr>
            <p:spPr>
              <a:xfrm>
                <a:off x="1371471" y="999771"/>
                <a:ext cx="2249142" cy="790024"/>
              </a:xfrm>
              <a:prstGeom prst="rect">
                <a:avLst/>
              </a:prstGeom>
              <a:blipFill>
                <a:blip r:embed="rId3"/>
                <a:stretch>
                  <a:fillRect t="-103175" b="-153968"/>
                </a:stretch>
              </a:blipFill>
            </p:spPr>
            <p:txBody>
              <a:bodyPr/>
              <a:lstStyle/>
              <a:p>
                <a:r>
                  <a:rPr lang="ja-JP" altLang="en-US">
                    <a:noFill/>
                  </a:rPr>
                  <a:t> </a:t>
                </a:r>
              </a:p>
            </p:txBody>
          </p:sp>
        </mc:Fallback>
      </mc:AlternateContent>
      <p:sp>
        <p:nvSpPr>
          <p:cNvPr id="15" name="正方形/長方形 14">
            <a:extLst>
              <a:ext uri="{FF2B5EF4-FFF2-40B4-BE49-F238E27FC236}">
                <a16:creationId xmlns:a16="http://schemas.microsoft.com/office/drawing/2014/main" id="{FF57BF56-6AF3-C84F-87F8-43F8DBA79DC2}"/>
              </a:ext>
            </a:extLst>
          </p:cNvPr>
          <p:cNvSpPr/>
          <p:nvPr/>
        </p:nvSpPr>
        <p:spPr bwMode="auto">
          <a:xfrm>
            <a:off x="1295400" y="100761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A1824E4-9355-C948-B5AE-5C8FED513DDC}"/>
                  </a:ext>
                </a:extLst>
              </p:cNvPr>
              <p:cNvSpPr txBox="1"/>
              <p:nvPr/>
            </p:nvSpPr>
            <p:spPr>
              <a:xfrm>
                <a:off x="5465786" y="1055345"/>
                <a:ext cx="122854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l-GR" altLang="ja-JP" sz="1800" i="1" smtClean="0">
                          <a:latin typeface="Cambria Math" charset="0"/>
                          <a:ea typeface="Cambria Math" charset="0"/>
                          <a:cs typeface="Cambria Math" charset="0"/>
                        </a:rPr>
                        <m:t>𝜇</m:t>
                      </m:r>
                      <m:r>
                        <a:rPr kumimoji="1" lang="el-GR" altLang="ja-JP" sz="1800" i="1" smtClean="0">
                          <a:latin typeface="Cambria Math" charset="0"/>
                          <a:ea typeface="メイリオ" panose="020B0604030504040204" pitchFamily="50" charset="-128"/>
                        </a:rPr>
                        <m:t>=</m:t>
                      </m:r>
                      <m:f>
                        <m:fPr>
                          <m:ctrlPr>
                            <a:rPr kumimoji="1" lang="bg-BG" altLang="ja-JP" sz="1800" i="1" smtClean="0">
                              <a:latin typeface="Cambria Math" panose="02040503050406030204" pitchFamily="18" charset="0"/>
                              <a:ea typeface="メイリオ" panose="020B0604030504040204" pitchFamily="50" charset="-128"/>
                            </a:rPr>
                          </m:ctrlPr>
                        </m:fPr>
                        <m:num>
                          <m:r>
                            <a:rPr kumimoji="1" lang="en-US" altLang="ja-JP" sz="1800" b="0" i="1" smtClean="0">
                              <a:latin typeface="Cambria Math" charset="0"/>
                              <a:ea typeface="メイリオ" panose="020B0604030504040204" pitchFamily="50" charset="-128"/>
                            </a:rPr>
                            <m:t>1</m:t>
                          </m:r>
                        </m:num>
                        <m:den>
                          <m:r>
                            <a:rPr kumimoji="1" lang="en-US" altLang="ja-JP" sz="1800" b="0" i="1" smtClean="0">
                              <a:latin typeface="Cambria Math" panose="02040503050406030204" pitchFamily="18" charset="0"/>
                              <a:ea typeface="メイリオ" panose="020B0604030504040204" pitchFamily="50" charset="-128"/>
                            </a:rPr>
                            <m:t>𝑛</m:t>
                          </m:r>
                        </m:den>
                      </m:f>
                      <m:nary>
                        <m:naryPr>
                          <m:chr m:val="∑"/>
                          <m:ctrlPr>
                            <a:rPr kumimoji="1" lang="is-IS" altLang="ja-JP" sz="1800" i="1" smtClean="0">
                              <a:latin typeface="Cambria Math" panose="02040503050406030204" pitchFamily="18" charset="0"/>
                              <a:ea typeface="メイリオ" panose="020B0604030504040204" pitchFamily="50" charset="-128"/>
                            </a:rPr>
                          </m:ctrlPr>
                        </m:naryPr>
                        <m:sub>
                          <m:r>
                            <m:rPr>
                              <m:brk m:alnAt="23"/>
                            </m:rPr>
                            <a:rPr kumimoji="1" lang="en-US" altLang="ja-JP" sz="1800" b="0" i="1" smtClean="0">
                              <a:latin typeface="Cambria Math" charset="0"/>
                              <a:ea typeface="メイリオ" panose="020B0604030504040204" pitchFamily="50" charset="-128"/>
                            </a:rPr>
                            <m:t>𝑖</m:t>
                          </m:r>
                          <m:r>
                            <a:rPr kumimoji="1" lang="en-US" altLang="ja-JP" sz="1800" b="0" i="1" smtClean="0">
                              <a:latin typeface="Cambria Math" charset="0"/>
                              <a:ea typeface="メイリオ" panose="020B0604030504040204" pitchFamily="50" charset="-128"/>
                            </a:rPr>
                            <m:t>=1</m:t>
                          </m:r>
                        </m:sub>
                        <m:sup>
                          <m:r>
                            <a:rPr kumimoji="1" lang="en-US" altLang="ja-JP" sz="1800" b="0" i="1" smtClean="0">
                              <a:latin typeface="Cambria Math" panose="02040503050406030204" pitchFamily="18" charset="0"/>
                              <a:ea typeface="メイリオ" panose="020B0604030504040204" pitchFamily="50" charset="-128"/>
                            </a:rPr>
                            <m:t>𝑛</m:t>
                          </m:r>
                        </m:sup>
                        <m:e>
                          <m:sSub>
                            <m:sSubPr>
                              <m:ctrlPr>
                                <a:rPr kumimoji="1" lang="en-US" altLang="ja-JP" sz="1800" i="1" smtClean="0">
                                  <a:latin typeface="Cambria Math" panose="02040503050406030204" pitchFamily="18" charset="0"/>
                                  <a:ea typeface="メイリオ" panose="020B0604030504040204" pitchFamily="50" charset="-128"/>
                                </a:rPr>
                              </m:ctrlPr>
                            </m:sSubPr>
                            <m:e>
                              <m:r>
                                <a:rPr kumimoji="1" lang="en-US" altLang="ja-JP" sz="1800" b="0" i="1" smtClean="0">
                                  <a:latin typeface="Cambria Math" charset="0"/>
                                  <a:ea typeface="メイリオ" panose="020B0604030504040204" pitchFamily="50" charset="-128"/>
                                </a:rPr>
                                <m:t>𝑥</m:t>
                              </m:r>
                            </m:e>
                            <m:sub>
                              <m:r>
                                <a:rPr kumimoji="1" lang="en-US" altLang="ja-JP" sz="1800" b="0" i="1" smtClean="0">
                                  <a:latin typeface="Cambria Math" charset="0"/>
                                  <a:ea typeface="メイリオ" panose="020B0604030504040204" pitchFamily="50" charset="-128"/>
                                </a:rPr>
                                <m:t>𝑖</m:t>
                              </m:r>
                            </m:sub>
                          </m:sSub>
                        </m:e>
                      </m:nary>
                    </m:oMath>
                  </m:oMathPara>
                </a14:m>
                <a:endParaRPr kumimoji="1" lang="ja-JP" altLang="en-US" sz="18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AA1824E4-9355-C948-B5AE-5C8FED513DDC}"/>
                  </a:ext>
                </a:extLst>
              </p:cNvPr>
              <p:cNvSpPr txBox="1">
                <a:spLocks noRot="1" noChangeAspect="1" noMove="1" noResize="1" noEditPoints="1" noAdjustHandles="1" noChangeArrowheads="1" noChangeShapeType="1" noTextEdit="1"/>
              </p:cNvSpPr>
              <p:nvPr/>
            </p:nvSpPr>
            <p:spPr>
              <a:xfrm>
                <a:off x="5465786" y="1055345"/>
                <a:ext cx="1228541" cy="756233"/>
              </a:xfrm>
              <a:prstGeom prst="rect">
                <a:avLst/>
              </a:prstGeom>
              <a:blipFill>
                <a:blip r:embed="rId4"/>
                <a:stretch>
                  <a:fillRect l="-20408" t="-114754" r="-20408" b="-175410"/>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9208972-B124-CC4A-AA91-B161687E829D}"/>
              </a:ext>
            </a:extLst>
          </p:cNvPr>
          <p:cNvSpPr txBox="1"/>
          <p:nvPr/>
        </p:nvSpPr>
        <p:spPr>
          <a:xfrm>
            <a:off x="2209800" y="1960603"/>
            <a:ext cx="692497"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期待値</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26A5934-2A2E-B849-84FE-887FE0C55ACA}"/>
              </a:ext>
            </a:extLst>
          </p:cNvPr>
          <p:cNvSpPr/>
          <p:nvPr/>
        </p:nvSpPr>
        <p:spPr bwMode="auto">
          <a:xfrm>
            <a:off x="5029200" y="1037342"/>
            <a:ext cx="2401283" cy="803036"/>
          </a:xfrm>
          <a:prstGeom prst="rect">
            <a:avLst/>
          </a:prstGeom>
          <a:noFill/>
          <a:ln w="50800" cap="flat" cmpd="dbl"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defTabSz="685800"/>
            <a:endParaRPr lang="ja-JP" altLang="en-US" sz="1350">
              <a:cs typeface="Arial" charset="0"/>
            </a:endParaRPr>
          </a:p>
        </p:txBody>
      </p:sp>
      <p:sp>
        <p:nvSpPr>
          <p:cNvPr id="19" name="テキスト ボックス 18">
            <a:extLst>
              <a:ext uri="{FF2B5EF4-FFF2-40B4-BE49-F238E27FC236}">
                <a16:creationId xmlns:a16="http://schemas.microsoft.com/office/drawing/2014/main" id="{75B9D871-B893-5A44-B9B5-D2FA0FD305E6}"/>
              </a:ext>
            </a:extLst>
          </p:cNvPr>
          <p:cNvSpPr txBox="1"/>
          <p:nvPr/>
        </p:nvSpPr>
        <p:spPr>
          <a:xfrm>
            <a:off x="5886414" y="1960604"/>
            <a:ext cx="461665" cy="276999"/>
          </a:xfrm>
          <a:prstGeom prst="rect">
            <a:avLst/>
          </a:prstGeom>
          <a:noFill/>
        </p:spPr>
        <p:txBody>
          <a:bodyPr wrap="none" lIns="0" tIns="0" rIns="0" bIns="0" rtlCol="0">
            <a:spAutoFit/>
          </a:bodyPr>
          <a:lstStyle/>
          <a:p>
            <a:r>
              <a:rPr kumimoji="1" lang="ja-JP" altLang="en-US" sz="1800">
                <a:solidFill>
                  <a:srgbClr val="FF0000"/>
                </a:solidFill>
                <a:latin typeface="メイリオ" panose="020B0604030504040204" pitchFamily="50" charset="-128"/>
                <a:ea typeface="メイリオ" panose="020B0604030504040204" pitchFamily="50" charset="-128"/>
              </a:rPr>
              <a:t>平均</a:t>
            </a:r>
            <a:endParaRPr kumimoji="1"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20" name="左右矢印 19">
            <a:extLst>
              <a:ext uri="{FF2B5EF4-FFF2-40B4-BE49-F238E27FC236}">
                <a16:creationId xmlns:a16="http://schemas.microsoft.com/office/drawing/2014/main" id="{73D41FB2-0E4C-9440-B754-A6254923D3AD}"/>
              </a:ext>
            </a:extLst>
          </p:cNvPr>
          <p:cNvSpPr/>
          <p:nvPr/>
        </p:nvSpPr>
        <p:spPr bwMode="auto">
          <a:xfrm>
            <a:off x="3829541" y="1250429"/>
            <a:ext cx="1066800" cy="380665"/>
          </a:xfrm>
          <a:prstGeom prst="lef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Univers 45 Light" pitchFamily="2" charset="0"/>
              <a:cs typeface="Arial" charset="0"/>
            </a:endParaRPr>
          </a:p>
        </p:txBody>
      </p:sp>
      <p:sp>
        <p:nvSpPr>
          <p:cNvPr id="4" name="テキスト ボックス 3">
            <a:extLst>
              <a:ext uri="{FF2B5EF4-FFF2-40B4-BE49-F238E27FC236}">
                <a16:creationId xmlns:a16="http://schemas.microsoft.com/office/drawing/2014/main" id="{63DDBAD3-ACD0-0840-B83F-CF59107F3970}"/>
              </a:ext>
            </a:extLst>
          </p:cNvPr>
          <p:cNvSpPr txBox="1"/>
          <p:nvPr/>
        </p:nvSpPr>
        <p:spPr>
          <a:xfrm>
            <a:off x="1017180" y="2405005"/>
            <a:ext cx="7109640"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植物１０本の茎の太さを計測したところ、次のようなデータを得た</a:t>
            </a:r>
          </a:p>
        </p:txBody>
      </p:sp>
      <p:graphicFrame>
        <p:nvGraphicFramePr>
          <p:cNvPr id="8" name="表 7">
            <a:extLst>
              <a:ext uri="{FF2B5EF4-FFF2-40B4-BE49-F238E27FC236}">
                <a16:creationId xmlns:a16="http://schemas.microsoft.com/office/drawing/2014/main" id="{59A4D5FB-5762-4746-A14D-0E1DB2F081BD}"/>
              </a:ext>
            </a:extLst>
          </p:cNvPr>
          <p:cNvGraphicFramePr>
            <a:graphicFrameLocks noGrp="1"/>
          </p:cNvGraphicFramePr>
          <p:nvPr/>
        </p:nvGraphicFramePr>
        <p:xfrm>
          <a:off x="1676400" y="2938789"/>
          <a:ext cx="6096000" cy="335896"/>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033162612"/>
                    </a:ext>
                  </a:extLst>
                </a:gridCol>
                <a:gridCol w="609600">
                  <a:extLst>
                    <a:ext uri="{9D8B030D-6E8A-4147-A177-3AD203B41FA5}">
                      <a16:colId xmlns:a16="http://schemas.microsoft.com/office/drawing/2014/main" val="1422237828"/>
                    </a:ext>
                  </a:extLst>
                </a:gridCol>
                <a:gridCol w="609600">
                  <a:extLst>
                    <a:ext uri="{9D8B030D-6E8A-4147-A177-3AD203B41FA5}">
                      <a16:colId xmlns:a16="http://schemas.microsoft.com/office/drawing/2014/main" val="33542643"/>
                    </a:ext>
                  </a:extLst>
                </a:gridCol>
                <a:gridCol w="609600">
                  <a:extLst>
                    <a:ext uri="{9D8B030D-6E8A-4147-A177-3AD203B41FA5}">
                      <a16:colId xmlns:a16="http://schemas.microsoft.com/office/drawing/2014/main" val="3068595712"/>
                    </a:ext>
                  </a:extLst>
                </a:gridCol>
                <a:gridCol w="609600">
                  <a:extLst>
                    <a:ext uri="{9D8B030D-6E8A-4147-A177-3AD203B41FA5}">
                      <a16:colId xmlns:a16="http://schemas.microsoft.com/office/drawing/2014/main" val="1197077866"/>
                    </a:ext>
                  </a:extLst>
                </a:gridCol>
                <a:gridCol w="609600">
                  <a:extLst>
                    <a:ext uri="{9D8B030D-6E8A-4147-A177-3AD203B41FA5}">
                      <a16:colId xmlns:a16="http://schemas.microsoft.com/office/drawing/2014/main" val="3565254510"/>
                    </a:ext>
                  </a:extLst>
                </a:gridCol>
                <a:gridCol w="609600">
                  <a:extLst>
                    <a:ext uri="{9D8B030D-6E8A-4147-A177-3AD203B41FA5}">
                      <a16:colId xmlns:a16="http://schemas.microsoft.com/office/drawing/2014/main" val="1583095896"/>
                    </a:ext>
                  </a:extLst>
                </a:gridCol>
                <a:gridCol w="609600">
                  <a:extLst>
                    <a:ext uri="{9D8B030D-6E8A-4147-A177-3AD203B41FA5}">
                      <a16:colId xmlns:a16="http://schemas.microsoft.com/office/drawing/2014/main" val="795348748"/>
                    </a:ext>
                  </a:extLst>
                </a:gridCol>
                <a:gridCol w="609600">
                  <a:extLst>
                    <a:ext uri="{9D8B030D-6E8A-4147-A177-3AD203B41FA5}">
                      <a16:colId xmlns:a16="http://schemas.microsoft.com/office/drawing/2014/main" val="3704447318"/>
                    </a:ext>
                  </a:extLst>
                </a:gridCol>
                <a:gridCol w="609600">
                  <a:extLst>
                    <a:ext uri="{9D8B030D-6E8A-4147-A177-3AD203B41FA5}">
                      <a16:colId xmlns:a16="http://schemas.microsoft.com/office/drawing/2014/main" val="2864490328"/>
                    </a:ext>
                  </a:extLst>
                </a:gridCol>
              </a:tblGrid>
              <a:tr h="335896">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5</a:t>
                      </a:r>
                      <a:endParaRPr kumimoji="1" lang="ja-JP" altLang="en-US" sz="1600"/>
                    </a:p>
                  </a:txBody>
                  <a:tcPr/>
                </a:tc>
                <a:tc>
                  <a:txBody>
                    <a:bodyPr/>
                    <a:lstStyle/>
                    <a:p>
                      <a:pPr algn="ctr"/>
                      <a:r>
                        <a:rPr kumimoji="1" lang="en-US" altLang="ja-JP" sz="1600" dirty="0"/>
                        <a:t>3</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4</a:t>
                      </a:r>
                      <a:endParaRPr kumimoji="1" lang="ja-JP" altLang="en-US" sz="1600"/>
                    </a:p>
                  </a:txBody>
                  <a:tcPr/>
                </a:tc>
                <a:tc>
                  <a:txBody>
                    <a:bodyPr/>
                    <a:lstStyle/>
                    <a:p>
                      <a:pPr algn="ctr"/>
                      <a:r>
                        <a:rPr kumimoji="1" lang="en-US" altLang="ja-JP" sz="1600" dirty="0"/>
                        <a:t>6</a:t>
                      </a:r>
                      <a:endParaRPr kumimoji="1" lang="ja-JP" altLang="en-US" sz="1600"/>
                    </a:p>
                  </a:txBody>
                  <a:tcPr/>
                </a:tc>
                <a:tc>
                  <a:txBody>
                    <a:bodyPr/>
                    <a:lstStyle/>
                    <a:p>
                      <a:pPr algn="ctr"/>
                      <a:r>
                        <a:rPr kumimoji="1" lang="en-US" altLang="ja-JP" sz="1600" dirty="0"/>
                        <a:t>3</a:t>
                      </a:r>
                      <a:endParaRPr kumimoji="1" lang="ja-JP" altLang="en-US" sz="1600"/>
                    </a:p>
                  </a:txBody>
                  <a:tcPr/>
                </a:tc>
                <a:extLst>
                  <a:ext uri="{0D108BD9-81ED-4DB2-BD59-A6C34878D82A}">
                    <a16:rowId xmlns:a16="http://schemas.microsoft.com/office/drawing/2014/main" val="592231191"/>
                  </a:ext>
                </a:extLst>
              </a:tr>
            </a:tbl>
          </a:graphicData>
        </a:graphic>
      </p:graphicFrame>
      <p:sp>
        <p:nvSpPr>
          <p:cNvPr id="21" name="テキスト ボックス 20">
            <a:extLst>
              <a:ext uri="{FF2B5EF4-FFF2-40B4-BE49-F238E27FC236}">
                <a16:creationId xmlns:a16="http://schemas.microsoft.com/office/drawing/2014/main" id="{D34B0CEF-5C6E-324C-99D8-A20E83DC1955}"/>
              </a:ext>
            </a:extLst>
          </p:cNvPr>
          <p:cNvSpPr txBox="1"/>
          <p:nvPr/>
        </p:nvSpPr>
        <p:spPr>
          <a:xfrm>
            <a:off x="1017180" y="3475286"/>
            <a:ext cx="2262158" cy="369332"/>
          </a:xfrm>
          <a:prstGeom prst="rect">
            <a:avLst/>
          </a:prstGeom>
          <a:noFill/>
        </p:spPr>
        <p:txBody>
          <a:bodyPr wrap="none" rtlCol="0">
            <a:spAutoFit/>
          </a:bodyPr>
          <a:lstStyle/>
          <a:p>
            <a:r>
              <a:rPr kumimoji="1" lang="ja-JP" altLang="en-US" sz="1800">
                <a:latin typeface="Meiryo" panose="020B0604030504040204" pitchFamily="34" charset="-128"/>
                <a:ea typeface="Meiryo" panose="020B0604030504040204" pitchFamily="34" charset="-128"/>
              </a:rPr>
              <a:t>茎の太さの平均は？</a:t>
            </a:r>
          </a:p>
        </p:txBody>
      </p:sp>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96892C6C-CDF7-8948-95A5-4363EA79A7B6}"/>
                  </a:ext>
                </a:extLst>
              </p:cNvPr>
              <p:cNvSpPr/>
              <p:nvPr/>
            </p:nvSpPr>
            <p:spPr>
              <a:xfrm>
                <a:off x="2899284" y="3895574"/>
                <a:ext cx="3530133" cy="676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l-GR" altLang="ja-JP" i="1" smtClean="0">
                          <a:latin typeface="Cambria Math" charset="0"/>
                          <a:ea typeface="Cambria Math" charset="0"/>
                          <a:cs typeface="Cambria Math" charset="0"/>
                        </a:rPr>
                        <m:t>𝜇</m:t>
                      </m:r>
                      <m:r>
                        <a:rPr kumimoji="1" lang="el-GR" altLang="ja-JP" i="1">
                          <a:latin typeface="Cambria Math" charset="0"/>
                          <a:ea typeface="メイリオ" panose="020B0604030504040204" pitchFamily="50" charset="-128"/>
                        </a:rPr>
                        <m:t>=</m:t>
                      </m:r>
                      <m:f>
                        <m:fPr>
                          <m:ctrlPr>
                            <a:rPr kumimoji="1" lang="el-GR" altLang="ja-JP" i="1" smtClean="0">
                              <a:latin typeface="Cambria Math" panose="02040503050406030204" pitchFamily="18" charset="0"/>
                              <a:ea typeface="メイリオ" panose="020B0604030504040204" pitchFamily="50" charset="-128"/>
                            </a:rPr>
                          </m:ctrlPr>
                        </m:fPr>
                        <m:num>
                          <m:r>
                            <a:rPr kumimoji="1" lang="en-US" altLang="ja-JP" b="0" i="1" smtClean="0">
                              <a:latin typeface="Cambria Math" panose="02040503050406030204" pitchFamily="18" charset="0"/>
                              <a:ea typeface="メイリオ" panose="020B0604030504040204" pitchFamily="50" charset="-128"/>
                            </a:rPr>
                            <m:t>3</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メイリオ" panose="020B0604030504040204" pitchFamily="50" charset="-128"/>
                            </a:rPr>
                            <m:t>3+4</m:t>
                          </m:r>
                          <m:r>
                            <a:rPr kumimoji="1" lang="en-US" altLang="ja-JP" b="0" i="1" smtClean="0">
                              <a:latin typeface="Cambria Math" panose="02040503050406030204" pitchFamily="18" charset="0"/>
                              <a:ea typeface="Cambria Math" panose="02040503050406030204" pitchFamily="18" charset="0"/>
                            </a:rPr>
                            <m:t>∙2</m:t>
                          </m:r>
                          <m:r>
                            <a:rPr kumimoji="1" lang="en-US" altLang="ja-JP" b="0" i="1" smtClean="0">
                              <a:latin typeface="Cambria Math" panose="02040503050406030204" pitchFamily="18" charset="0"/>
                              <a:ea typeface="メイリオ" panose="020B0604030504040204" pitchFamily="50" charset="-128"/>
                            </a:rPr>
                            <m:t>+5</m:t>
                          </m:r>
                          <m:r>
                            <a:rPr kumimoji="1" lang="en-US" altLang="ja-JP" i="1">
                              <a:latin typeface="Cambria Math" panose="02040503050406030204" pitchFamily="18" charset="0"/>
                              <a:ea typeface="Cambria Math" panose="02040503050406030204" pitchFamily="18" charset="0"/>
                            </a:rPr>
                            <m:t>∙2</m:t>
                          </m:r>
                          <m:r>
                            <a:rPr kumimoji="1" lang="en-US" altLang="ja-JP" b="0" i="1" smtClean="0">
                              <a:latin typeface="Cambria Math" panose="02040503050406030204" pitchFamily="18" charset="0"/>
                              <a:ea typeface="メイリオ" panose="020B0604030504040204" pitchFamily="50" charset="-128"/>
                            </a:rPr>
                            <m:t>+3</m:t>
                          </m:r>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メイリオ" panose="020B0604030504040204" pitchFamily="50" charset="-128"/>
                            </a:rPr>
                            <m:t>6</m:t>
                          </m:r>
                        </m:num>
                        <m:den>
                          <m:r>
                            <a:rPr kumimoji="1" lang="en-US" altLang="ja-JP" b="0" i="1" smtClean="0">
                              <a:latin typeface="Cambria Math" panose="02040503050406030204" pitchFamily="18" charset="0"/>
                              <a:ea typeface="メイリオ" panose="020B0604030504040204" pitchFamily="50" charset="-128"/>
                            </a:rPr>
                            <m:t>10</m:t>
                          </m:r>
                        </m:den>
                      </m:f>
                    </m:oMath>
                  </m:oMathPara>
                </a14:m>
                <a:endParaRPr lang="ja-JP" altLang="en-US"/>
              </a:p>
            </p:txBody>
          </p:sp>
        </mc:Choice>
        <mc:Fallback xmlns="">
          <p:sp>
            <p:nvSpPr>
              <p:cNvPr id="3" name="正方形/長方形 2">
                <a:extLst>
                  <a:ext uri="{FF2B5EF4-FFF2-40B4-BE49-F238E27FC236}">
                    <a16:creationId xmlns:a16="http://schemas.microsoft.com/office/drawing/2014/main" id="{96892C6C-CDF7-8948-95A5-4363EA79A7B6}"/>
                  </a:ext>
                </a:extLst>
              </p:cNvPr>
              <p:cNvSpPr>
                <a:spLocks noRot="1" noChangeAspect="1" noMove="1" noResize="1" noEditPoints="1" noAdjustHandles="1" noChangeArrowheads="1" noChangeShapeType="1" noTextEdit="1"/>
              </p:cNvSpPr>
              <p:nvPr/>
            </p:nvSpPr>
            <p:spPr>
              <a:xfrm>
                <a:off x="2899284" y="3895574"/>
                <a:ext cx="3530133" cy="676852"/>
              </a:xfrm>
              <a:prstGeom prst="rect">
                <a:avLst/>
              </a:prstGeom>
              <a:blipFill>
                <a:blip r:embed="rId5"/>
                <a:stretch>
                  <a:fillRect b="-37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96009368"/>
      </p:ext>
    </p:extLst>
  </p:cSld>
  <p:clrMapOvr>
    <a:masterClrMapping/>
  </p:clrMapOvr>
</p:sld>
</file>

<file path=ppt/theme/theme1.xml><?xml version="1.0" encoding="utf-8"?>
<a:theme xmlns:a="http://schemas.openxmlformats.org/drawingml/2006/main" name="Default Design">
  <a:themeElements>
    <a:clrScheme name="Default Design 3">
      <a:dk1>
        <a:srgbClr val="000000"/>
      </a:dk1>
      <a:lt1>
        <a:srgbClr val="FFFFFF"/>
      </a:lt1>
      <a:dk2>
        <a:srgbClr val="0C2D83"/>
      </a:dk2>
      <a:lt2>
        <a:srgbClr val="969696"/>
      </a:lt2>
      <a:accent1>
        <a:srgbClr val="B8B9D2"/>
      </a:accent1>
      <a:accent2>
        <a:srgbClr val="31C4B1"/>
      </a:accent2>
      <a:accent3>
        <a:srgbClr val="FFFFFF"/>
      </a:accent3>
      <a:accent4>
        <a:srgbClr val="000000"/>
      </a:accent4>
      <a:accent5>
        <a:srgbClr val="D8D9E5"/>
      </a:accent5>
      <a:accent6>
        <a:srgbClr val="2BB1A0"/>
      </a:accent6>
      <a:hlink>
        <a:srgbClr val="7981C3"/>
      </a:hlink>
      <a:folHlink>
        <a:srgbClr val="0064C8"/>
      </a:folHlink>
    </a:clrScheme>
    <a:fontScheme name="Default Design">
      <a:majorFont>
        <a:latin typeface="Arial"/>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Univers 45 Light" pitchFamily="2"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Univers 45 Light" pitchFamily="2" charset="0"/>
            <a:cs typeface="Arial" charset="0"/>
          </a:defRPr>
        </a:defPPr>
      </a:lstStyle>
    </a:lnDef>
  </a:objectDefaults>
  <a:extraClrSchemeLst>
    <a:extraClrScheme>
      <a:clrScheme name="Default Design 1">
        <a:dk1>
          <a:srgbClr val="000000"/>
        </a:dk1>
        <a:lt1>
          <a:srgbClr val="FFFFFF"/>
        </a:lt1>
        <a:dk2>
          <a:srgbClr val="002F86"/>
        </a:dk2>
        <a:lt2>
          <a:srgbClr val="FFFFFF"/>
        </a:lt2>
        <a:accent1>
          <a:srgbClr val="B8B9D2"/>
        </a:accent1>
        <a:accent2>
          <a:srgbClr val="31C4B1"/>
        </a:accent2>
        <a:accent3>
          <a:srgbClr val="AAADC3"/>
        </a:accent3>
        <a:accent4>
          <a:srgbClr val="DADADA"/>
        </a:accent4>
        <a:accent5>
          <a:srgbClr val="D8D9E5"/>
        </a:accent5>
        <a:accent6>
          <a:srgbClr val="2BB1A0"/>
        </a:accent6>
        <a:hlink>
          <a:srgbClr val="7981C3"/>
        </a:hlink>
        <a:folHlink>
          <a:srgbClr val="0064C8"/>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B8B9D2"/>
        </a:accent1>
        <a:accent2>
          <a:srgbClr val="31C4B1"/>
        </a:accent2>
        <a:accent3>
          <a:srgbClr val="FFFFFF"/>
        </a:accent3>
        <a:accent4>
          <a:srgbClr val="000000"/>
        </a:accent4>
        <a:accent5>
          <a:srgbClr val="D8D9E5"/>
        </a:accent5>
        <a:accent6>
          <a:srgbClr val="2BB1A0"/>
        </a:accent6>
        <a:hlink>
          <a:srgbClr val="7981C3"/>
        </a:hlink>
        <a:folHlink>
          <a:srgbClr val="0064C8"/>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C2D83"/>
        </a:dk2>
        <a:lt2>
          <a:srgbClr val="969696"/>
        </a:lt2>
        <a:accent1>
          <a:srgbClr val="B8B9D2"/>
        </a:accent1>
        <a:accent2>
          <a:srgbClr val="31C4B1"/>
        </a:accent2>
        <a:accent3>
          <a:srgbClr val="FFFFFF"/>
        </a:accent3>
        <a:accent4>
          <a:srgbClr val="000000"/>
        </a:accent4>
        <a:accent5>
          <a:srgbClr val="D8D9E5"/>
        </a:accent5>
        <a:accent6>
          <a:srgbClr val="2BB1A0"/>
        </a:accent6>
        <a:hlink>
          <a:srgbClr val="7981C3"/>
        </a:hlink>
        <a:folHlink>
          <a:srgbClr val="0064C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59352</TotalTime>
  <Words>15545</Words>
  <Application>Microsoft Office PowerPoint</Application>
  <PresentationFormat>画面に合わせる (16:9)</PresentationFormat>
  <Paragraphs>4235</Paragraphs>
  <Slides>336</Slides>
  <Notes>176</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336</vt:i4>
      </vt:variant>
    </vt:vector>
  </HeadingPairs>
  <TitlesOfParts>
    <vt:vector size="349" baseType="lpstr">
      <vt:lpstr>HGP創英角ｺﾞｼｯｸUB</vt:lpstr>
      <vt:lpstr>ＭＳ Ｐゴシック</vt:lpstr>
      <vt:lpstr>ＭＳ ゴシック</vt:lpstr>
      <vt:lpstr>Univers 45 Light</vt:lpstr>
      <vt:lpstr>メイリオ</vt:lpstr>
      <vt:lpstr>メイリオ</vt:lpstr>
      <vt:lpstr>Arial</vt:lpstr>
      <vt:lpstr>Cambria Math</vt:lpstr>
      <vt:lpstr>Times New Roman</vt:lpstr>
      <vt:lpstr>Wingdings</vt:lpstr>
      <vt:lpstr>Wingdings 2</vt:lpstr>
      <vt:lpstr>Wingdings 3</vt:lpstr>
      <vt:lpstr>Default Design</vt:lpstr>
      <vt:lpstr>アメリカ式統計学-統計検定２級範囲-</vt:lpstr>
      <vt:lpstr>４．確率変数と確率分布</vt:lpstr>
      <vt:lpstr>４．確率変数と確率分布</vt:lpstr>
      <vt:lpstr>確率変数</vt:lpstr>
      <vt:lpstr>確率変数</vt:lpstr>
      <vt:lpstr>確率変数</vt:lpstr>
      <vt:lpstr>確率変数</vt:lpstr>
      <vt:lpstr>確率変数</vt:lpstr>
      <vt:lpstr>確率変数</vt:lpstr>
      <vt:lpstr>確率変数</vt:lpstr>
      <vt:lpstr>確率変数</vt:lpstr>
      <vt:lpstr>確率変数</vt:lpstr>
      <vt:lpstr>確率変数</vt:lpstr>
      <vt:lpstr>確率変数</vt:lpstr>
      <vt:lpstr>確率変数</vt:lpstr>
      <vt:lpstr>確率変数</vt:lpstr>
      <vt:lpstr>確率変数</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確率質量関数</vt:lpstr>
      <vt:lpstr>確率質量関数</vt:lpstr>
      <vt:lpstr>確率質量関数</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確率変数の例</vt:lpstr>
      <vt:lpstr>確率質量関数の性質</vt:lpstr>
      <vt:lpstr>確率質量関数の性質</vt:lpstr>
      <vt:lpstr>確率質量関数の性質</vt:lpstr>
      <vt:lpstr>確率質量関数の性質</vt:lpstr>
      <vt:lpstr>確率質量関数の性質</vt:lpstr>
      <vt:lpstr>４．確率変数と確率分布</vt:lpstr>
      <vt:lpstr>４．確率変数と確率分布</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確率変数の期待値</vt:lpstr>
      <vt:lpstr>確率変数の分散</vt:lpstr>
      <vt:lpstr>確率変数の分散</vt:lpstr>
      <vt:lpstr>確率変数の分散</vt:lpstr>
      <vt:lpstr>確率変数の分散</vt:lpstr>
      <vt:lpstr>確率変数の分散</vt:lpstr>
      <vt:lpstr>確率変数の分散</vt:lpstr>
      <vt:lpstr>確率変数の分散</vt:lpstr>
      <vt:lpstr>確率変数の分散</vt:lpstr>
      <vt:lpstr>確率変数の分散</vt:lpstr>
      <vt:lpstr>確率変数の期待値と分散</vt:lpstr>
      <vt:lpstr>確率変数の期待値と分散</vt:lpstr>
      <vt:lpstr>確率変数の期待値と分散</vt:lpstr>
      <vt:lpstr>４．確率変数と確率分布</vt:lpstr>
      <vt:lpstr>４．確率変数と確率分布</vt:lpstr>
      <vt:lpstr>確率変数の型</vt:lpstr>
      <vt:lpstr>確率変数の型</vt:lpstr>
      <vt:lpstr>確率変数の型</vt:lpstr>
      <vt:lpstr>確率変数の型</vt:lpstr>
      <vt:lpstr>問題</vt:lpstr>
      <vt:lpstr>解答</vt:lpstr>
      <vt:lpstr>確率変数の型</vt:lpstr>
      <vt:lpstr>確率変数の型</vt:lpstr>
      <vt:lpstr>確率変数の型</vt:lpstr>
      <vt:lpstr>確率密度関数の例：正規分布</vt:lpstr>
      <vt:lpstr>確率密度関数の例：正規分布</vt:lpstr>
      <vt:lpstr>確率密度関数の例：正規分布</vt:lpstr>
      <vt:lpstr>確率密度関数の例：正規分布</vt:lpstr>
      <vt:lpstr>確率密度関数の例：正規分布</vt:lpstr>
      <vt:lpstr>確率密度関数の例：正規分布</vt:lpstr>
      <vt:lpstr>確率密度関数の例：正規分布</vt:lpstr>
      <vt:lpstr>確率密度関数の例：正規分布</vt:lpstr>
      <vt:lpstr>問題演習１</vt:lpstr>
      <vt:lpstr>問題演習１</vt:lpstr>
      <vt:lpstr>問題演習１</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問題演習2</vt:lpstr>
      <vt:lpstr>ヒストグラムの意味</vt:lpstr>
      <vt:lpstr>分布のチェックポイント</vt:lpstr>
      <vt:lpstr>２峰性の例</vt:lpstr>
      <vt:lpstr>分布のチェックポイント</vt:lpstr>
      <vt:lpstr>ヒストグラムを使った分析例</vt:lpstr>
      <vt:lpstr>ヒストグラムを使った分析例</vt:lpstr>
      <vt:lpstr>ヒストグラムを使った分析例</vt:lpstr>
      <vt:lpstr>クラスターに分解する</vt:lpstr>
      <vt:lpstr>クラスターに分解する</vt:lpstr>
      <vt:lpstr>クラスターに分解する</vt:lpstr>
      <vt:lpstr>クラスターに分解する</vt:lpstr>
      <vt:lpstr>クラスターに分解してヒストグラム</vt:lpstr>
      <vt:lpstr>クラスターに分解してヒストグラム</vt:lpstr>
      <vt:lpstr>クラスターに分解してヒストグラム</vt:lpstr>
      <vt:lpstr>クラスターに分解してヒストグラム</vt:lpstr>
      <vt:lpstr>４．確率変数と確率分布</vt:lpstr>
      <vt:lpstr>４．確率変数と確率分布</vt:lpstr>
      <vt:lpstr>確率密度関数と確率</vt:lpstr>
      <vt:lpstr>確率密度関数と確率</vt:lpstr>
      <vt:lpstr>確率密度関数と確率</vt:lpstr>
      <vt:lpstr>確率密度関数と確率</vt:lpstr>
      <vt:lpstr>問題</vt:lpstr>
      <vt:lpstr>問題</vt:lpstr>
      <vt:lpstr>解答</vt:lpstr>
      <vt:lpstr>解答</vt:lpstr>
      <vt:lpstr>解答</vt:lpstr>
      <vt:lpstr>解答</vt:lpstr>
      <vt:lpstr>解答</vt:lpstr>
      <vt:lpstr>解答</vt:lpstr>
      <vt:lpstr>解答</vt:lpstr>
      <vt:lpstr>解答</vt:lpstr>
      <vt:lpstr>解答</vt:lpstr>
      <vt:lpstr>解答</vt:lpstr>
      <vt:lpstr>解答</vt:lpstr>
      <vt:lpstr>解答</vt:lpstr>
      <vt:lpstr>解答</vt:lpstr>
      <vt:lpstr>解答</vt:lpstr>
      <vt:lpstr>解答</vt:lpstr>
      <vt:lpstr>４．確率変数と確率分布</vt:lpstr>
      <vt:lpstr>４．確率変数と確率分布</vt:lpstr>
      <vt:lpstr>正規分布</vt:lpstr>
      <vt:lpstr>正規分布</vt:lpstr>
      <vt:lpstr>正規分布</vt:lpstr>
      <vt:lpstr>正規分布</vt:lpstr>
      <vt:lpstr>正規分布</vt:lpstr>
      <vt:lpstr>正規分布</vt:lpstr>
      <vt:lpstr>正規分布</vt:lpstr>
      <vt:lpstr>２つのパラメータで形が決まる</vt:lpstr>
      <vt:lpstr>２つのパラメータで形が決まる</vt:lpstr>
      <vt:lpstr>PowerPoint プレゼンテーション</vt:lpstr>
      <vt:lpstr>２つのパラメータで形が決まる</vt:lpstr>
      <vt:lpstr>２つのパラメータで形が決まる</vt:lpstr>
      <vt:lpstr>２つのパラメータで形が決まる</vt:lpstr>
      <vt:lpstr>株価が１８５円から２２５円の間にある確率は？</vt:lpstr>
      <vt:lpstr>株価が１８５円から２２５円の間にある確率は？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平均２４０円、標準偏差が４０円の正規分布に従う株価があるとする。 この株価が２００円から２８０円を変動する確率は？</vt:lpstr>
      <vt:lpstr>平均２４０円、標準偏差が４０円の正規分布に従う株価があるとする。 この株価が２００円から２８０円を変動する確率は？</vt:lpstr>
      <vt:lpstr>平均２４０円、標準偏差が４０円の正規分布に従う株価があるとする。 この株価が２００円から２８０円を変動する確率は？</vt:lpstr>
      <vt:lpstr>平均２４０円、標準偏差が４０円の正規分布に従う株価があるとする。 この株価が２００円から２８０円を変動する確率は？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無限通りの正規分布N(μ,σ)</vt:lpstr>
      <vt:lpstr>無限通りの正規分布N(μ,σ)</vt:lpstr>
      <vt:lpstr>無限通りの正規分布N(μ,σ)</vt:lpstr>
      <vt:lpstr>無限通りの正規分布N(μ,σ)</vt:lpstr>
      <vt:lpstr>無限通りの正規分布N(μ,σ)</vt:lpstr>
      <vt:lpstr>一つの正規分布に統一する</vt:lpstr>
      <vt:lpstr>一つの正規分布に統一する</vt:lpstr>
      <vt:lpstr>一つの正規分布に統一する</vt:lpstr>
      <vt:lpstr>一つの正規分布に統一する</vt:lpstr>
      <vt:lpstr>一つの正規分布に統一する</vt:lpstr>
      <vt:lpstr>一つの正規分布に統一する</vt:lpstr>
      <vt:lpstr>一つの正規分布に統一する</vt:lpstr>
      <vt:lpstr>一つの正規分布に統一する</vt:lpstr>
      <vt:lpstr>一つの正規分布に統一する</vt:lpstr>
      <vt:lpstr>一つの正規分布に統一する</vt:lpstr>
      <vt:lpstr>標準化正規分布に変換する</vt:lpstr>
      <vt:lpstr>標準化正規分布に変換する</vt:lpstr>
      <vt:lpstr>標準化正規分布に変換する</vt:lpstr>
      <vt:lpstr>標準化正規分布に変換する</vt:lpstr>
      <vt:lpstr>標準化正規分布に変換する</vt:lpstr>
      <vt:lpstr>一つの正規分布に統一する</vt:lpstr>
      <vt:lpstr>一つの正規分布に統一する</vt:lpstr>
      <vt:lpstr>一つの正規分布に統一する</vt:lpstr>
      <vt:lpstr>一つの正規分布に統一する</vt:lpstr>
      <vt:lpstr>一つの正規分布に統一する</vt:lpstr>
      <vt:lpstr>Z表を使って確率を求める</vt:lpstr>
      <vt:lpstr>Z表を使って確率を求める</vt:lpstr>
      <vt:lpstr>Z表を使って確率を求める</vt:lpstr>
      <vt:lpstr>Z表の読み方</vt:lpstr>
      <vt:lpstr>Z表の読み方</vt:lpstr>
      <vt:lpstr>Z表の読み方</vt:lpstr>
      <vt:lpstr>Z表の読み方</vt:lpstr>
      <vt:lpstr>Z表の読み方</vt:lpstr>
      <vt:lpstr>Z表の読み方</vt:lpstr>
      <vt:lpstr>Z表の読み方</vt:lpstr>
      <vt:lpstr>Z表を使って確率を求める</vt:lpstr>
      <vt:lpstr>Z表を使って確率を求める</vt:lpstr>
      <vt:lpstr>Z表を使って確率を求める</vt:lpstr>
      <vt:lpstr>Z表を使って確率を求める</vt:lpstr>
      <vt:lpstr>問題 : zの値を特定せよ</vt:lpstr>
      <vt:lpstr>問題 : zの値を特定せよ</vt:lpstr>
      <vt:lpstr>問題 : zの値を特定せよ</vt:lpstr>
      <vt:lpstr>Z表の読み方</vt:lpstr>
      <vt:lpstr>Z表の読み方</vt:lpstr>
      <vt:lpstr>Z表の読み方</vt:lpstr>
      <vt:lpstr>Z表の読み方</vt:lpstr>
      <vt:lpstr>Z表の読み方</vt:lpstr>
      <vt:lpstr> z=1.96は重要な数値！</vt:lpstr>
      <vt:lpstr>問題　　</vt:lpstr>
      <vt:lpstr>350人以上の確率（z表を使った求め方）</vt:lpstr>
      <vt:lpstr>350人以上の確率（z表を使った求め方）</vt:lpstr>
      <vt:lpstr>350人以上の確率（z表を使った求め方）</vt:lpstr>
      <vt:lpstr>350人以上の確率（z表を使った求め方）</vt:lpstr>
      <vt:lpstr>３００人以下の確率（z表を使った求め方）</vt:lpstr>
      <vt:lpstr>３００人以下の確率（z表を使った求め方）</vt:lpstr>
      <vt:lpstr>３００人以下の確率（z表を使った求め方）</vt:lpstr>
      <vt:lpstr>３００人以下の確率（z表を使った求め方）</vt:lpstr>
      <vt:lpstr>300人以下の確率（z表を使った求め方）</vt:lpstr>
      <vt:lpstr>300人以下の確率（z表を使った求め方）</vt:lpstr>
      <vt:lpstr>300人以下の確率（z表を使った求め方）</vt:lpstr>
      <vt:lpstr>300人以下の確率（z表を使った求め方）</vt:lpstr>
      <vt:lpstr>エクセル関数を使った確率の求め方</vt:lpstr>
      <vt:lpstr>エクセル関数を使った確率の求め方</vt:lpstr>
      <vt:lpstr>問題１（Excel) 演習　</vt:lpstr>
      <vt:lpstr>株価Aが28０円以下を変動する確率</vt:lpstr>
      <vt:lpstr>株価Aが27０円以上を変動する確率</vt:lpstr>
      <vt:lpstr>４．確率変数と確率分布</vt:lpstr>
      <vt:lpstr>４．確率変数と確率分布</vt:lpstr>
      <vt:lpstr>理論分布の例</vt:lpstr>
      <vt:lpstr>t分布とは？</vt:lpstr>
      <vt:lpstr>t分布とは？</vt:lpstr>
      <vt:lpstr>t分布とは？</vt:lpstr>
      <vt:lpstr>t分布とは？</vt:lpstr>
      <vt:lpstr>t分布とは？</vt:lpstr>
      <vt:lpstr>t分布とは？</vt:lpstr>
      <vt:lpstr>t分布とは？</vt:lpstr>
      <vt:lpstr>t分布とは？</vt:lpstr>
      <vt:lpstr>t分布とは？</vt:lpstr>
      <vt:lpstr>t分布とは？</vt:lpstr>
      <vt:lpstr>t分布とは？</vt:lpstr>
      <vt:lpstr>t分布とは？</vt:lpstr>
      <vt:lpstr>t分布とは？</vt:lpstr>
      <vt:lpstr>T表の読み方</vt:lpstr>
      <vt:lpstr>T表の読み方</vt:lpstr>
      <vt:lpstr>T表の読み方</vt:lpstr>
      <vt:lpstr>T表の読み方</vt:lpstr>
      <vt:lpstr>T表の読み方</vt:lpstr>
      <vt:lpstr>T表の読み方</vt:lpstr>
      <vt:lpstr>T表の読み方</vt:lpstr>
      <vt:lpstr>T表の読み方</vt:lpstr>
      <vt:lpstr>問題：それぞれt値を求めよ（９５％）</vt:lpstr>
      <vt:lpstr>問題：それぞれt値を求めよ（９５％）</vt:lpstr>
      <vt:lpstr>問題：それぞれt値を求めよ（９５％）</vt:lpstr>
      <vt:lpstr>問題：それぞれt値を求めよ（９５％）</vt:lpstr>
      <vt:lpstr>問題：それぞれt値を求めよ（９５％）</vt:lpstr>
      <vt:lpstr>エクセル関数を使ったt値の求め方</vt:lpstr>
      <vt:lpstr>エクセル関数を使ったt値の求め方</vt:lpstr>
      <vt:lpstr>エクセル関数を使ったt値の求め方</vt:lpstr>
      <vt:lpstr>問題：それぞれt値を求めよ（９５％）</vt:lpstr>
    </vt:vector>
  </TitlesOfParts>
  <Company>TAC株式会社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提案書</dc:title>
  <dc:creator>Sato</dc:creator>
  <cp:lastModifiedBy>岡崎 凌</cp:lastModifiedBy>
  <cp:revision>2252</cp:revision>
  <cp:lastPrinted>2020-02-12T02:24:44Z</cp:lastPrinted>
  <dcterms:created xsi:type="dcterms:W3CDTF">2004-02-13T21:53:26Z</dcterms:created>
  <dcterms:modified xsi:type="dcterms:W3CDTF">2022-03-01T12:27:52Z</dcterms:modified>
</cp:coreProperties>
</file>